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notesSlides/notesSlide5.xml" ContentType="application/vnd.openxmlformats-officedocument.presentationml.notesSlide+xml"/>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notesSlides/notesSlide6.xml" ContentType="application/vnd.openxmlformats-officedocument.presentationml.notesSlide+xml"/>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183"/>
  </p:notesMasterIdLst>
  <p:handoutMasterIdLst>
    <p:handoutMasterId r:id="rId184"/>
  </p:handoutMasterIdLst>
  <p:sldIdLst>
    <p:sldId id="256" r:id="rId2"/>
    <p:sldId id="501" r:id="rId3"/>
    <p:sldId id="257" r:id="rId4"/>
    <p:sldId id="331" r:id="rId5"/>
    <p:sldId id="261" r:id="rId6"/>
    <p:sldId id="412" r:id="rId7"/>
    <p:sldId id="413" r:id="rId8"/>
    <p:sldId id="483" r:id="rId9"/>
    <p:sldId id="484" r:id="rId10"/>
    <p:sldId id="510" r:id="rId11"/>
    <p:sldId id="349" r:id="rId12"/>
    <p:sldId id="497" r:id="rId13"/>
    <p:sldId id="338" r:id="rId14"/>
    <p:sldId id="513" r:id="rId15"/>
    <p:sldId id="514" r:id="rId16"/>
    <p:sldId id="512" r:id="rId17"/>
    <p:sldId id="267" r:id="rId18"/>
    <p:sldId id="515" r:id="rId19"/>
    <p:sldId id="516" r:id="rId20"/>
    <p:sldId id="511" r:id="rId21"/>
    <p:sldId id="269" r:id="rId22"/>
    <p:sldId id="339" r:id="rId23"/>
    <p:sldId id="270" r:id="rId24"/>
    <p:sldId id="272" r:id="rId25"/>
    <p:sldId id="517" r:id="rId26"/>
    <p:sldId id="274" r:id="rId27"/>
    <p:sldId id="518" r:id="rId28"/>
    <p:sldId id="276" r:id="rId29"/>
    <p:sldId id="277" r:id="rId30"/>
    <p:sldId id="340" r:id="rId31"/>
    <p:sldId id="278" r:id="rId32"/>
    <p:sldId id="347" r:id="rId33"/>
    <p:sldId id="279" r:id="rId34"/>
    <p:sldId id="341" r:id="rId35"/>
    <p:sldId id="342" r:id="rId36"/>
    <p:sldId id="285" r:id="rId37"/>
    <p:sldId id="350" r:id="rId38"/>
    <p:sldId id="352" r:id="rId39"/>
    <p:sldId id="351" r:id="rId40"/>
    <p:sldId id="353" r:id="rId41"/>
    <p:sldId id="485" r:id="rId42"/>
    <p:sldId id="486" r:id="rId43"/>
    <p:sldId id="487" r:id="rId44"/>
    <p:sldId id="479" r:id="rId45"/>
    <p:sldId id="482" r:id="rId46"/>
    <p:sldId id="478" r:id="rId47"/>
    <p:sldId id="294" r:id="rId48"/>
    <p:sldId id="295" r:id="rId49"/>
    <p:sldId id="488" r:id="rId50"/>
    <p:sldId id="509" r:id="rId51"/>
    <p:sldId id="296" r:id="rId52"/>
    <p:sldId id="297" r:id="rId53"/>
    <p:sldId id="298" r:id="rId54"/>
    <p:sldId id="299" r:id="rId55"/>
    <p:sldId id="519" r:id="rId56"/>
    <p:sldId id="300" r:id="rId57"/>
    <p:sldId id="301" r:id="rId58"/>
    <p:sldId id="302" r:id="rId59"/>
    <p:sldId id="303" r:id="rId60"/>
    <p:sldId id="304" r:id="rId61"/>
    <p:sldId id="305" r:id="rId62"/>
    <p:sldId id="306" r:id="rId63"/>
    <p:sldId id="307" r:id="rId64"/>
    <p:sldId id="308" r:id="rId65"/>
    <p:sldId id="505" r:id="rId66"/>
    <p:sldId id="309" r:id="rId67"/>
    <p:sldId id="477" r:id="rId68"/>
    <p:sldId id="354" r:id="rId69"/>
    <p:sldId id="310" r:id="rId70"/>
    <p:sldId id="355" r:id="rId71"/>
    <p:sldId id="312" r:id="rId72"/>
    <p:sldId id="318" r:id="rId73"/>
    <p:sldId id="311" r:id="rId74"/>
    <p:sldId id="317" r:id="rId75"/>
    <p:sldId id="316" r:id="rId76"/>
    <p:sldId id="335" r:id="rId77"/>
    <p:sldId id="332" r:id="rId78"/>
    <p:sldId id="333" r:id="rId79"/>
    <p:sldId id="336" r:id="rId80"/>
    <p:sldId id="334" r:id="rId81"/>
    <p:sldId id="259" r:id="rId82"/>
    <p:sldId id="280" r:id="rId83"/>
    <p:sldId id="319" r:id="rId84"/>
    <p:sldId id="343" r:id="rId85"/>
    <p:sldId id="344" r:id="rId86"/>
    <p:sldId id="345" r:id="rId87"/>
    <p:sldId id="320" r:id="rId88"/>
    <p:sldId id="346" r:id="rId89"/>
    <p:sldId id="348" r:id="rId90"/>
    <p:sldId id="386" r:id="rId91"/>
    <p:sldId id="324" r:id="rId92"/>
    <p:sldId id="326" r:id="rId93"/>
    <p:sldId id="356" r:id="rId94"/>
    <p:sldId id="327" r:id="rId95"/>
    <p:sldId id="372" r:id="rId96"/>
    <p:sldId id="373" r:id="rId97"/>
    <p:sldId id="374" r:id="rId98"/>
    <p:sldId id="375" r:id="rId99"/>
    <p:sldId id="376" r:id="rId100"/>
    <p:sldId id="377" r:id="rId101"/>
    <p:sldId id="378" r:id="rId102"/>
    <p:sldId id="476" r:id="rId103"/>
    <p:sldId id="357" r:id="rId104"/>
    <p:sldId id="379" r:id="rId105"/>
    <p:sldId id="380" r:id="rId106"/>
    <p:sldId id="391" r:id="rId107"/>
    <p:sldId id="392" r:id="rId108"/>
    <p:sldId id="393" r:id="rId109"/>
    <p:sldId id="423" r:id="rId110"/>
    <p:sldId id="424" r:id="rId111"/>
    <p:sldId id="422" r:id="rId112"/>
    <p:sldId id="425" r:id="rId113"/>
    <p:sldId id="426" r:id="rId114"/>
    <p:sldId id="427" r:id="rId115"/>
    <p:sldId id="358" r:id="rId116"/>
    <p:sldId id="359" r:id="rId117"/>
    <p:sldId id="385" r:id="rId118"/>
    <p:sldId id="388" r:id="rId119"/>
    <p:sldId id="418" r:id="rId120"/>
    <p:sldId id="381" r:id="rId121"/>
    <p:sldId id="502" r:id="rId122"/>
    <p:sldId id="503" r:id="rId123"/>
    <p:sldId id="504" r:id="rId124"/>
    <p:sldId id="330" r:id="rId125"/>
    <p:sldId id="417" r:id="rId126"/>
    <p:sldId id="428" r:id="rId127"/>
    <p:sldId id="431" r:id="rId128"/>
    <p:sldId id="382" r:id="rId129"/>
    <p:sldId id="387" r:id="rId130"/>
    <p:sldId id="383" r:id="rId131"/>
    <p:sldId id="384" r:id="rId132"/>
    <p:sldId id="481" r:id="rId133"/>
    <p:sldId id="360" r:id="rId134"/>
    <p:sldId id="498" r:id="rId135"/>
    <p:sldId id="499" r:id="rId136"/>
    <p:sldId id="500" r:id="rId137"/>
    <p:sldId id="361" r:id="rId138"/>
    <p:sldId id="362" r:id="rId139"/>
    <p:sldId id="421" r:id="rId140"/>
    <p:sldId id="414" r:id="rId141"/>
    <p:sldId id="415" r:id="rId142"/>
    <p:sldId id="390" r:id="rId143"/>
    <p:sldId id="389" r:id="rId144"/>
    <p:sldId id="506" r:id="rId145"/>
    <p:sldId id="507" r:id="rId146"/>
    <p:sldId id="508" r:id="rId147"/>
    <p:sldId id="419" r:id="rId148"/>
    <p:sldId id="420" r:id="rId149"/>
    <p:sldId id="394" r:id="rId150"/>
    <p:sldId id="468" r:id="rId151"/>
    <p:sldId id="396" r:id="rId152"/>
    <p:sldId id="403" r:id="rId153"/>
    <p:sldId id="402" r:id="rId154"/>
    <p:sldId id="404" r:id="rId155"/>
    <p:sldId id="405" r:id="rId156"/>
    <p:sldId id="399" r:id="rId157"/>
    <p:sldId id="469" r:id="rId158"/>
    <p:sldId id="472" r:id="rId159"/>
    <p:sldId id="471" r:id="rId160"/>
    <p:sldId id="470" r:id="rId161"/>
    <p:sldId id="395" r:id="rId162"/>
    <p:sldId id="406" r:id="rId163"/>
    <p:sldId id="407" r:id="rId164"/>
    <p:sldId id="408" r:id="rId165"/>
    <p:sldId id="409" r:id="rId166"/>
    <p:sldId id="410" r:id="rId167"/>
    <p:sldId id="411" r:id="rId168"/>
    <p:sldId id="397" r:id="rId169"/>
    <p:sldId id="363" r:id="rId170"/>
    <p:sldId id="364" r:id="rId171"/>
    <p:sldId id="365" r:id="rId172"/>
    <p:sldId id="480" r:id="rId173"/>
    <p:sldId id="366" r:id="rId174"/>
    <p:sldId id="367" r:id="rId175"/>
    <p:sldId id="368" r:id="rId176"/>
    <p:sldId id="369" r:id="rId177"/>
    <p:sldId id="370" r:id="rId178"/>
    <p:sldId id="371" r:id="rId179"/>
    <p:sldId id="398" r:id="rId180"/>
    <p:sldId id="400" r:id="rId181"/>
    <p:sldId id="401" r:id="rId182"/>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0"/>
      </a:spcBef>
      <a:spcAft>
        <a:spcPct val="0"/>
      </a:spcAft>
      <a:defRPr sz="2000" kern="1200">
        <a:solidFill>
          <a:schemeClr val="tx1"/>
        </a:solidFill>
        <a:latin typeface="Times New Roman" charset="0"/>
        <a:ea typeface="ＭＳ Ｐゴシック" charset="0"/>
        <a:cs typeface="ＭＳ Ｐゴシック" charset="0"/>
      </a:defRPr>
    </a:lvl2pPr>
    <a:lvl3pPr marL="914400" algn="l" rtl="0" eaLnBrk="0" fontAlgn="base" hangingPunct="0">
      <a:spcBef>
        <a:spcPct val="0"/>
      </a:spcBef>
      <a:spcAft>
        <a:spcPct val="0"/>
      </a:spcAft>
      <a:defRPr sz="2000" kern="1200">
        <a:solidFill>
          <a:schemeClr val="tx1"/>
        </a:solidFill>
        <a:latin typeface="Times New Roman" charset="0"/>
        <a:ea typeface="ＭＳ Ｐゴシック" charset="0"/>
        <a:cs typeface="ＭＳ Ｐゴシック" charset="0"/>
      </a:defRPr>
    </a:lvl3pPr>
    <a:lvl4pPr marL="1371600" algn="l" rtl="0" eaLnBrk="0" fontAlgn="base" hangingPunct="0">
      <a:spcBef>
        <a:spcPct val="0"/>
      </a:spcBef>
      <a:spcAft>
        <a:spcPct val="0"/>
      </a:spcAft>
      <a:defRPr sz="2000" kern="1200">
        <a:solidFill>
          <a:schemeClr val="tx1"/>
        </a:solidFill>
        <a:latin typeface="Times New Roman" charset="0"/>
        <a:ea typeface="ＭＳ Ｐゴシック" charset="0"/>
        <a:cs typeface="ＭＳ Ｐゴシック" charset="0"/>
      </a:defRPr>
    </a:lvl4pPr>
    <a:lvl5pPr marL="1828800" algn="l" rtl="0" eaLnBrk="0" fontAlgn="base" hangingPunct="0">
      <a:spcBef>
        <a:spcPct val="0"/>
      </a:spcBef>
      <a:spcAft>
        <a:spcPct val="0"/>
      </a:spcAft>
      <a:defRPr sz="20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0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0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0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000" kern="1200">
        <a:solidFill>
          <a:schemeClr val="tx1"/>
        </a:solidFill>
        <a:latin typeface="Times New Roman"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clrMru>
    <a:srgbClr val="CCCCFF"/>
    <a:srgbClr val="CC99FF"/>
    <a:srgbClr val="CC66FF"/>
    <a:srgbClr val="CCECFF"/>
    <a:srgbClr val="B2B2B2"/>
    <a:srgbClr val="DDDDDD"/>
    <a:srgbClr val="F8F8F8"/>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2080" y="-1504"/>
      </p:cViewPr>
      <p:guideLst>
        <p:guide orient="horz" pos="2160"/>
        <p:guide pos="2880"/>
      </p:guideLst>
    </p:cSldViewPr>
  </p:slideViewPr>
  <p:outlineViewPr>
    <p:cViewPr>
      <p:scale>
        <a:sx n="25" d="100"/>
        <a:sy n="25"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6" d="100"/>
          <a:sy n="56" d="100"/>
        </p:scale>
        <p:origin x="-106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notesMaster" Target="notesMasters/notesMaster1.xml"/><Relationship Id="rId184" Type="http://schemas.openxmlformats.org/officeDocument/2006/relationships/handoutMaster" Target="handoutMasters/handoutMaster1.xml"/><Relationship Id="rId185" Type="http://schemas.openxmlformats.org/officeDocument/2006/relationships/printerSettings" Target="printerSettings/printerSettings1.bin"/><Relationship Id="rId186" Type="http://schemas.openxmlformats.org/officeDocument/2006/relationships/presProps" Target="presProps.xml"/><Relationship Id="rId187" Type="http://schemas.openxmlformats.org/officeDocument/2006/relationships/viewProps" Target="viewProps.xml"/><Relationship Id="rId188" Type="http://schemas.openxmlformats.org/officeDocument/2006/relationships/theme" Target="theme/theme1.xml"/><Relationship Id="rId189"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_rels/viewProps.xml.rels><?xml version="1.0" encoding="UTF-8" standalone="yes"?>
<Relationships xmlns="http://schemas.openxmlformats.org/package/2006/relationships"><Relationship Id="rId11" Type="http://schemas.openxmlformats.org/officeDocument/2006/relationships/slide" Target="slides/slide139.xml"/><Relationship Id="rId12" Type="http://schemas.openxmlformats.org/officeDocument/2006/relationships/slide" Target="slides/slide143.xml"/><Relationship Id="rId13" Type="http://schemas.openxmlformats.org/officeDocument/2006/relationships/slide" Target="slides/slide149.xml"/><Relationship Id="rId14" Type="http://schemas.openxmlformats.org/officeDocument/2006/relationships/slide" Target="slides/slide150.xml"/><Relationship Id="rId15" Type="http://schemas.openxmlformats.org/officeDocument/2006/relationships/slide" Target="slides/slide151.xml"/><Relationship Id="rId16" Type="http://schemas.openxmlformats.org/officeDocument/2006/relationships/slide" Target="slides/slide175.xml"/><Relationship Id="rId17" Type="http://schemas.openxmlformats.org/officeDocument/2006/relationships/slide" Target="slides/slide176.xml"/><Relationship Id="rId1" Type="http://schemas.openxmlformats.org/officeDocument/2006/relationships/slide" Target="slides/slide1.xml"/><Relationship Id="rId2" Type="http://schemas.openxmlformats.org/officeDocument/2006/relationships/slide" Target="slides/slide17.xml"/><Relationship Id="rId3" Type="http://schemas.openxmlformats.org/officeDocument/2006/relationships/slide" Target="slides/slide69.xml"/><Relationship Id="rId4" Type="http://schemas.openxmlformats.org/officeDocument/2006/relationships/slide" Target="slides/slide71.xml"/><Relationship Id="rId5" Type="http://schemas.openxmlformats.org/officeDocument/2006/relationships/slide" Target="slides/slide73.xml"/><Relationship Id="rId6" Type="http://schemas.openxmlformats.org/officeDocument/2006/relationships/slide" Target="slides/slide90.xml"/><Relationship Id="rId7" Type="http://schemas.openxmlformats.org/officeDocument/2006/relationships/slide" Target="slides/slide117.xml"/><Relationship Id="rId8" Type="http://schemas.openxmlformats.org/officeDocument/2006/relationships/slide" Target="slides/slide120.xml"/><Relationship Id="rId9" Type="http://schemas.openxmlformats.org/officeDocument/2006/relationships/slide" Target="slides/slide121.xml"/><Relationship Id="rId10" Type="http://schemas.openxmlformats.org/officeDocument/2006/relationships/slide" Target="slides/slide1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0.wmf"/><Relationship Id="rId2" Type="http://schemas.openxmlformats.org/officeDocument/2006/relationships/image" Target="../media/image4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5.wmf"/><Relationship Id="rId2" Type="http://schemas.openxmlformats.org/officeDocument/2006/relationships/image" Target="../media/image4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3.jpeg"/><Relationship Id="rId2" Type="http://schemas.openxmlformats.org/officeDocument/2006/relationships/image" Target="../media/image74.wmf"/><Relationship Id="rId3" Type="http://schemas.openxmlformats.org/officeDocument/2006/relationships/image" Target="../media/image7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fr-FR"/>
          </a:p>
        </p:txBody>
      </p:sp>
      <p:sp>
        <p:nvSpPr>
          <p:cNvPr id="9216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r>
              <a:rPr lang="en-US"/>
              <a:t>2000</a:t>
            </a:r>
            <a:endParaRPr lang="fr-FR"/>
          </a:p>
        </p:txBody>
      </p:sp>
      <p:sp>
        <p:nvSpPr>
          <p:cNvPr id="9216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r>
              <a:rPr lang="fr-FR"/>
              <a:t>Georges Arhodakis - Université Paris Dauphine</a:t>
            </a:r>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F9DD4A74-299B-A14D-ADF7-D83F621718E7}" type="slidenum">
              <a:rPr lang="fr-FR"/>
              <a:pPr>
                <a:defRPr/>
              </a:pPr>
              <a:t>‹#›</a:t>
            </a:fld>
            <a:endParaRPr lang="fr-FR"/>
          </a:p>
        </p:txBody>
      </p:sp>
    </p:spTree>
    <p:extLst>
      <p:ext uri="{BB962C8B-B14F-4D97-AF65-F5344CB8AC3E}">
        <p14:creationId xmlns:p14="http://schemas.microsoft.com/office/powerpoint/2010/main" val="40211295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fr-FR"/>
          </a:p>
        </p:txBody>
      </p:sp>
      <p:sp>
        <p:nvSpPr>
          <p:cNvPr id="5123"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r>
              <a:rPr lang="en-US"/>
              <a:t>2000</a:t>
            </a:r>
            <a:endParaRPr lang="fr-FR"/>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r>
              <a:rPr lang="fr-FR"/>
              <a:t>Georges Arhodakis - Université Paris Dauphine</a:t>
            </a:r>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837190A-11C6-3343-8CE0-AF14B668FC7E}" type="slidenum">
              <a:rPr lang="fr-FR"/>
              <a:pPr>
                <a:defRPr/>
              </a:pPr>
              <a:t>‹#›</a:t>
            </a:fld>
            <a:endParaRPr lang="fr-FR"/>
          </a:p>
        </p:txBody>
      </p:sp>
    </p:spTree>
    <p:extLst>
      <p:ext uri="{BB962C8B-B14F-4D97-AF65-F5344CB8AC3E}">
        <p14:creationId xmlns:p14="http://schemas.microsoft.com/office/powerpoint/2010/main" val="31384198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4211" name="Rectangle 3"/>
          <p:cNvSpPr>
            <a:spLocks noGrp="1" noChangeArrowheads="1"/>
          </p:cNvSpPr>
          <p:nvPr>
            <p:ph type="body" idx="1"/>
          </p:nvPr>
        </p:nvSpPr>
        <p:spPr/>
        <p:txBody>
          <a:bodyPr/>
          <a:lstStyle/>
          <a:p>
            <a:pPr>
              <a:defRPr/>
            </a:pPr>
            <a:endParaRPr lang="fr-FR" dirty="0" smtClean="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p:cNvSpPr>
          <p:nvPr>
            <p:ph type="sldImg"/>
          </p:nvPr>
        </p:nvSpPr>
        <p:spPr>
          <a:xfrm>
            <a:off x="1144588" y="685800"/>
            <a:ext cx="4572000" cy="3429000"/>
          </a:xfrm>
          <a:solidFill>
            <a:srgbClr val="FFFFFF"/>
          </a:solidFill>
          <a:ln/>
          <a:extLst>
            <a:ext uri="{FAA26D3D-D897-4be2-8F04-BA451C77F1D7}">
              <ma14:placeholderFlag xmlns:ma14="http://schemas.microsoft.com/office/mac/drawingml/2011/main" val="1"/>
            </a:ext>
          </a:extLst>
        </p:spPr>
      </p:sp>
      <p:sp>
        <p:nvSpPr>
          <p:cNvPr id="188419" name="Rectangle 3"/>
          <p:cNvSpPr>
            <a:spLocks noGrp="1" noChangeArrowheads="1"/>
          </p:cNvSpPr>
          <p:nvPr>
            <p:ph type="body" idx="1"/>
          </p:nvPr>
        </p:nvSpPr>
        <p:spPr>
          <a:xfrm>
            <a:off x="914400" y="4344988"/>
            <a:ext cx="5029200" cy="4113212"/>
          </a:xfrm>
          <a:solidFill>
            <a:srgbClr val="FFFFFF"/>
          </a:solidFill>
          <a:ln>
            <a:solidFill>
              <a:srgbClr val="000000"/>
            </a:solidFill>
            <a:miter lim="800000"/>
            <a:headEnd/>
            <a:tailEnd/>
          </a:ln>
        </p:spPr>
        <p:txBody>
          <a:bodyPr lIns="90370" tIns="45185" rIns="90370" bIns="45185"/>
          <a:lstStyle/>
          <a:p>
            <a:pPr>
              <a:defRPr/>
            </a:pPr>
            <a:endParaRPr lang="fr-FR" smtClean="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ChangeArrowheads="1"/>
          </p:cNvSpPr>
          <p:nvPr>
            <p:ph type="sldImg"/>
          </p:nvPr>
        </p:nvSpPr>
        <p:spPr>
          <a:xfrm>
            <a:off x="1144588" y="685800"/>
            <a:ext cx="4572000" cy="3429000"/>
          </a:xfrm>
          <a:solidFill>
            <a:srgbClr val="FFFFFF"/>
          </a:solidFill>
          <a:ln/>
          <a:extLst>
            <a:ext uri="{FAA26D3D-D897-4be2-8F04-BA451C77F1D7}">
              <ma14:placeholderFlag xmlns:ma14="http://schemas.microsoft.com/office/mac/drawingml/2011/main" val="1"/>
            </a:ext>
          </a:extLst>
        </p:spPr>
      </p:sp>
      <p:sp>
        <p:nvSpPr>
          <p:cNvPr id="191491" name="Rectangle 3"/>
          <p:cNvSpPr>
            <a:spLocks noGrp="1" noChangeArrowheads="1"/>
          </p:cNvSpPr>
          <p:nvPr>
            <p:ph type="body" idx="1"/>
          </p:nvPr>
        </p:nvSpPr>
        <p:spPr>
          <a:xfrm>
            <a:off x="914400" y="4344988"/>
            <a:ext cx="5029200" cy="4113212"/>
          </a:xfrm>
          <a:solidFill>
            <a:srgbClr val="FFFFFF"/>
          </a:solidFill>
          <a:ln>
            <a:solidFill>
              <a:srgbClr val="000000"/>
            </a:solidFill>
            <a:miter lim="800000"/>
            <a:headEnd/>
            <a:tailEnd/>
          </a:ln>
        </p:spPr>
        <p:txBody>
          <a:bodyPr lIns="90370" tIns="45185" rIns="90370" bIns="45185"/>
          <a:lstStyle/>
          <a:p>
            <a:pPr>
              <a:defRPr/>
            </a:pPr>
            <a:endParaRPr lang="fr-FR" smtClean="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5955" name="Rectangle 3"/>
          <p:cNvSpPr>
            <a:spLocks noGrp="1" noChangeArrowheads="1"/>
          </p:cNvSpPr>
          <p:nvPr>
            <p:ph type="body" idx="1"/>
          </p:nvPr>
        </p:nvSpPr>
        <p:spPr/>
        <p:txBody>
          <a:bodyPr/>
          <a:lstStyle/>
          <a:p>
            <a:pPr>
              <a:defRPr/>
            </a:pPr>
            <a:endParaRPr lang="fr-FR" smtClean="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val="1"/>
            </a:ext>
          </a:extLst>
        </p:spPr>
      </p:sp>
      <p:sp>
        <p:nvSpPr>
          <p:cNvPr id="1413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a:defRPr/>
            </a:pPr>
            <a:endParaRPr lang="fr-FR" smtClean="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fr-FR"/>
              <a:t>© </a:t>
            </a:r>
            <a:fld id="{9A60BAE1-A053-C24A-BC5A-7C56CFA86822}" type="datetime1">
              <a:rPr lang="en-US" smtClean="0"/>
              <a:pPr>
                <a:defRPr/>
              </a:pPr>
              <a:t>23/03/17</a:t>
            </a:fld>
            <a:r>
              <a:rPr lang="fr-FR" smtClean="0"/>
              <a:t>, </a:t>
            </a: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6" name="Rectangle 6"/>
          <p:cNvSpPr>
            <a:spLocks noGrp="1" noChangeArrowheads="1"/>
          </p:cNvSpPr>
          <p:nvPr>
            <p:ph type="sldNum" sz="quarter" idx="12"/>
          </p:nvPr>
        </p:nvSpPr>
        <p:spPr>
          <a:ln/>
        </p:spPr>
        <p:txBody>
          <a:bodyPr/>
          <a:lstStyle>
            <a:lvl1pPr>
              <a:defRPr/>
            </a:lvl1pPr>
          </a:lstStyle>
          <a:p>
            <a:pPr>
              <a:defRPr/>
            </a:pPr>
            <a:fld id="{2D5BE993-B740-1141-B4B6-F763FD5F0B93}" type="slidenum">
              <a:rPr lang="fr-FR"/>
              <a:pPr>
                <a:defRPr/>
              </a:pPr>
              <a:t>‹#›</a:t>
            </a:fld>
            <a:endParaRPr lang="fr-FR"/>
          </a:p>
        </p:txBody>
      </p:sp>
    </p:spTree>
    <p:extLst>
      <p:ext uri="{BB962C8B-B14F-4D97-AF65-F5344CB8AC3E}">
        <p14:creationId xmlns:p14="http://schemas.microsoft.com/office/powerpoint/2010/main" val="4178744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fr-FR"/>
              <a:t>© </a:t>
            </a:r>
            <a:fld id="{01A7A444-64BA-F745-9D73-AB3345A7627D}" type="datetime1">
              <a:rPr lang="en-US" smtClean="0"/>
              <a:pPr>
                <a:defRPr/>
              </a:pPr>
              <a:t>23/03/17</a:t>
            </a:fld>
            <a:r>
              <a:rPr lang="fr-FR" smtClean="0"/>
              <a:t>, </a:t>
            </a: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6" name="Rectangle 6"/>
          <p:cNvSpPr>
            <a:spLocks noGrp="1" noChangeArrowheads="1"/>
          </p:cNvSpPr>
          <p:nvPr>
            <p:ph type="sldNum" sz="quarter" idx="12"/>
          </p:nvPr>
        </p:nvSpPr>
        <p:spPr>
          <a:ln/>
        </p:spPr>
        <p:txBody>
          <a:bodyPr/>
          <a:lstStyle>
            <a:lvl1pPr>
              <a:defRPr/>
            </a:lvl1pPr>
          </a:lstStyle>
          <a:p>
            <a:pPr>
              <a:defRPr/>
            </a:pPr>
            <a:fld id="{80A90F09-0E9C-0C4C-8DF7-4362BD4CF5A3}" type="slidenum">
              <a:rPr lang="fr-FR"/>
              <a:pPr>
                <a:defRPr/>
              </a:pPr>
              <a:t>‹#›</a:t>
            </a:fld>
            <a:endParaRPr lang="fr-FR"/>
          </a:p>
        </p:txBody>
      </p:sp>
    </p:spTree>
    <p:extLst>
      <p:ext uri="{BB962C8B-B14F-4D97-AF65-F5344CB8AC3E}">
        <p14:creationId xmlns:p14="http://schemas.microsoft.com/office/powerpoint/2010/main" val="3219628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1925" y="574675"/>
            <a:ext cx="1943100" cy="5541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2625" y="574675"/>
            <a:ext cx="5676900" cy="5541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fr-FR"/>
              <a:t>© </a:t>
            </a:r>
            <a:fld id="{5A12B1E9-C9BA-0F47-83C8-09BBD5747CAF}" type="datetime1">
              <a:rPr lang="en-US" smtClean="0"/>
              <a:pPr>
                <a:defRPr/>
              </a:pPr>
              <a:t>23/03/17</a:t>
            </a:fld>
            <a:r>
              <a:rPr lang="fr-FR" smtClean="0"/>
              <a:t>, </a:t>
            </a: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6" name="Rectangle 6"/>
          <p:cNvSpPr>
            <a:spLocks noGrp="1" noChangeArrowheads="1"/>
          </p:cNvSpPr>
          <p:nvPr>
            <p:ph type="sldNum" sz="quarter" idx="12"/>
          </p:nvPr>
        </p:nvSpPr>
        <p:spPr>
          <a:ln/>
        </p:spPr>
        <p:txBody>
          <a:bodyPr/>
          <a:lstStyle>
            <a:lvl1pPr>
              <a:defRPr/>
            </a:lvl1pPr>
          </a:lstStyle>
          <a:p>
            <a:pPr>
              <a:defRPr/>
            </a:pPr>
            <a:fld id="{D44199DD-2B83-3447-A9A7-547C44552E04}" type="slidenum">
              <a:rPr lang="fr-FR"/>
              <a:pPr>
                <a:defRPr/>
              </a:pPr>
              <a:t>‹#›</a:t>
            </a:fld>
            <a:endParaRPr lang="fr-FR"/>
          </a:p>
        </p:txBody>
      </p:sp>
    </p:spTree>
    <p:extLst>
      <p:ext uri="{BB962C8B-B14F-4D97-AF65-F5344CB8AC3E}">
        <p14:creationId xmlns:p14="http://schemas.microsoft.com/office/powerpoint/2010/main" val="2981058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2625" y="574675"/>
            <a:ext cx="7772400" cy="11509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2625" y="1978025"/>
            <a:ext cx="7772400" cy="413861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r>
              <a:rPr lang="fr-FR"/>
              <a:t>© </a:t>
            </a:r>
            <a:fld id="{5DF1AE7D-7A10-3643-ADDF-3C028131DB62}" type="datetime1">
              <a:rPr lang="en-US" smtClean="0"/>
              <a:pPr>
                <a:defRPr/>
              </a:pPr>
              <a:t>23/03/17</a:t>
            </a:fld>
            <a:r>
              <a:rPr lang="fr-FR" smtClean="0"/>
              <a:t>, </a:t>
            </a: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6" name="Rectangle 6"/>
          <p:cNvSpPr>
            <a:spLocks noGrp="1" noChangeArrowheads="1"/>
          </p:cNvSpPr>
          <p:nvPr>
            <p:ph type="sldNum" sz="quarter" idx="12"/>
          </p:nvPr>
        </p:nvSpPr>
        <p:spPr>
          <a:ln/>
        </p:spPr>
        <p:txBody>
          <a:bodyPr/>
          <a:lstStyle>
            <a:lvl1pPr>
              <a:defRPr/>
            </a:lvl1pPr>
          </a:lstStyle>
          <a:p>
            <a:pPr>
              <a:defRPr/>
            </a:pPr>
            <a:fld id="{1E7BC977-C704-7043-BA3D-B8578ABCB4FC}" type="slidenum">
              <a:rPr lang="fr-FR"/>
              <a:pPr>
                <a:defRPr/>
              </a:pPr>
              <a:t>‹#›</a:t>
            </a:fld>
            <a:endParaRPr lang="fr-FR"/>
          </a:p>
        </p:txBody>
      </p:sp>
    </p:spTree>
    <p:extLst>
      <p:ext uri="{BB962C8B-B14F-4D97-AF65-F5344CB8AC3E}">
        <p14:creationId xmlns:p14="http://schemas.microsoft.com/office/powerpoint/2010/main" val="618332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2625" y="574675"/>
            <a:ext cx="7772400" cy="11509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2625" y="1978025"/>
            <a:ext cx="3810000" cy="4138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5025" y="1978025"/>
            <a:ext cx="3810000" cy="413861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r>
              <a:rPr lang="fr-FR"/>
              <a:t>© </a:t>
            </a:r>
            <a:fld id="{AEB233D4-D1E2-524E-BBD0-97FB5D6B0BBF}" type="datetime1">
              <a:rPr lang="en-US" smtClean="0"/>
              <a:pPr>
                <a:defRPr/>
              </a:pPr>
              <a:t>23/03/17</a:t>
            </a:fld>
            <a:r>
              <a:rPr lang="fr-FR" smtClean="0"/>
              <a:t>, </a:t>
            </a:r>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7" name="Rectangle 6"/>
          <p:cNvSpPr>
            <a:spLocks noGrp="1" noChangeArrowheads="1"/>
          </p:cNvSpPr>
          <p:nvPr>
            <p:ph type="sldNum" sz="quarter" idx="12"/>
          </p:nvPr>
        </p:nvSpPr>
        <p:spPr>
          <a:ln/>
        </p:spPr>
        <p:txBody>
          <a:bodyPr/>
          <a:lstStyle>
            <a:lvl1pPr>
              <a:defRPr/>
            </a:lvl1pPr>
          </a:lstStyle>
          <a:p>
            <a:pPr>
              <a:defRPr/>
            </a:pPr>
            <a:fld id="{9D6FC1AF-B149-8D42-AF98-F5C26C021C35}" type="slidenum">
              <a:rPr lang="fr-FR"/>
              <a:pPr>
                <a:defRPr/>
              </a:pPr>
              <a:t>‹#›</a:t>
            </a:fld>
            <a:endParaRPr lang="fr-FR"/>
          </a:p>
        </p:txBody>
      </p:sp>
    </p:spTree>
    <p:extLst>
      <p:ext uri="{BB962C8B-B14F-4D97-AF65-F5344CB8AC3E}">
        <p14:creationId xmlns:p14="http://schemas.microsoft.com/office/powerpoint/2010/main" val="1967037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2625" y="574675"/>
            <a:ext cx="7772400" cy="1150938"/>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82625" y="1978025"/>
            <a:ext cx="7772400" cy="413861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r>
              <a:rPr lang="fr-FR"/>
              <a:t>© </a:t>
            </a:r>
            <a:fld id="{F77A569A-5C88-514D-9E17-D3AC52CD2D2D}" type="datetime1">
              <a:rPr lang="en-US" smtClean="0"/>
              <a:pPr>
                <a:defRPr/>
              </a:pPr>
              <a:t>23/03/17</a:t>
            </a:fld>
            <a:r>
              <a:rPr lang="fr-FR" smtClean="0"/>
              <a:t>, </a:t>
            </a: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6" name="Rectangle 6"/>
          <p:cNvSpPr>
            <a:spLocks noGrp="1" noChangeArrowheads="1"/>
          </p:cNvSpPr>
          <p:nvPr>
            <p:ph type="sldNum" sz="quarter" idx="12"/>
          </p:nvPr>
        </p:nvSpPr>
        <p:spPr>
          <a:ln/>
        </p:spPr>
        <p:txBody>
          <a:bodyPr/>
          <a:lstStyle>
            <a:lvl1pPr>
              <a:defRPr/>
            </a:lvl1pPr>
          </a:lstStyle>
          <a:p>
            <a:pPr>
              <a:defRPr/>
            </a:pPr>
            <a:fld id="{E5B75D86-3092-894A-8A77-A790035FAEB9}" type="slidenum">
              <a:rPr lang="fr-FR"/>
              <a:pPr>
                <a:defRPr/>
              </a:pPr>
              <a:t>‹#›</a:t>
            </a:fld>
            <a:endParaRPr lang="fr-FR"/>
          </a:p>
        </p:txBody>
      </p:sp>
    </p:spTree>
    <p:extLst>
      <p:ext uri="{BB962C8B-B14F-4D97-AF65-F5344CB8AC3E}">
        <p14:creationId xmlns:p14="http://schemas.microsoft.com/office/powerpoint/2010/main" val="282778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fr-FR"/>
              <a:t>© </a:t>
            </a:r>
            <a:fld id="{F23E3D4D-3B03-214C-BC5E-9A8FBA613314}" type="datetime1">
              <a:rPr lang="en-US" smtClean="0"/>
              <a:pPr>
                <a:defRPr/>
              </a:pPr>
              <a:t>23/03/17</a:t>
            </a:fld>
            <a:r>
              <a:rPr lang="fr-FR" smtClean="0"/>
              <a:t>, </a:t>
            </a: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6" name="Rectangle 6"/>
          <p:cNvSpPr>
            <a:spLocks noGrp="1" noChangeArrowheads="1"/>
          </p:cNvSpPr>
          <p:nvPr>
            <p:ph type="sldNum" sz="quarter" idx="12"/>
          </p:nvPr>
        </p:nvSpPr>
        <p:spPr>
          <a:ln/>
        </p:spPr>
        <p:txBody>
          <a:bodyPr/>
          <a:lstStyle>
            <a:lvl1pPr>
              <a:defRPr/>
            </a:lvl1pPr>
          </a:lstStyle>
          <a:p>
            <a:pPr>
              <a:defRPr/>
            </a:pPr>
            <a:fld id="{C70F177E-CA90-9B47-AB91-3C68889D860A}" type="slidenum">
              <a:rPr lang="fr-FR"/>
              <a:pPr>
                <a:defRPr/>
              </a:pPr>
              <a:t>‹#›</a:t>
            </a:fld>
            <a:endParaRPr lang="fr-FR"/>
          </a:p>
        </p:txBody>
      </p:sp>
    </p:spTree>
    <p:extLst>
      <p:ext uri="{BB962C8B-B14F-4D97-AF65-F5344CB8AC3E}">
        <p14:creationId xmlns:p14="http://schemas.microsoft.com/office/powerpoint/2010/main" val="2896515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fr-FR"/>
              <a:t>© </a:t>
            </a:r>
            <a:fld id="{EB3CE435-6060-D545-A6EC-CD0D5CC85B40}" type="datetime1">
              <a:rPr lang="en-US" smtClean="0"/>
              <a:pPr>
                <a:defRPr/>
              </a:pPr>
              <a:t>23/03/17</a:t>
            </a:fld>
            <a:r>
              <a:rPr lang="fr-FR" smtClean="0"/>
              <a:t>, </a:t>
            </a: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6" name="Rectangle 6"/>
          <p:cNvSpPr>
            <a:spLocks noGrp="1" noChangeArrowheads="1"/>
          </p:cNvSpPr>
          <p:nvPr>
            <p:ph type="sldNum" sz="quarter" idx="12"/>
          </p:nvPr>
        </p:nvSpPr>
        <p:spPr>
          <a:ln/>
        </p:spPr>
        <p:txBody>
          <a:bodyPr/>
          <a:lstStyle>
            <a:lvl1pPr>
              <a:defRPr/>
            </a:lvl1pPr>
          </a:lstStyle>
          <a:p>
            <a:pPr>
              <a:defRPr/>
            </a:pPr>
            <a:fld id="{D3E6C7D7-1179-B442-AC2A-F09590E97D93}" type="slidenum">
              <a:rPr lang="fr-FR"/>
              <a:pPr>
                <a:defRPr/>
              </a:pPr>
              <a:t>‹#›</a:t>
            </a:fld>
            <a:endParaRPr lang="fr-FR"/>
          </a:p>
        </p:txBody>
      </p:sp>
    </p:spTree>
    <p:extLst>
      <p:ext uri="{BB962C8B-B14F-4D97-AF65-F5344CB8AC3E}">
        <p14:creationId xmlns:p14="http://schemas.microsoft.com/office/powerpoint/2010/main" val="529406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2625" y="1978025"/>
            <a:ext cx="3810000"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5025" y="1978025"/>
            <a:ext cx="3810000"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fr-FR"/>
              <a:t>© </a:t>
            </a:r>
            <a:fld id="{0F991CF1-2609-034D-A28E-A918B2B4B1E7}" type="datetime1">
              <a:rPr lang="en-US" smtClean="0"/>
              <a:pPr>
                <a:defRPr/>
              </a:pPr>
              <a:t>23/03/17</a:t>
            </a:fld>
            <a:r>
              <a:rPr lang="fr-FR" smtClean="0"/>
              <a:t>, </a:t>
            </a:r>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7" name="Rectangle 6"/>
          <p:cNvSpPr>
            <a:spLocks noGrp="1" noChangeArrowheads="1"/>
          </p:cNvSpPr>
          <p:nvPr>
            <p:ph type="sldNum" sz="quarter" idx="12"/>
          </p:nvPr>
        </p:nvSpPr>
        <p:spPr>
          <a:ln/>
        </p:spPr>
        <p:txBody>
          <a:bodyPr/>
          <a:lstStyle>
            <a:lvl1pPr>
              <a:defRPr/>
            </a:lvl1pPr>
          </a:lstStyle>
          <a:p>
            <a:pPr>
              <a:defRPr/>
            </a:pPr>
            <a:fld id="{643DEE6A-6E45-F947-8510-51072DCA1644}" type="slidenum">
              <a:rPr lang="fr-FR"/>
              <a:pPr>
                <a:defRPr/>
              </a:pPr>
              <a:t>‹#›</a:t>
            </a:fld>
            <a:endParaRPr lang="fr-FR"/>
          </a:p>
        </p:txBody>
      </p:sp>
    </p:spTree>
    <p:extLst>
      <p:ext uri="{BB962C8B-B14F-4D97-AF65-F5344CB8AC3E}">
        <p14:creationId xmlns:p14="http://schemas.microsoft.com/office/powerpoint/2010/main" val="478115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fr-FR"/>
              <a:t>© </a:t>
            </a:r>
            <a:fld id="{F1B3823E-139E-3743-94F8-542AAA363274}" type="datetime1">
              <a:rPr lang="en-US" smtClean="0"/>
              <a:pPr>
                <a:defRPr/>
              </a:pPr>
              <a:t>23/03/17</a:t>
            </a:fld>
            <a:r>
              <a:rPr lang="fr-FR" smtClean="0"/>
              <a:t>, </a:t>
            </a:r>
            <a:endParaRPr lang="fr-FR"/>
          </a:p>
        </p:txBody>
      </p:sp>
      <p:sp>
        <p:nvSpPr>
          <p:cNvPr id="8"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9" name="Rectangle 6"/>
          <p:cNvSpPr>
            <a:spLocks noGrp="1" noChangeArrowheads="1"/>
          </p:cNvSpPr>
          <p:nvPr>
            <p:ph type="sldNum" sz="quarter" idx="12"/>
          </p:nvPr>
        </p:nvSpPr>
        <p:spPr>
          <a:ln/>
        </p:spPr>
        <p:txBody>
          <a:bodyPr/>
          <a:lstStyle>
            <a:lvl1pPr>
              <a:defRPr/>
            </a:lvl1pPr>
          </a:lstStyle>
          <a:p>
            <a:pPr>
              <a:defRPr/>
            </a:pPr>
            <a:fld id="{78514FC0-57E9-5548-978C-566D6DF27B31}" type="slidenum">
              <a:rPr lang="fr-FR"/>
              <a:pPr>
                <a:defRPr/>
              </a:pPr>
              <a:t>‹#›</a:t>
            </a:fld>
            <a:endParaRPr lang="fr-FR"/>
          </a:p>
        </p:txBody>
      </p:sp>
    </p:spTree>
    <p:extLst>
      <p:ext uri="{BB962C8B-B14F-4D97-AF65-F5344CB8AC3E}">
        <p14:creationId xmlns:p14="http://schemas.microsoft.com/office/powerpoint/2010/main" val="3788896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fr-FR"/>
              <a:t>© </a:t>
            </a:r>
            <a:fld id="{6D8B035B-59E4-F045-A45B-2D5B4BFCC50A}" type="datetime1">
              <a:rPr lang="en-US" smtClean="0"/>
              <a:pPr>
                <a:defRPr/>
              </a:pPr>
              <a:t>23/03/17</a:t>
            </a:fld>
            <a:r>
              <a:rPr lang="fr-FR" smtClean="0"/>
              <a:t>, </a:t>
            </a:r>
            <a:endParaRPr lang="fr-FR"/>
          </a:p>
        </p:txBody>
      </p:sp>
      <p:sp>
        <p:nvSpPr>
          <p:cNvPr id="4"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5" name="Rectangle 6"/>
          <p:cNvSpPr>
            <a:spLocks noGrp="1" noChangeArrowheads="1"/>
          </p:cNvSpPr>
          <p:nvPr>
            <p:ph type="sldNum" sz="quarter" idx="12"/>
          </p:nvPr>
        </p:nvSpPr>
        <p:spPr>
          <a:ln/>
        </p:spPr>
        <p:txBody>
          <a:bodyPr/>
          <a:lstStyle>
            <a:lvl1pPr>
              <a:defRPr/>
            </a:lvl1pPr>
          </a:lstStyle>
          <a:p>
            <a:pPr>
              <a:defRPr/>
            </a:pPr>
            <a:fld id="{3D69CF4F-B2D9-4D44-A848-E44BC7BACD3E}" type="slidenum">
              <a:rPr lang="fr-FR"/>
              <a:pPr>
                <a:defRPr/>
              </a:pPr>
              <a:t>‹#›</a:t>
            </a:fld>
            <a:endParaRPr lang="fr-FR"/>
          </a:p>
        </p:txBody>
      </p:sp>
    </p:spTree>
    <p:extLst>
      <p:ext uri="{BB962C8B-B14F-4D97-AF65-F5344CB8AC3E}">
        <p14:creationId xmlns:p14="http://schemas.microsoft.com/office/powerpoint/2010/main" val="2175343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fr-FR"/>
              <a:t>© </a:t>
            </a:r>
            <a:fld id="{8AD0BAAA-8103-7943-924D-E37B2F2BB132}" type="datetime1">
              <a:rPr lang="en-US" smtClean="0"/>
              <a:pPr>
                <a:defRPr/>
              </a:pPr>
              <a:t>23/03/17</a:t>
            </a:fld>
            <a:r>
              <a:rPr lang="fr-FR" smtClean="0"/>
              <a:t>, </a:t>
            </a:r>
            <a:endParaRPr lang="fr-FR"/>
          </a:p>
        </p:txBody>
      </p:sp>
      <p:sp>
        <p:nvSpPr>
          <p:cNvPr id="3"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4" name="Rectangle 6"/>
          <p:cNvSpPr>
            <a:spLocks noGrp="1" noChangeArrowheads="1"/>
          </p:cNvSpPr>
          <p:nvPr>
            <p:ph type="sldNum" sz="quarter" idx="12"/>
          </p:nvPr>
        </p:nvSpPr>
        <p:spPr>
          <a:ln/>
        </p:spPr>
        <p:txBody>
          <a:bodyPr/>
          <a:lstStyle>
            <a:lvl1pPr>
              <a:defRPr/>
            </a:lvl1pPr>
          </a:lstStyle>
          <a:p>
            <a:pPr>
              <a:defRPr/>
            </a:pPr>
            <a:fld id="{E0109AF7-B33E-1C41-88AE-7B9AF68B57A6}" type="slidenum">
              <a:rPr lang="fr-FR"/>
              <a:pPr>
                <a:defRPr/>
              </a:pPr>
              <a:t>‹#›</a:t>
            </a:fld>
            <a:endParaRPr lang="fr-FR"/>
          </a:p>
        </p:txBody>
      </p:sp>
    </p:spTree>
    <p:extLst>
      <p:ext uri="{BB962C8B-B14F-4D97-AF65-F5344CB8AC3E}">
        <p14:creationId xmlns:p14="http://schemas.microsoft.com/office/powerpoint/2010/main" val="124654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fr-FR"/>
              <a:t>© </a:t>
            </a:r>
            <a:fld id="{F66C67BD-64D8-A341-9256-4B80450DEDB8}" type="datetime1">
              <a:rPr lang="en-US" smtClean="0"/>
              <a:pPr>
                <a:defRPr/>
              </a:pPr>
              <a:t>23/03/17</a:t>
            </a:fld>
            <a:r>
              <a:rPr lang="fr-FR" smtClean="0"/>
              <a:t>, </a:t>
            </a:r>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7" name="Rectangle 6"/>
          <p:cNvSpPr>
            <a:spLocks noGrp="1" noChangeArrowheads="1"/>
          </p:cNvSpPr>
          <p:nvPr>
            <p:ph type="sldNum" sz="quarter" idx="12"/>
          </p:nvPr>
        </p:nvSpPr>
        <p:spPr>
          <a:ln/>
        </p:spPr>
        <p:txBody>
          <a:bodyPr/>
          <a:lstStyle>
            <a:lvl1pPr>
              <a:defRPr/>
            </a:lvl1pPr>
          </a:lstStyle>
          <a:p>
            <a:pPr>
              <a:defRPr/>
            </a:pPr>
            <a:fld id="{896F0278-AE3B-8E4A-9B32-A0AAB39E6578}" type="slidenum">
              <a:rPr lang="fr-FR"/>
              <a:pPr>
                <a:defRPr/>
              </a:pPr>
              <a:t>‹#›</a:t>
            </a:fld>
            <a:endParaRPr lang="fr-FR"/>
          </a:p>
        </p:txBody>
      </p:sp>
    </p:spTree>
    <p:extLst>
      <p:ext uri="{BB962C8B-B14F-4D97-AF65-F5344CB8AC3E}">
        <p14:creationId xmlns:p14="http://schemas.microsoft.com/office/powerpoint/2010/main" val="397303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fr-FR"/>
              <a:t>© </a:t>
            </a:r>
            <a:fld id="{7464DE88-47F4-1747-96B2-C4CDFE3013DD}" type="datetime1">
              <a:rPr lang="en-US" smtClean="0"/>
              <a:pPr>
                <a:defRPr/>
              </a:pPr>
              <a:t>23/03/17</a:t>
            </a:fld>
            <a:r>
              <a:rPr lang="fr-FR" smtClean="0"/>
              <a:t>, </a:t>
            </a:r>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FR"/>
              <a:t>Georgios Arhodakis - Université Paris Dauphine</a:t>
            </a:r>
          </a:p>
        </p:txBody>
      </p:sp>
      <p:sp>
        <p:nvSpPr>
          <p:cNvPr id="7" name="Rectangle 6"/>
          <p:cNvSpPr>
            <a:spLocks noGrp="1" noChangeArrowheads="1"/>
          </p:cNvSpPr>
          <p:nvPr>
            <p:ph type="sldNum" sz="quarter" idx="12"/>
          </p:nvPr>
        </p:nvSpPr>
        <p:spPr>
          <a:ln/>
        </p:spPr>
        <p:txBody>
          <a:bodyPr/>
          <a:lstStyle>
            <a:lvl1pPr>
              <a:defRPr/>
            </a:lvl1pPr>
          </a:lstStyle>
          <a:p>
            <a:pPr>
              <a:defRPr/>
            </a:pPr>
            <a:fld id="{E0F6897C-8B54-7F4E-AB6C-4F8B24DC1C72}" type="slidenum">
              <a:rPr lang="fr-FR"/>
              <a:pPr>
                <a:defRPr/>
              </a:pPr>
              <a:t>‹#›</a:t>
            </a:fld>
            <a:endParaRPr lang="fr-FR"/>
          </a:p>
        </p:txBody>
      </p:sp>
    </p:spTree>
    <p:extLst>
      <p:ext uri="{BB962C8B-B14F-4D97-AF65-F5344CB8AC3E}">
        <p14:creationId xmlns:p14="http://schemas.microsoft.com/office/powerpoint/2010/main" val="25318375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bwMode="auto">
          <a:xfrm>
            <a:off x="682625" y="574675"/>
            <a:ext cx="7772400" cy="11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FR"/>
              <a:t>Cliquez pour modifier le style du titre du masque</a:t>
            </a:r>
          </a:p>
        </p:txBody>
      </p:sp>
      <p:sp>
        <p:nvSpPr>
          <p:cNvPr id="64515" name="Rectangle 3"/>
          <p:cNvSpPr>
            <a:spLocks noGrp="1" noChangeArrowheads="1"/>
          </p:cNvSpPr>
          <p:nvPr>
            <p:ph type="body" idx="1"/>
          </p:nvPr>
        </p:nvSpPr>
        <p:spPr bwMode="auto">
          <a:xfrm>
            <a:off x="682625" y="1978025"/>
            <a:ext cx="7772400"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4516" name="Rectangle 4"/>
          <p:cNvSpPr>
            <a:spLocks noGrp="1" noChangeArrowheads="1"/>
          </p:cNvSpPr>
          <p:nvPr>
            <p:ph type="dt" sz="half" idx="2"/>
          </p:nvPr>
        </p:nvSpPr>
        <p:spPr bwMode="auto">
          <a:xfrm>
            <a:off x="179388" y="6548438"/>
            <a:ext cx="10795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a:defRPr sz="1400">
                <a:cs typeface="+mn-cs"/>
              </a:defRPr>
            </a:lvl1pPr>
          </a:lstStyle>
          <a:p>
            <a:pPr>
              <a:defRPr/>
            </a:pPr>
            <a:r>
              <a:rPr lang="fr-FR"/>
              <a:t>© </a:t>
            </a:r>
            <a:fld id="{26CE4854-2926-DC44-920F-957FAD0CDDCE}" type="datetime1">
              <a:rPr lang="en-US" smtClean="0"/>
              <a:pPr>
                <a:defRPr/>
              </a:pPr>
              <a:t>23/03/17</a:t>
            </a:fld>
            <a:r>
              <a:rPr lang="fr-FR" smtClean="0"/>
              <a:t>, </a:t>
            </a:r>
            <a:endParaRPr lang="fr-FR"/>
          </a:p>
        </p:txBody>
      </p:sp>
      <p:sp>
        <p:nvSpPr>
          <p:cNvPr id="64517" name="Rectangle 5"/>
          <p:cNvSpPr>
            <a:spLocks noGrp="1" noChangeArrowheads="1"/>
          </p:cNvSpPr>
          <p:nvPr>
            <p:ph type="ftr" sz="quarter" idx="3"/>
          </p:nvPr>
        </p:nvSpPr>
        <p:spPr bwMode="auto">
          <a:xfrm>
            <a:off x="1258888" y="6548438"/>
            <a:ext cx="539908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a:defRPr sz="1400">
                <a:cs typeface="+mn-cs"/>
              </a:defRPr>
            </a:lvl1pPr>
          </a:lstStyle>
          <a:p>
            <a:pPr>
              <a:defRPr/>
            </a:pPr>
            <a:r>
              <a:rPr lang="fr-FR"/>
              <a:t>Georgios Arhodakis - Université Paris Dauphine</a:t>
            </a:r>
          </a:p>
        </p:txBody>
      </p:sp>
      <p:sp>
        <p:nvSpPr>
          <p:cNvPr id="64518" name="Rectangle 6"/>
          <p:cNvSpPr>
            <a:spLocks noGrp="1" noChangeArrowheads="1"/>
          </p:cNvSpPr>
          <p:nvPr>
            <p:ph type="sldNum" sz="quarter" idx="4"/>
          </p:nvPr>
        </p:nvSpPr>
        <p:spPr bwMode="auto">
          <a:xfrm>
            <a:off x="8096250" y="6548438"/>
            <a:ext cx="90011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lvl1pPr algn="r">
              <a:defRPr sz="1400">
                <a:cs typeface="+mn-cs"/>
              </a:defRPr>
            </a:lvl1pPr>
          </a:lstStyle>
          <a:p>
            <a:pPr>
              <a:defRPr/>
            </a:pPr>
            <a:fld id="{B8544B05-B78E-A349-925A-D88B0DA6887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0" fontAlgn="base" hangingPunct="0">
        <a:spcBef>
          <a:spcPct val="0"/>
        </a:spcBef>
        <a:spcAft>
          <a:spcPct val="0"/>
        </a:spcAft>
        <a:defRPr sz="4400">
          <a:solidFill>
            <a:schemeClr val="tx2"/>
          </a:solidFill>
          <a:latin typeface="Times New Roman" charset="0"/>
          <a:ea typeface="ＭＳ Ｐゴシック" charset="0"/>
        </a:defRPr>
      </a:lvl6pPr>
      <a:lvl7pPr marL="914400" algn="ctr" rtl="0" eaLnBrk="0" fontAlgn="base" hangingPunct="0">
        <a:spcBef>
          <a:spcPct val="0"/>
        </a:spcBef>
        <a:spcAft>
          <a:spcPct val="0"/>
        </a:spcAft>
        <a:defRPr sz="4400">
          <a:solidFill>
            <a:schemeClr val="tx2"/>
          </a:solidFill>
          <a:latin typeface="Times New Roman" charset="0"/>
          <a:ea typeface="ＭＳ Ｐゴシック" charset="0"/>
        </a:defRPr>
      </a:lvl7pPr>
      <a:lvl8pPr marL="1371600" algn="ctr" rtl="0" eaLnBrk="0" fontAlgn="base" hangingPunct="0">
        <a:spcBef>
          <a:spcPct val="0"/>
        </a:spcBef>
        <a:spcAft>
          <a:spcPct val="0"/>
        </a:spcAft>
        <a:defRPr sz="4400">
          <a:solidFill>
            <a:schemeClr val="tx2"/>
          </a:solidFill>
          <a:latin typeface="Times New Roman" charset="0"/>
          <a:ea typeface="ＭＳ Ｐゴシック" charset="0"/>
        </a:defRPr>
      </a:lvl8pPr>
      <a:lvl9pPr marL="1828800" algn="ctr" rtl="0" eaLnBrk="0" fontAlgn="base" hangingPunct="0">
        <a:spcBef>
          <a:spcPct val="0"/>
        </a:spcBef>
        <a:spcAft>
          <a:spcPct val="0"/>
        </a:spcAft>
        <a:defRPr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5.w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46.bin"/><Relationship Id="rId4" Type="http://schemas.openxmlformats.org/officeDocument/2006/relationships/image" Target="../media/image79.wmf"/><Relationship Id="rId1" Type="http://schemas.openxmlformats.org/officeDocument/2006/relationships/vmlDrawing" Target="../drawings/vmlDrawing42.vml"/><Relationship Id="rId2"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itu.int/ITU-T/"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47.bin"/><Relationship Id="rId4" Type="http://schemas.openxmlformats.org/officeDocument/2006/relationships/image" Target="../media/image80.wmf"/><Relationship Id="rId1" Type="http://schemas.openxmlformats.org/officeDocument/2006/relationships/vmlDrawing" Target="../drawings/vmlDrawing43.vml"/><Relationship Id="rId2"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6.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jpeg"/><Relationship Id="rId8" Type="http://schemas.openxmlformats.org/officeDocument/2006/relationships/image" Target="../media/image23.jpeg"/><Relationship Id="rId9" Type="http://schemas.openxmlformats.org/officeDocument/2006/relationships/image" Target="../media/image24.jpeg"/><Relationship Id="rId10" Type="http://schemas.openxmlformats.org/officeDocument/2006/relationships/image" Target="../media/image25.jpe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81.wmf"/><Relationship Id="rId4" Type="http://schemas.openxmlformats.org/officeDocument/2006/relationships/image" Target="../media/image82.wmf"/><Relationship Id="rId1" Type="http://schemas.openxmlformats.org/officeDocument/2006/relationships/slideLayout" Target="../slideLayouts/slideLayout6.xml"/><Relationship Id="rId2" Type="http://schemas.openxmlformats.org/officeDocument/2006/relationships/image" Target="../media/image64.wmf"/></Relationships>
</file>

<file path=ppt/slides/_rels/slide145.xml.rels><?xml version="1.0" encoding="UTF-8" standalone="yes"?>
<Relationships xmlns="http://schemas.openxmlformats.org/package/2006/relationships"><Relationship Id="rId3" Type="http://schemas.openxmlformats.org/officeDocument/2006/relationships/image" Target="../media/image83.wmf"/><Relationship Id="rId4" Type="http://schemas.openxmlformats.org/officeDocument/2006/relationships/image" Target="../media/image63.wmf"/><Relationship Id="rId5" Type="http://schemas.openxmlformats.org/officeDocument/2006/relationships/image" Target="../media/image84.wmf"/><Relationship Id="rId6" Type="http://schemas.openxmlformats.org/officeDocument/2006/relationships/image" Target="../media/image85.wmf"/><Relationship Id="rId7" Type="http://schemas.openxmlformats.org/officeDocument/2006/relationships/image" Target="../media/image62.wmf"/><Relationship Id="rId8" Type="http://schemas.openxmlformats.org/officeDocument/2006/relationships/image" Target="../media/image86.wmf"/><Relationship Id="rId9" Type="http://schemas.openxmlformats.org/officeDocument/2006/relationships/image" Target="../media/image87.wmf"/><Relationship Id="rId1" Type="http://schemas.openxmlformats.org/officeDocument/2006/relationships/slideLayout" Target="../slideLayouts/slideLayout6.xml"/><Relationship Id="rId2" Type="http://schemas.openxmlformats.org/officeDocument/2006/relationships/image" Target="../media/image64.wmf"/></Relationships>
</file>

<file path=ppt/slides/_rels/slide146.xml.rels><?xml version="1.0" encoding="UTF-8" standalone="yes"?>
<Relationships xmlns="http://schemas.openxmlformats.org/package/2006/relationships"><Relationship Id="rId3" Type="http://schemas.openxmlformats.org/officeDocument/2006/relationships/image" Target="../media/image84.wmf"/><Relationship Id="rId4" Type="http://schemas.openxmlformats.org/officeDocument/2006/relationships/image" Target="../media/image85.wmf"/><Relationship Id="rId5" Type="http://schemas.openxmlformats.org/officeDocument/2006/relationships/image" Target="../media/image62.wmf"/><Relationship Id="rId6" Type="http://schemas.openxmlformats.org/officeDocument/2006/relationships/image" Target="../media/image88.wmf"/><Relationship Id="rId7" Type="http://schemas.openxmlformats.org/officeDocument/2006/relationships/image" Target="../media/image81.wmf"/><Relationship Id="rId1" Type="http://schemas.openxmlformats.org/officeDocument/2006/relationships/slideLayout" Target="../slideLayouts/slideLayout6.xml"/><Relationship Id="rId2" Type="http://schemas.openxmlformats.org/officeDocument/2006/relationships/image" Target="../media/image63.w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48.bin"/><Relationship Id="rId4" Type="http://schemas.openxmlformats.org/officeDocument/2006/relationships/image" Target="../media/image47.wmf"/><Relationship Id="rId1" Type="http://schemas.openxmlformats.org/officeDocument/2006/relationships/vmlDrawing" Target="../drawings/vmlDrawing44.vml"/><Relationship Id="rId2"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49.bin"/><Relationship Id="rId4" Type="http://schemas.openxmlformats.org/officeDocument/2006/relationships/image" Target="../media/image48.wmf"/><Relationship Id="rId1" Type="http://schemas.openxmlformats.org/officeDocument/2006/relationships/vmlDrawing" Target="../drawings/vmlDrawing45.vml"/><Relationship Id="rId2"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jpeg"/><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18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 Target="slide179.xml"/></Relationships>
</file>

<file path=ppt/slides/_rels/slide154.xml.rels><?xml version="1.0" encoding="UTF-8" standalone="yes"?>
<Relationships xmlns="http://schemas.openxmlformats.org/package/2006/relationships"><Relationship Id="rId3" Type="http://schemas.openxmlformats.org/officeDocument/2006/relationships/slide" Target="slide179.xml"/><Relationship Id="rId4" Type="http://schemas.openxmlformats.org/officeDocument/2006/relationships/oleObject" Target="../embeddings/oleObject50.bin"/><Relationship Id="rId5" Type="http://schemas.openxmlformats.org/officeDocument/2006/relationships/image" Target="../media/image89.wmf"/><Relationship Id="rId1" Type="http://schemas.openxmlformats.org/officeDocument/2006/relationships/vmlDrawing" Target="../drawings/vmlDrawing46.vml"/><Relationship Id="rId2"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 Target="slide17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jpeg"/><Relationship Id="rId6" Type="http://schemas.openxmlformats.org/officeDocument/2006/relationships/image" Target="../media/image25.jpeg"/><Relationship Id="rId7" Type="http://schemas.openxmlformats.org/officeDocument/2006/relationships/image" Target="../media/image24.jpeg"/><Relationship Id="rId8" Type="http://schemas.openxmlformats.org/officeDocument/2006/relationships/image" Target="../media/image23.jpeg"/><Relationship Id="rId9" Type="http://schemas.openxmlformats.org/officeDocument/2006/relationships/image" Target="../media/image22.jpeg"/><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18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 Target="slide179.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51.bin"/><Relationship Id="rId4" Type="http://schemas.openxmlformats.org/officeDocument/2006/relationships/image" Target="../media/image90.emf"/><Relationship Id="rId1" Type="http://schemas.openxmlformats.org/officeDocument/2006/relationships/vmlDrawing" Target="../drawings/vmlDrawing47.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52.bin"/><Relationship Id="rId4" Type="http://schemas.openxmlformats.org/officeDocument/2006/relationships/image" Target="../media/image91.emf"/><Relationship Id="rId1" Type="http://schemas.openxmlformats.org/officeDocument/2006/relationships/vmlDrawing" Target="../drawings/vmlDrawing48.vml"/><Relationship Id="rId2"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53.bin"/><Relationship Id="rId4" Type="http://schemas.openxmlformats.org/officeDocument/2006/relationships/image" Target="../media/image92.emf"/><Relationship Id="rId1" Type="http://schemas.openxmlformats.org/officeDocument/2006/relationships/vmlDrawing" Target="../drawings/vmlDrawing49.vml"/><Relationship Id="rId2"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54.bin"/><Relationship Id="rId4" Type="http://schemas.openxmlformats.org/officeDocument/2006/relationships/image" Target="../media/image93.emf"/><Relationship Id="rId1" Type="http://schemas.openxmlformats.org/officeDocument/2006/relationships/vmlDrawing" Target="../drawings/vmlDrawing50.vml"/><Relationship Id="rId2"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55.bin"/><Relationship Id="rId4" Type="http://schemas.openxmlformats.org/officeDocument/2006/relationships/image" Target="../media/image94.emf"/><Relationship Id="rId1" Type="http://schemas.openxmlformats.org/officeDocument/2006/relationships/vmlDrawing" Target="../drawings/vmlDrawing51.vml"/><Relationship Id="rId2"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56.bin"/><Relationship Id="rId5" Type="http://schemas.openxmlformats.org/officeDocument/2006/relationships/image" Target="../media/image95.emf"/><Relationship Id="rId1" Type="http://schemas.openxmlformats.org/officeDocument/2006/relationships/vmlDrawing" Target="../drawings/vmlDrawing52.vml"/><Relationship Id="rId2"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57.bin"/><Relationship Id="rId4" Type="http://schemas.openxmlformats.org/officeDocument/2006/relationships/image" Target="../media/image96.emf"/><Relationship Id="rId1" Type="http://schemas.openxmlformats.org/officeDocument/2006/relationships/vmlDrawing" Target="../drawings/vmlDrawing53.vml"/><Relationship Id="rId2"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58.bin"/><Relationship Id="rId4" Type="http://schemas.openxmlformats.org/officeDocument/2006/relationships/image" Target="../media/image97.emf"/><Relationship Id="rId1" Type="http://schemas.openxmlformats.org/officeDocument/2006/relationships/vmlDrawing" Target="../drawings/vmlDrawing54.vml"/><Relationship Id="rId2"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slide" Target="slide94.xml"/><Relationship Id="rId4" Type="http://schemas.openxmlformats.org/officeDocument/2006/relationships/slide" Target="slide154.xml"/><Relationship Id="rId1" Type="http://schemas.openxmlformats.org/officeDocument/2006/relationships/slideLayout" Target="../slideLayouts/slideLayout6.xml"/><Relationship Id="rId2" Type="http://schemas.openxmlformats.org/officeDocument/2006/relationships/slide" Target="slide16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 Target="slide16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1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6.w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7.w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1" Type="http://schemas.openxmlformats.org/officeDocument/2006/relationships/image" Target="../media/image29.jpeg"/><Relationship Id="rId12" Type="http://schemas.openxmlformats.org/officeDocument/2006/relationships/image" Target="../media/image30.jpeg"/><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jpeg"/><Relationship Id="rId6" Type="http://schemas.openxmlformats.org/officeDocument/2006/relationships/image" Target="../media/image25.jpeg"/><Relationship Id="rId7" Type="http://schemas.openxmlformats.org/officeDocument/2006/relationships/image" Target="../media/image24.jpeg"/><Relationship Id="rId8" Type="http://schemas.openxmlformats.org/officeDocument/2006/relationships/image" Target="../media/image23.jpeg"/><Relationship Id="rId9" Type="http://schemas.openxmlformats.org/officeDocument/2006/relationships/image" Target="../media/image22.jpeg"/><Relationship Id="rId10"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1.w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jpeg"/><Relationship Id="rId6" Type="http://schemas.openxmlformats.org/officeDocument/2006/relationships/image" Target="../media/image25.jpeg"/><Relationship Id="rId7" Type="http://schemas.openxmlformats.org/officeDocument/2006/relationships/image" Target="../media/image24.jpeg"/><Relationship Id="rId8" Type="http://schemas.openxmlformats.org/officeDocument/2006/relationships/image" Target="../media/image23.jpeg"/><Relationship Id="rId9" Type="http://schemas.openxmlformats.org/officeDocument/2006/relationships/image" Target="../media/image22.jpeg"/><Relationship Id="rId10" Type="http://schemas.openxmlformats.org/officeDocument/2006/relationships/image" Target="../media/image32.png"/><Relationship Id="rId11"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34.w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35.emf"/><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1.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7.emf"/><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38.wmf"/><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9.wmf"/><Relationship Id="rId1" Type="http://schemas.openxmlformats.org/officeDocument/2006/relationships/vmlDrawing" Target="../drawings/vmlDrawing15.v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40.wmf"/><Relationship Id="rId5" Type="http://schemas.openxmlformats.org/officeDocument/2006/relationships/oleObject" Target="../embeddings/oleObject17.bin"/><Relationship Id="rId6" Type="http://schemas.openxmlformats.org/officeDocument/2006/relationships/image" Target="../media/image41.wmf"/><Relationship Id="rId1" Type="http://schemas.openxmlformats.org/officeDocument/2006/relationships/vmlDrawing" Target="../drawings/vmlDrawing16.v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42.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43.wmf"/><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44.wmf"/><Relationship Id="rId1" Type="http://schemas.openxmlformats.org/officeDocument/2006/relationships/vmlDrawing" Target="../drawings/vmlDrawing19.vml"/><Relationship Id="rId2"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45.wmf"/><Relationship Id="rId5" Type="http://schemas.openxmlformats.org/officeDocument/2006/relationships/oleObject" Target="../embeddings/oleObject22.bin"/><Relationship Id="rId6" Type="http://schemas.openxmlformats.org/officeDocument/2006/relationships/image" Target="../media/image46.wmf"/><Relationship Id="rId1" Type="http://schemas.openxmlformats.org/officeDocument/2006/relationships/vmlDrawing" Target="../drawings/vmlDrawing20.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47.wmf"/><Relationship Id="rId1" Type="http://schemas.openxmlformats.org/officeDocument/2006/relationships/vmlDrawing" Target="../drawings/vmlDrawing21.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48.wmf"/><Relationship Id="rId1" Type="http://schemas.openxmlformats.org/officeDocument/2006/relationships/vmlDrawing" Target="../drawings/vmlDrawing22.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49.wmf"/><Relationship Id="rId1" Type="http://schemas.openxmlformats.org/officeDocument/2006/relationships/vmlDrawing" Target="../drawings/vmlDrawing23.vml"/><Relationship Id="rId2"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50.emf"/><Relationship Id="rId1" Type="http://schemas.openxmlformats.org/officeDocument/2006/relationships/vmlDrawing" Target="../drawings/vmlDrawing24.vml"/><Relationship Id="rId2"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51.emf"/><Relationship Id="rId1" Type="http://schemas.openxmlformats.org/officeDocument/2006/relationships/vmlDrawing" Target="../drawings/vmlDrawing25.vml"/><Relationship Id="rId2"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52.emf"/><Relationship Id="rId1" Type="http://schemas.openxmlformats.org/officeDocument/2006/relationships/vmlDrawing" Target="../drawings/vmlDrawing26.v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53.wmf"/><Relationship Id="rId1" Type="http://schemas.openxmlformats.org/officeDocument/2006/relationships/vmlDrawing" Target="../drawings/vmlDrawing27.vml"/><Relationship Id="rId2"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53.wmf"/><Relationship Id="rId1" Type="http://schemas.openxmlformats.org/officeDocument/2006/relationships/vmlDrawing" Target="../drawings/vmlDrawing28.vml"/><Relationship Id="rId2"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54.wmf"/><Relationship Id="rId1" Type="http://schemas.openxmlformats.org/officeDocument/2006/relationships/vmlDrawing" Target="../drawings/vmlDrawing29.vml"/><Relationship Id="rId2"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55.emf"/><Relationship Id="rId1" Type="http://schemas.openxmlformats.org/officeDocument/2006/relationships/vmlDrawing" Target="../drawings/vmlDrawing30.vml"/><Relationship Id="rId2"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56.emf"/><Relationship Id="rId1" Type="http://schemas.openxmlformats.org/officeDocument/2006/relationships/vmlDrawing" Target="../drawings/vmlDrawing31.vml"/><Relationship Id="rId2"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w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wmf"/><Relationship Id="rId3" Type="http://schemas.openxmlformats.org/officeDocument/2006/relationships/image" Target="../media/image61.wmf"/></Relationships>
</file>

<file path=ppt/slides/_rels/slide65.xml.rels><?xml version="1.0" encoding="UTF-8" standalone="yes"?>
<Relationships xmlns="http://schemas.openxmlformats.org/package/2006/relationships"><Relationship Id="rId3" Type="http://schemas.openxmlformats.org/officeDocument/2006/relationships/image" Target="../media/image63.wmf"/><Relationship Id="rId4" Type="http://schemas.openxmlformats.org/officeDocument/2006/relationships/image" Target="../media/image64.wmf"/><Relationship Id="rId1" Type="http://schemas.openxmlformats.org/officeDocument/2006/relationships/slideLayout" Target="../slideLayouts/slideLayout6.xml"/><Relationship Id="rId2" Type="http://schemas.openxmlformats.org/officeDocument/2006/relationships/image" Target="../media/image62.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4.bin"/><Relationship Id="rId4" Type="http://schemas.openxmlformats.org/officeDocument/2006/relationships/image" Target="../media/image66.wmf"/><Relationship Id="rId1" Type="http://schemas.openxmlformats.org/officeDocument/2006/relationships/vmlDrawing" Target="../drawings/vmlDrawing32.vml"/><Relationship Id="rId2"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3.bin"/><Relationship Id="rId5" Type="http://schemas.openxmlformats.org/officeDocument/2006/relationships/image" Target="../media/image12.w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35.bin"/><Relationship Id="rId5" Type="http://schemas.openxmlformats.org/officeDocument/2006/relationships/image" Target="../media/image67.wmf"/><Relationship Id="rId1" Type="http://schemas.openxmlformats.org/officeDocument/2006/relationships/vmlDrawing" Target="../drawings/vmlDrawing33.vml"/><Relationship Id="rId2"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68.wmf"/><Relationship Id="rId1" Type="http://schemas.openxmlformats.org/officeDocument/2006/relationships/vmlDrawing" Target="../drawings/vmlDrawing34.vml"/><Relationship Id="rId2"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7.bin"/><Relationship Id="rId4" Type="http://schemas.openxmlformats.org/officeDocument/2006/relationships/image" Target="../media/image69.wmf"/><Relationship Id="rId1" Type="http://schemas.openxmlformats.org/officeDocument/2006/relationships/vmlDrawing" Target="../drawings/vmlDrawing35.vml"/><Relationship Id="rId2"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8.bin"/><Relationship Id="rId4" Type="http://schemas.openxmlformats.org/officeDocument/2006/relationships/image" Target="../media/image70.wmf"/><Relationship Id="rId1" Type="http://schemas.openxmlformats.org/officeDocument/2006/relationships/vmlDrawing" Target="../drawings/vmlDrawing36.vml"/><Relationship Id="rId2"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9.bin"/><Relationship Id="rId4" Type="http://schemas.openxmlformats.org/officeDocument/2006/relationships/image" Target="../media/image71.wmf"/><Relationship Id="rId1" Type="http://schemas.openxmlformats.org/officeDocument/2006/relationships/vmlDrawing" Target="../drawings/vmlDrawing37.vml"/><Relationship Id="rId2"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3.w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0.bin"/><Relationship Id="rId4" Type="http://schemas.openxmlformats.org/officeDocument/2006/relationships/image" Target="../media/image72.emf"/><Relationship Id="rId1" Type="http://schemas.openxmlformats.org/officeDocument/2006/relationships/vmlDrawing" Target="../drawings/vmlDrawing38.vml"/><Relationship Id="rId2"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1.bin"/><Relationship Id="rId4" Type="http://schemas.openxmlformats.org/officeDocument/2006/relationships/image" Target="../media/image74.wmf"/><Relationship Id="rId5" Type="http://schemas.openxmlformats.org/officeDocument/2006/relationships/image" Target="../media/image73.jpeg"/><Relationship Id="rId6" Type="http://schemas.openxmlformats.org/officeDocument/2006/relationships/oleObject" Target="../embeddings/oleObject42.bin"/><Relationship Id="rId7" Type="http://schemas.openxmlformats.org/officeDocument/2006/relationships/oleObject" Target="../embeddings/oleObject43.bin"/><Relationship Id="rId8" Type="http://schemas.openxmlformats.org/officeDocument/2006/relationships/image" Target="../media/image75.wmf"/><Relationship Id="rId1" Type="http://schemas.openxmlformats.org/officeDocument/2006/relationships/vmlDrawing" Target="../drawings/vmlDrawing39.vml"/><Relationship Id="rId2"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4.bin"/><Relationship Id="rId4" Type="http://schemas.openxmlformats.org/officeDocument/2006/relationships/image" Target="../media/image76.emf"/><Relationship Id="rId1" Type="http://schemas.openxmlformats.org/officeDocument/2006/relationships/vmlDrawing" Target="../drawings/vmlDrawing40.vml"/><Relationship Id="rId2"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4.w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 Target="slide179.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5.bin"/><Relationship Id="rId4" Type="http://schemas.openxmlformats.org/officeDocument/2006/relationships/image" Target="../media/image78.wmf"/><Relationship Id="rId1" Type="http://schemas.openxmlformats.org/officeDocument/2006/relationships/vmlDrawing" Target="../drawings/vmlDrawing41.vml"/><Relationship Id="rId2"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2286000"/>
            <a:ext cx="7772400" cy="1143000"/>
          </a:xfrm>
        </p:spPr>
        <p:txBody>
          <a:bodyPr/>
          <a:lstStyle/>
          <a:p>
            <a:pPr>
              <a:defRPr/>
            </a:pPr>
            <a:r>
              <a:rPr lang="fr-FR" dirty="0" smtClean="0">
                <a:cs typeface="+mj-cs"/>
              </a:rPr>
              <a:t>Les Réseaux</a:t>
            </a:r>
          </a:p>
        </p:txBody>
      </p:sp>
      <p:sp>
        <p:nvSpPr>
          <p:cNvPr id="6147" name="Rectangle 3"/>
          <p:cNvSpPr>
            <a:spLocks noGrp="1" noChangeArrowheads="1"/>
          </p:cNvSpPr>
          <p:nvPr>
            <p:ph type="subTitle" idx="1"/>
          </p:nvPr>
        </p:nvSpPr>
        <p:spPr/>
        <p:txBody>
          <a:bodyPr/>
          <a:lstStyle/>
          <a:p>
            <a:pPr>
              <a:defRPr/>
            </a:pPr>
            <a:r>
              <a:rPr lang="fr-FR" dirty="0" smtClean="0">
                <a:cs typeface="+mn-cs"/>
              </a:rPr>
              <a:t>Georgios Arhodakis</a:t>
            </a:r>
          </a:p>
          <a:p>
            <a:pPr>
              <a:defRPr/>
            </a:pPr>
            <a:r>
              <a:rPr lang="fr-FR" dirty="0" smtClean="0">
                <a:cs typeface="+mn-cs"/>
              </a:rPr>
              <a:t>Université Paris Dauphine</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spect="1" noChangeArrowheads="1"/>
          </p:cNvSpPr>
          <p:nvPr>
            <p:ph type="title"/>
          </p:nvPr>
        </p:nvSpPr>
        <p:spPr>
          <a:xfrm>
            <a:off x="990600" y="0"/>
            <a:ext cx="7086600" cy="701675"/>
          </a:xfrm>
        </p:spPr>
        <p:txBody>
          <a:bodyPr>
            <a:spAutoFit/>
          </a:bodyPr>
          <a:lstStyle/>
          <a:p>
            <a:pPr>
              <a:defRPr/>
            </a:pPr>
            <a:r>
              <a:rPr lang="fr-FR" sz="4000" smtClean="0">
                <a:solidFill>
                  <a:schemeClr val="tx1"/>
                </a:solidFill>
                <a:cs typeface="+mj-cs"/>
              </a:rPr>
              <a:t>Spécifications </a:t>
            </a:r>
            <a:r>
              <a:rPr lang="fr-FR" sz="4000" i="1" smtClean="0">
                <a:solidFill>
                  <a:schemeClr val="tx1"/>
                </a:solidFill>
                <a:effectLst>
                  <a:outerShdw blurRad="38100" dist="38100" dir="2700000" algn="tl">
                    <a:srgbClr val="DDDDDD"/>
                  </a:outerShdw>
                </a:effectLst>
                <a:cs typeface="+mj-cs"/>
              </a:rPr>
              <a:t>IEEE 802</a:t>
            </a:r>
            <a:endParaRPr lang="fr-FR" sz="4000" b="1" smtClean="0">
              <a:solidFill>
                <a:schemeClr val="tx1"/>
              </a:solidFill>
              <a:cs typeface="+mj-cs"/>
            </a:endParaRPr>
          </a:p>
        </p:txBody>
      </p:sp>
      <p:sp>
        <p:nvSpPr>
          <p:cNvPr id="2" name="Cube 1"/>
          <p:cNvSpPr/>
          <p:nvPr/>
        </p:nvSpPr>
        <p:spPr bwMode="auto">
          <a:xfrm>
            <a:off x="900113" y="1520825"/>
            <a:ext cx="7200900" cy="360363"/>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fontScale="92500" lnSpcReduction="10000"/>
          </a:bodyPr>
          <a:lstStyle/>
          <a:p>
            <a:pPr>
              <a:defRPr/>
            </a:pPr>
            <a:r>
              <a:rPr lang="en-US" dirty="0"/>
              <a:t>802.2 </a:t>
            </a:r>
            <a:r>
              <a:rPr lang="en-US" b="1" dirty="0"/>
              <a:t>L</a:t>
            </a:r>
            <a:r>
              <a:rPr lang="en-US" dirty="0"/>
              <a:t>ogical </a:t>
            </a:r>
            <a:r>
              <a:rPr lang="en-US" b="1" dirty="0"/>
              <a:t>L</a:t>
            </a:r>
            <a:r>
              <a:rPr lang="en-US" dirty="0"/>
              <a:t>ink </a:t>
            </a:r>
            <a:r>
              <a:rPr lang="en-US" b="1" dirty="0"/>
              <a:t>C</a:t>
            </a:r>
            <a:r>
              <a:rPr lang="en-US" dirty="0"/>
              <a:t>ontrol (LLC &amp; MAC </a:t>
            </a:r>
            <a:r>
              <a:rPr lang="en-US" dirty="0" err="1"/>
              <a:t>Sublayer</a:t>
            </a:r>
            <a:r>
              <a:rPr lang="en-US" dirty="0"/>
              <a:t>)</a:t>
            </a:r>
          </a:p>
        </p:txBody>
      </p:sp>
      <p:sp>
        <p:nvSpPr>
          <p:cNvPr id="8" name="Cube 7"/>
          <p:cNvSpPr/>
          <p:nvPr/>
        </p:nvSpPr>
        <p:spPr bwMode="auto">
          <a:xfrm>
            <a:off x="900113" y="1916113"/>
            <a:ext cx="7200900" cy="360362"/>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fontScale="92500" lnSpcReduction="10000"/>
          </a:bodyPr>
          <a:lstStyle/>
          <a:p>
            <a:pPr>
              <a:defRPr/>
            </a:pPr>
            <a:r>
              <a:rPr lang="en-US" dirty="0"/>
              <a:t>802.1 Bridging &amp; Management</a:t>
            </a:r>
          </a:p>
        </p:txBody>
      </p:sp>
      <p:sp>
        <p:nvSpPr>
          <p:cNvPr id="9" name="Cube 8"/>
          <p:cNvSpPr/>
          <p:nvPr/>
        </p:nvSpPr>
        <p:spPr bwMode="auto">
          <a:xfrm>
            <a:off x="900113" y="2312988"/>
            <a:ext cx="900112" cy="360362"/>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a:bodyPr>
          <a:lstStyle/>
          <a:p>
            <a:pPr>
              <a:defRPr/>
            </a:pPr>
            <a:r>
              <a:rPr lang="en-US" sz="1000" dirty="0"/>
              <a:t>802.3 Ethernet</a:t>
            </a:r>
          </a:p>
        </p:txBody>
      </p:sp>
      <p:sp>
        <p:nvSpPr>
          <p:cNvPr id="11" name="Cube 10"/>
          <p:cNvSpPr/>
          <p:nvPr/>
        </p:nvSpPr>
        <p:spPr bwMode="auto">
          <a:xfrm>
            <a:off x="1763713" y="2312988"/>
            <a:ext cx="900112" cy="360362"/>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fontScale="92500"/>
          </a:bodyPr>
          <a:lstStyle/>
          <a:p>
            <a:pPr>
              <a:defRPr/>
            </a:pPr>
            <a:r>
              <a:rPr lang="en-US" sz="1000" dirty="0"/>
              <a:t>802.4 Token Bus</a:t>
            </a:r>
          </a:p>
        </p:txBody>
      </p:sp>
      <p:sp>
        <p:nvSpPr>
          <p:cNvPr id="12" name="Cube 11"/>
          <p:cNvSpPr/>
          <p:nvPr/>
        </p:nvSpPr>
        <p:spPr bwMode="auto">
          <a:xfrm>
            <a:off x="2627313" y="2312988"/>
            <a:ext cx="900112" cy="360362"/>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fontScale="92500" lnSpcReduction="10000"/>
          </a:bodyPr>
          <a:lstStyle/>
          <a:p>
            <a:pPr>
              <a:defRPr/>
            </a:pPr>
            <a:r>
              <a:rPr lang="en-US" sz="1000" dirty="0"/>
              <a:t>802.5 Token Ring</a:t>
            </a:r>
          </a:p>
        </p:txBody>
      </p:sp>
      <p:sp>
        <p:nvSpPr>
          <p:cNvPr id="13" name="Cube 12"/>
          <p:cNvSpPr/>
          <p:nvPr/>
        </p:nvSpPr>
        <p:spPr bwMode="auto">
          <a:xfrm>
            <a:off x="4176713" y="2312988"/>
            <a:ext cx="900112" cy="360362"/>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fontScale="92500" lnSpcReduction="10000"/>
          </a:bodyPr>
          <a:lstStyle/>
          <a:p>
            <a:pPr>
              <a:defRPr/>
            </a:pPr>
            <a:r>
              <a:rPr lang="en-US" sz="1000" dirty="0"/>
              <a:t>802.11 Wireless LANs</a:t>
            </a:r>
          </a:p>
        </p:txBody>
      </p:sp>
      <p:sp>
        <p:nvSpPr>
          <p:cNvPr id="14" name="Cube 13"/>
          <p:cNvSpPr/>
          <p:nvPr/>
        </p:nvSpPr>
        <p:spPr bwMode="auto">
          <a:xfrm>
            <a:off x="5400675" y="2312988"/>
            <a:ext cx="900113" cy="360362"/>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fontScale="92500" lnSpcReduction="10000"/>
          </a:bodyPr>
          <a:lstStyle/>
          <a:p>
            <a:pPr>
              <a:defRPr/>
            </a:pPr>
            <a:r>
              <a:rPr lang="en-US" sz="1000" dirty="0"/>
              <a:t>802.15 Wireless PANs</a:t>
            </a:r>
          </a:p>
        </p:txBody>
      </p:sp>
      <p:sp>
        <p:nvSpPr>
          <p:cNvPr id="15" name="Cube 14"/>
          <p:cNvSpPr/>
          <p:nvPr/>
        </p:nvSpPr>
        <p:spPr bwMode="auto">
          <a:xfrm>
            <a:off x="6264275" y="2312988"/>
            <a:ext cx="900113" cy="360362"/>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fontScale="77500" lnSpcReduction="20000"/>
          </a:bodyPr>
          <a:lstStyle/>
          <a:p>
            <a:pPr>
              <a:defRPr/>
            </a:pPr>
            <a:r>
              <a:rPr lang="en-US" sz="1000" dirty="0"/>
              <a:t>802.16 Broadband Wireless MANs</a:t>
            </a:r>
          </a:p>
        </p:txBody>
      </p:sp>
      <p:sp>
        <p:nvSpPr>
          <p:cNvPr id="16" name="Cube 15"/>
          <p:cNvSpPr/>
          <p:nvPr/>
        </p:nvSpPr>
        <p:spPr bwMode="auto">
          <a:xfrm rot="16200000">
            <a:off x="71438" y="1917700"/>
            <a:ext cx="1152525" cy="358775"/>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a:bodyPr>
          <a:lstStyle/>
          <a:p>
            <a:pPr>
              <a:defRPr/>
            </a:pPr>
            <a:r>
              <a:rPr lang="en-US" sz="1000" dirty="0"/>
              <a:t>802.1 Management</a:t>
            </a:r>
          </a:p>
        </p:txBody>
      </p:sp>
      <p:sp>
        <p:nvSpPr>
          <p:cNvPr id="17" name="Cube 16"/>
          <p:cNvSpPr/>
          <p:nvPr/>
        </p:nvSpPr>
        <p:spPr bwMode="auto">
          <a:xfrm rot="16200000">
            <a:off x="-288131" y="1916906"/>
            <a:ext cx="1152525" cy="360363"/>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fontScale="92500" lnSpcReduction="10000"/>
          </a:bodyPr>
          <a:lstStyle/>
          <a:p>
            <a:pPr>
              <a:defRPr/>
            </a:pPr>
            <a:r>
              <a:rPr lang="en-US" sz="1000" dirty="0"/>
              <a:t>802 Overview &amp; Architecture</a:t>
            </a:r>
          </a:p>
        </p:txBody>
      </p:sp>
      <p:sp>
        <p:nvSpPr>
          <p:cNvPr id="18" name="Cube 17"/>
          <p:cNvSpPr/>
          <p:nvPr/>
        </p:nvSpPr>
        <p:spPr bwMode="auto">
          <a:xfrm>
            <a:off x="8172450" y="2312988"/>
            <a:ext cx="900113" cy="360362"/>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a:bodyPr>
          <a:lstStyle/>
          <a:p>
            <a:pPr>
              <a:defRPr/>
            </a:pPr>
            <a:r>
              <a:rPr lang="en-US" sz="1000" b="1" dirty="0"/>
              <a:t>P</a:t>
            </a:r>
            <a:r>
              <a:rPr lang="en-US" sz="1000" dirty="0"/>
              <a:t>hysical </a:t>
            </a:r>
            <a:r>
              <a:rPr lang="en-US" sz="1000" b="1" dirty="0"/>
              <a:t>L</a:t>
            </a:r>
            <a:r>
              <a:rPr lang="en-US" sz="1000" dirty="0"/>
              <a:t>ink</a:t>
            </a:r>
          </a:p>
        </p:txBody>
      </p:sp>
      <p:sp>
        <p:nvSpPr>
          <p:cNvPr id="19" name="Cube 18"/>
          <p:cNvSpPr/>
          <p:nvPr/>
        </p:nvSpPr>
        <p:spPr bwMode="auto">
          <a:xfrm>
            <a:off x="8172450" y="1520825"/>
            <a:ext cx="900113" cy="755650"/>
          </a:xfrm>
          <a:prstGeom prst="cube">
            <a:avLst>
              <a:gd name="adj" fmla="val 14231"/>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a:bodyPr>
          <a:lstStyle/>
          <a:p>
            <a:pPr>
              <a:defRPr/>
            </a:pPr>
            <a:r>
              <a:rPr lang="en-US" sz="1000" b="1" dirty="0"/>
              <a:t>D</a:t>
            </a:r>
            <a:r>
              <a:rPr lang="en-US" sz="1000" dirty="0"/>
              <a:t>ata </a:t>
            </a:r>
            <a:r>
              <a:rPr lang="en-US" sz="1000" b="1" dirty="0"/>
              <a:t>L</a:t>
            </a:r>
            <a:r>
              <a:rPr lang="en-US" sz="1000" dirty="0"/>
              <a:t>ink</a:t>
            </a:r>
          </a:p>
        </p:txBody>
      </p:sp>
      <p:sp>
        <p:nvSpPr>
          <p:cNvPr id="3" name="Minus 2"/>
          <p:cNvSpPr/>
          <p:nvPr/>
        </p:nvSpPr>
        <p:spPr bwMode="auto">
          <a:xfrm>
            <a:off x="3563938"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1" name="Minus 20"/>
          <p:cNvSpPr/>
          <p:nvPr/>
        </p:nvSpPr>
        <p:spPr bwMode="auto">
          <a:xfrm>
            <a:off x="3716338"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2" name="Minus 21"/>
          <p:cNvSpPr/>
          <p:nvPr/>
        </p:nvSpPr>
        <p:spPr bwMode="auto">
          <a:xfrm>
            <a:off x="3868738"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3" name="Minus 22"/>
          <p:cNvSpPr/>
          <p:nvPr/>
        </p:nvSpPr>
        <p:spPr bwMode="auto">
          <a:xfrm>
            <a:off x="4021138"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4" name="Minus 23"/>
          <p:cNvSpPr/>
          <p:nvPr/>
        </p:nvSpPr>
        <p:spPr bwMode="auto">
          <a:xfrm>
            <a:off x="7391400"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5" name="Minus 24"/>
          <p:cNvSpPr/>
          <p:nvPr/>
        </p:nvSpPr>
        <p:spPr bwMode="auto">
          <a:xfrm>
            <a:off x="7543800"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6" name="Minus 25"/>
          <p:cNvSpPr/>
          <p:nvPr/>
        </p:nvSpPr>
        <p:spPr bwMode="auto">
          <a:xfrm>
            <a:off x="7696200"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7" name="Minus 26"/>
          <p:cNvSpPr/>
          <p:nvPr/>
        </p:nvSpPr>
        <p:spPr bwMode="auto">
          <a:xfrm>
            <a:off x="7848600"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8" name="Minus 27"/>
          <p:cNvSpPr/>
          <p:nvPr/>
        </p:nvSpPr>
        <p:spPr bwMode="auto">
          <a:xfrm>
            <a:off x="5103813"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29" name="Minus 28"/>
          <p:cNvSpPr/>
          <p:nvPr/>
        </p:nvSpPr>
        <p:spPr bwMode="auto">
          <a:xfrm>
            <a:off x="5256213" y="2474913"/>
            <a:ext cx="107950" cy="36512"/>
          </a:xfrm>
          <a:prstGeom prst="mathMinus">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30" name="Cube 29"/>
          <p:cNvSpPr/>
          <p:nvPr/>
        </p:nvSpPr>
        <p:spPr bwMode="auto">
          <a:xfrm>
            <a:off x="107950" y="1125538"/>
            <a:ext cx="8963025" cy="358775"/>
          </a:xfrm>
          <a:prstGeom prst="cube">
            <a:avLst/>
          </a:prstGeom>
          <a:solidFill>
            <a:schemeClr val="bg2">
              <a:lumMod val="20000"/>
              <a:lumOff val="80000"/>
            </a:schemeClr>
          </a:solidFill>
          <a:ln w="12700" cap="sq" cmpd="sng" algn="ctr">
            <a:solidFill>
              <a:schemeClr val="tx1"/>
            </a:solidFill>
            <a:prstDash val="solid"/>
            <a:round/>
            <a:headEnd type="none" w="sm" len="sm"/>
            <a:tailEnd type="none" w="sm" len="sm"/>
          </a:ln>
          <a:effectLst/>
          <a:extLst/>
        </p:spPr>
        <p:txBody>
          <a:bodyPr lIns="0" tIns="0" rIns="0" bIns="0" anchor="ctr" anchorCtr="1">
            <a:normAutofit fontScale="92500" lnSpcReduction="10000"/>
          </a:bodyPr>
          <a:lstStyle/>
          <a:p>
            <a:pPr>
              <a:defRPr/>
            </a:pPr>
            <a:r>
              <a:rPr lang="en-US" b="1" dirty="0"/>
              <a:t>H</a:t>
            </a:r>
            <a:r>
              <a:rPr lang="en-US" dirty="0"/>
              <a:t>igher </a:t>
            </a:r>
            <a:r>
              <a:rPr lang="en-US" b="1" dirty="0"/>
              <a:t>L</a:t>
            </a:r>
            <a:r>
              <a:rPr lang="en-US" dirty="0"/>
              <a:t>evel </a:t>
            </a:r>
            <a:r>
              <a:rPr lang="en-US" b="1" dirty="0"/>
              <a:t>P</a:t>
            </a:r>
            <a:r>
              <a:rPr lang="en-US" dirty="0"/>
              <a:t>rotocols</a:t>
            </a:r>
          </a:p>
        </p:txBody>
      </p:sp>
      <p:sp>
        <p:nvSpPr>
          <p:cNvPr id="4" name="Date Placeholder 3"/>
          <p:cNvSpPr>
            <a:spLocks noGrp="1"/>
          </p:cNvSpPr>
          <p:nvPr>
            <p:ph type="dt" sz="quarter" idx="10"/>
          </p:nvPr>
        </p:nvSpPr>
        <p:spPr/>
        <p:txBody>
          <a:bodyPr/>
          <a:lstStyle/>
          <a:p>
            <a:pPr>
              <a:defRPr/>
            </a:pPr>
            <a:r>
              <a:rPr lang="fr-FR" smtClean="0"/>
              <a:t>© </a:t>
            </a:r>
            <a:fld id="{EA072B16-6B49-0E42-8FA7-EC7E0262C932}" type="datetime1">
              <a:rPr lang="en-US" smtClean="0"/>
              <a:pPr>
                <a:defRPr/>
              </a:pPr>
              <a:t>23/03/17</a:t>
            </a:fld>
            <a:r>
              <a:rPr lang="fr-FR" smtClean="0"/>
              <a:t>, </a:t>
            </a:r>
            <a:endParaRPr lang="fr-FR"/>
          </a:p>
        </p:txBody>
      </p:sp>
      <p:sp>
        <p:nvSpPr>
          <p:cNvPr id="5" name="Footer Placeholder 4"/>
          <p:cNvSpPr>
            <a:spLocks noGrp="1"/>
          </p:cNvSpPr>
          <p:nvPr>
            <p:ph type="ftr" sz="quarter" idx="11"/>
          </p:nvPr>
        </p:nvSpPr>
        <p:spPr/>
        <p:txBody>
          <a:bodyPr/>
          <a:lstStyle/>
          <a:p>
            <a:pPr>
              <a:defRPr/>
            </a:pPr>
            <a:r>
              <a:rPr lang="fr-FR" smtClean="0"/>
              <a:t>Georgios Arhodakis - Université Paris Dauphine</a:t>
            </a:r>
            <a:endParaRPr lang="fr-FR"/>
          </a:p>
        </p:txBody>
      </p:sp>
      <p:sp>
        <p:nvSpPr>
          <p:cNvPr id="6" name="Slide Number Placeholder 5"/>
          <p:cNvSpPr>
            <a:spLocks noGrp="1"/>
          </p:cNvSpPr>
          <p:nvPr>
            <p:ph type="sldNum" sz="quarter" idx="12"/>
          </p:nvPr>
        </p:nvSpPr>
        <p:spPr/>
        <p:txBody>
          <a:bodyPr/>
          <a:lstStyle/>
          <a:p>
            <a:pPr>
              <a:defRPr/>
            </a:pPr>
            <a:fld id="{F4C97926-430F-284D-AD51-1321AB217EF4}" type="slidenum">
              <a:rPr lang="fr-FR" smtClean="0"/>
              <a:pPr>
                <a:defRPr/>
              </a:pPr>
              <a:t>10</a:t>
            </a:fld>
            <a:endParaRPr lang="fr-FR"/>
          </a:p>
        </p:txBody>
      </p:sp>
      <p:sp>
        <p:nvSpPr>
          <p:cNvPr id="31" name="Text Box 5"/>
          <p:cNvSpPr txBox="1">
            <a:spLocks noChangeAspect="1" noChangeArrowheads="1"/>
          </p:cNvSpPr>
          <p:nvPr/>
        </p:nvSpPr>
        <p:spPr bwMode="auto">
          <a:xfrm>
            <a:off x="1079500" y="4318000"/>
            <a:ext cx="416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800">
                <a:cs typeface="+mn-cs"/>
              </a:rPr>
              <a:t>H.L.P. </a:t>
            </a:r>
            <a:r>
              <a:rPr lang="en-US" sz="1800" b="1">
                <a:effectLst>
                  <a:outerShdw blurRad="38100" dist="38100" dir="2700000" algn="tl">
                    <a:srgbClr val="DDDDDD"/>
                  </a:outerShdw>
                </a:effectLst>
                <a:cs typeface="+mn-cs"/>
                <a:sym typeface="Symbol" charset="0"/>
              </a:rPr>
              <a:t></a:t>
            </a:r>
            <a:r>
              <a:rPr lang="en-US" sz="1800">
                <a:cs typeface="+mn-cs"/>
                <a:sym typeface="Symbol" charset="0"/>
              </a:rPr>
              <a:t> </a:t>
            </a:r>
            <a:r>
              <a:rPr lang="en-US" sz="1800" b="1">
                <a:cs typeface="+mn-cs"/>
                <a:sym typeface="Symbol" charset="0"/>
              </a:rPr>
              <a:t>H</a:t>
            </a:r>
            <a:r>
              <a:rPr lang="en-US" sz="1800">
                <a:cs typeface="+mn-cs"/>
                <a:sym typeface="Symbol" charset="0"/>
              </a:rPr>
              <a:t>igher </a:t>
            </a:r>
            <a:r>
              <a:rPr lang="en-US" sz="1800" b="1">
                <a:cs typeface="+mn-cs"/>
                <a:sym typeface="Symbol" charset="0"/>
              </a:rPr>
              <a:t>L</a:t>
            </a:r>
            <a:r>
              <a:rPr lang="en-US" sz="1800">
                <a:cs typeface="+mn-cs"/>
                <a:sym typeface="Symbol" charset="0"/>
              </a:rPr>
              <a:t>evel </a:t>
            </a:r>
            <a:r>
              <a:rPr lang="en-US" sz="1800" b="1">
                <a:cs typeface="+mn-cs"/>
                <a:sym typeface="Symbol" charset="0"/>
              </a:rPr>
              <a:t>P</a:t>
            </a:r>
            <a:r>
              <a:rPr lang="en-US" sz="1800">
                <a:cs typeface="+mn-cs"/>
                <a:sym typeface="Symbol" charset="0"/>
              </a:rPr>
              <a:t>rotocol</a:t>
            </a:r>
            <a:endParaRPr lang="en-US" sz="1800">
              <a:cs typeface="+mn-cs"/>
            </a:endParaRPr>
          </a:p>
        </p:txBody>
      </p:sp>
      <p:sp>
        <p:nvSpPr>
          <p:cNvPr id="32" name="Text Box 6"/>
          <p:cNvSpPr txBox="1">
            <a:spLocks noChangeAspect="1" noChangeArrowheads="1"/>
          </p:cNvSpPr>
          <p:nvPr/>
        </p:nvSpPr>
        <p:spPr bwMode="auto">
          <a:xfrm>
            <a:off x="1079500" y="4857750"/>
            <a:ext cx="416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800">
                <a:cs typeface="+mn-cs"/>
              </a:rPr>
              <a:t>D.L. </a:t>
            </a:r>
            <a:r>
              <a:rPr lang="en-US" sz="1800" b="1">
                <a:effectLst>
                  <a:outerShdw blurRad="38100" dist="38100" dir="2700000" algn="tl">
                    <a:srgbClr val="DDDDDD"/>
                  </a:outerShdw>
                </a:effectLst>
                <a:cs typeface="+mn-cs"/>
                <a:sym typeface="Symbol" charset="0"/>
              </a:rPr>
              <a:t></a:t>
            </a:r>
            <a:r>
              <a:rPr lang="en-US" sz="1800">
                <a:cs typeface="+mn-cs"/>
                <a:sym typeface="Symbol" charset="0"/>
              </a:rPr>
              <a:t> </a:t>
            </a:r>
            <a:r>
              <a:rPr lang="en-US" sz="1800" b="1">
                <a:cs typeface="+mn-cs"/>
                <a:sym typeface="Symbol" charset="0"/>
              </a:rPr>
              <a:t>D</a:t>
            </a:r>
            <a:r>
              <a:rPr lang="en-US" sz="1800">
                <a:cs typeface="+mn-cs"/>
                <a:sym typeface="Symbol" charset="0"/>
              </a:rPr>
              <a:t>ata </a:t>
            </a:r>
            <a:r>
              <a:rPr lang="en-US" sz="1800" b="1">
                <a:cs typeface="+mn-cs"/>
                <a:sym typeface="Symbol" charset="0"/>
              </a:rPr>
              <a:t>L</a:t>
            </a:r>
            <a:r>
              <a:rPr lang="en-US" sz="1800">
                <a:cs typeface="+mn-cs"/>
                <a:sym typeface="Symbol" charset="0"/>
              </a:rPr>
              <a:t>ink</a:t>
            </a:r>
            <a:endParaRPr lang="en-US" sz="1800">
              <a:cs typeface="+mn-cs"/>
            </a:endParaRPr>
          </a:p>
        </p:txBody>
      </p:sp>
      <p:sp>
        <p:nvSpPr>
          <p:cNvPr id="33" name="Text Box 7"/>
          <p:cNvSpPr txBox="1">
            <a:spLocks noChangeAspect="1" noChangeArrowheads="1"/>
          </p:cNvSpPr>
          <p:nvPr/>
        </p:nvSpPr>
        <p:spPr bwMode="auto">
          <a:xfrm>
            <a:off x="1079500" y="5397500"/>
            <a:ext cx="416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800">
                <a:cs typeface="+mn-cs"/>
              </a:rPr>
              <a:t>P.L. </a:t>
            </a:r>
            <a:r>
              <a:rPr lang="en-US" sz="1800" b="1">
                <a:effectLst>
                  <a:outerShdw blurRad="38100" dist="38100" dir="2700000" algn="tl">
                    <a:srgbClr val="DDDDDD"/>
                  </a:outerShdw>
                </a:effectLst>
                <a:cs typeface="+mn-cs"/>
                <a:sym typeface="Symbol" charset="0"/>
              </a:rPr>
              <a:t></a:t>
            </a:r>
            <a:r>
              <a:rPr lang="en-US" sz="1800">
                <a:cs typeface="+mn-cs"/>
                <a:sym typeface="Symbol" charset="0"/>
              </a:rPr>
              <a:t> </a:t>
            </a:r>
            <a:r>
              <a:rPr lang="en-US" sz="1800" b="1">
                <a:cs typeface="+mn-cs"/>
                <a:sym typeface="Symbol" charset="0"/>
              </a:rPr>
              <a:t>P</a:t>
            </a:r>
            <a:r>
              <a:rPr lang="en-US" sz="1800">
                <a:cs typeface="+mn-cs"/>
                <a:sym typeface="Symbol" charset="0"/>
              </a:rPr>
              <a:t>hysical </a:t>
            </a:r>
            <a:r>
              <a:rPr lang="en-US" sz="1800" b="1">
                <a:cs typeface="+mn-cs"/>
                <a:sym typeface="Symbol" charset="0"/>
              </a:rPr>
              <a:t>L</a:t>
            </a:r>
            <a:r>
              <a:rPr lang="en-US" sz="1800">
                <a:cs typeface="+mn-cs"/>
                <a:sym typeface="Symbol" charset="0"/>
              </a:rPr>
              <a:t>ink</a:t>
            </a:r>
            <a:endParaRPr lang="en-US" sz="180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Modèle: Couche </a:t>
            </a:r>
            <a:r>
              <a:rPr lang="fr-FR" sz="4000" b="1" i="1" smtClean="0">
                <a:effectLst>
                  <a:outerShdw blurRad="38100" dist="38100" dir="2700000" algn="tl">
                    <a:srgbClr val="DDDDDD"/>
                  </a:outerShdw>
                </a:effectLst>
                <a:cs typeface="+mj-cs"/>
              </a:rPr>
              <a:t>Présentation</a:t>
            </a:r>
          </a:p>
        </p:txBody>
      </p:sp>
      <p:sp>
        <p:nvSpPr>
          <p:cNvPr id="149507" name="Rectangle 3"/>
          <p:cNvSpPr>
            <a:spLocks noChangeAspect="1" noChangeArrowheads="1"/>
          </p:cNvSpPr>
          <p:nvPr/>
        </p:nvSpPr>
        <p:spPr bwMode="auto">
          <a:xfrm>
            <a:off x="6858000" y="3119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149508" name="Rectangle 4"/>
          <p:cNvSpPr>
            <a:spLocks noChangeAspect="1" noChangeArrowheads="1"/>
          </p:cNvSpPr>
          <p:nvPr/>
        </p:nvSpPr>
        <p:spPr bwMode="auto">
          <a:xfrm>
            <a:off x="6858000" y="2760663"/>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149509" name="Rectangle 5"/>
          <p:cNvSpPr>
            <a:spLocks noChangeAspect="1" noChangeArrowheads="1"/>
          </p:cNvSpPr>
          <p:nvPr/>
        </p:nvSpPr>
        <p:spPr bwMode="auto">
          <a:xfrm>
            <a:off x="6858000" y="24003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sp>
        <p:nvSpPr>
          <p:cNvPr id="149510" name="Rectangle 6"/>
          <p:cNvSpPr>
            <a:spLocks noChangeAspect="1" noChangeArrowheads="1"/>
          </p:cNvSpPr>
          <p:nvPr/>
        </p:nvSpPr>
        <p:spPr bwMode="auto">
          <a:xfrm>
            <a:off x="6858000" y="20399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sp>
        <p:nvSpPr>
          <p:cNvPr id="149511" name="Rectangle 7"/>
          <p:cNvSpPr>
            <a:spLocks noChangeAspect="1" noChangeArrowheads="1"/>
          </p:cNvSpPr>
          <p:nvPr/>
        </p:nvSpPr>
        <p:spPr bwMode="auto">
          <a:xfrm>
            <a:off x="6858000" y="1679575"/>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149512" name="Rectangle 8"/>
          <p:cNvSpPr>
            <a:spLocks noChangeAspect="1" noChangeArrowheads="1"/>
          </p:cNvSpPr>
          <p:nvPr/>
        </p:nvSpPr>
        <p:spPr bwMode="auto">
          <a:xfrm>
            <a:off x="6858000" y="1320800"/>
            <a:ext cx="2057400" cy="287338"/>
          </a:xfrm>
          <a:prstGeom prst="rect">
            <a:avLst/>
          </a:prstGeom>
          <a:solidFill>
            <a:srgbClr val="FF3300"/>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149513" name="Rectangle 9"/>
          <p:cNvSpPr>
            <a:spLocks noChangeAspect="1" noChangeArrowheads="1"/>
          </p:cNvSpPr>
          <p:nvPr/>
        </p:nvSpPr>
        <p:spPr bwMode="auto">
          <a:xfrm>
            <a:off x="6858000" y="960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sp>
        <p:nvSpPr>
          <p:cNvPr id="149514" name="Text Box 10"/>
          <p:cNvSpPr txBox="1">
            <a:spLocks noChangeArrowheads="1"/>
          </p:cNvSpPr>
          <p:nvPr/>
        </p:nvSpPr>
        <p:spPr bwMode="auto">
          <a:xfrm>
            <a:off x="179388" y="682625"/>
            <a:ext cx="6477000" cy="27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La couche </a:t>
            </a:r>
            <a:r>
              <a:rPr lang="fr-FR" sz="1800" b="1">
                <a:cs typeface="Times New Roman" charset="0"/>
              </a:rPr>
              <a:t>Présentation</a:t>
            </a:r>
            <a:r>
              <a:rPr lang="fr-FR" sz="1800">
                <a:cs typeface="Times New Roman" charset="0"/>
              </a:rPr>
              <a:t> permet un accès aux données à des systèmes hétérogènes et/ou homogènes (définition de la syntaxe des éléments d'information et adaptation à chaque extrémité). Plus précisément, l'incompatibilité de représentation des nombres (</a:t>
            </a:r>
            <a:r>
              <a:rPr lang="fr-FR" sz="1800" i="1">
                <a:cs typeface="Times New Roman" charset="0"/>
              </a:rPr>
              <a:t>Big Endian, Little Endian</a:t>
            </a:r>
            <a:r>
              <a:rPr lang="fr-FR" sz="1800">
                <a:cs typeface="Times New Roman" charset="0"/>
              </a:rPr>
              <a:t>), l'incompatibilité du format de fichiers entre différents ordinateurs ou l'incompatibilité entre différents terminaux peut se résoudre par une représentation uniforme (</a:t>
            </a:r>
            <a:r>
              <a:rPr lang="fr-FR" sz="1800" i="1">
                <a:cs typeface="Times New Roman" charset="0"/>
              </a:rPr>
              <a:t>Network Representation</a:t>
            </a:r>
            <a:r>
              <a:rPr lang="fr-FR" sz="1800">
                <a:cs typeface="Times New Roman" charset="0"/>
              </a:rPr>
              <a:t>), un processus de conversion de fichier ou par une table de conversion contenant les caractéristiques des ces terminaux.</a:t>
            </a:r>
          </a:p>
          <a:p>
            <a:pPr algn="just">
              <a:defRPr/>
            </a:pPr>
            <a:r>
              <a:rPr lang="fr-FR" sz="1600">
                <a:cs typeface="Times New Roman" charset="0"/>
              </a:rPr>
              <a:t>Exemple: XDR (e</a:t>
            </a:r>
            <a:r>
              <a:rPr lang="fr-FR" sz="1600" b="1">
                <a:cs typeface="Times New Roman" charset="0"/>
              </a:rPr>
              <a:t>X</a:t>
            </a:r>
            <a:r>
              <a:rPr lang="fr-FR" sz="1600">
                <a:cs typeface="Times New Roman" charset="0"/>
              </a:rPr>
              <a:t>ternal </a:t>
            </a:r>
            <a:r>
              <a:rPr lang="fr-FR" sz="1600" b="1">
                <a:cs typeface="Times New Roman" charset="0"/>
              </a:rPr>
              <a:t>D</a:t>
            </a:r>
            <a:r>
              <a:rPr lang="fr-FR" sz="1600">
                <a:cs typeface="Times New Roman" charset="0"/>
              </a:rPr>
              <a:t>ata </a:t>
            </a:r>
            <a:r>
              <a:rPr lang="fr-FR" sz="1600" b="1">
                <a:cs typeface="Times New Roman" charset="0"/>
              </a:rPr>
              <a:t>R</a:t>
            </a:r>
            <a:r>
              <a:rPr lang="fr-FR" sz="1600">
                <a:cs typeface="Times New Roman" charset="0"/>
              </a:rPr>
              <a:t>epresentation)</a:t>
            </a:r>
          </a:p>
        </p:txBody>
      </p:sp>
      <p:sp>
        <p:nvSpPr>
          <p:cNvPr id="2" name="Date Placeholder 1"/>
          <p:cNvSpPr>
            <a:spLocks noGrp="1"/>
          </p:cNvSpPr>
          <p:nvPr>
            <p:ph type="dt" sz="quarter" idx="10"/>
          </p:nvPr>
        </p:nvSpPr>
        <p:spPr/>
        <p:txBody>
          <a:bodyPr/>
          <a:lstStyle/>
          <a:p>
            <a:pPr>
              <a:defRPr/>
            </a:pPr>
            <a:r>
              <a:rPr lang="fr-FR" smtClean="0"/>
              <a:t>© </a:t>
            </a:r>
            <a:fld id="{1BFD29E8-85DD-664A-88A7-D7F47D193D0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92A8795-41EE-6A45-96AC-6950C9BF9656}" type="slidenum">
              <a:rPr lang="fr-FR" smtClean="0"/>
              <a:pPr>
                <a:defRPr/>
              </a:pPr>
              <a:t>100</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Modèle: Couche </a:t>
            </a:r>
            <a:r>
              <a:rPr lang="fr-FR" sz="4000" b="1" i="1" smtClean="0">
                <a:effectLst>
                  <a:outerShdw blurRad="38100" dist="38100" dir="2700000" algn="tl">
                    <a:srgbClr val="DDDDDD"/>
                  </a:outerShdw>
                </a:effectLst>
                <a:cs typeface="+mj-cs"/>
              </a:rPr>
              <a:t>Application</a:t>
            </a:r>
          </a:p>
        </p:txBody>
      </p:sp>
      <p:sp>
        <p:nvSpPr>
          <p:cNvPr id="150531" name="Rectangle 3"/>
          <p:cNvSpPr>
            <a:spLocks noChangeAspect="1" noChangeArrowheads="1"/>
          </p:cNvSpPr>
          <p:nvPr/>
        </p:nvSpPr>
        <p:spPr bwMode="auto">
          <a:xfrm>
            <a:off x="6858000" y="3119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150532" name="Rectangle 4"/>
          <p:cNvSpPr>
            <a:spLocks noChangeAspect="1" noChangeArrowheads="1"/>
          </p:cNvSpPr>
          <p:nvPr/>
        </p:nvSpPr>
        <p:spPr bwMode="auto">
          <a:xfrm>
            <a:off x="6858000" y="2760663"/>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150533" name="Rectangle 5"/>
          <p:cNvSpPr>
            <a:spLocks noChangeAspect="1" noChangeArrowheads="1"/>
          </p:cNvSpPr>
          <p:nvPr/>
        </p:nvSpPr>
        <p:spPr bwMode="auto">
          <a:xfrm>
            <a:off x="6858000" y="24003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sp>
        <p:nvSpPr>
          <p:cNvPr id="150534" name="Rectangle 6"/>
          <p:cNvSpPr>
            <a:spLocks noChangeAspect="1" noChangeArrowheads="1"/>
          </p:cNvSpPr>
          <p:nvPr/>
        </p:nvSpPr>
        <p:spPr bwMode="auto">
          <a:xfrm>
            <a:off x="6858000" y="20399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sp>
        <p:nvSpPr>
          <p:cNvPr id="150535" name="Rectangle 7"/>
          <p:cNvSpPr>
            <a:spLocks noChangeAspect="1" noChangeArrowheads="1"/>
          </p:cNvSpPr>
          <p:nvPr/>
        </p:nvSpPr>
        <p:spPr bwMode="auto">
          <a:xfrm>
            <a:off x="6858000" y="1679575"/>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150536" name="Rectangle 8"/>
          <p:cNvSpPr>
            <a:spLocks noChangeAspect="1" noChangeArrowheads="1"/>
          </p:cNvSpPr>
          <p:nvPr/>
        </p:nvSpPr>
        <p:spPr bwMode="auto">
          <a:xfrm>
            <a:off x="6858000" y="13208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150537" name="Rectangle 9"/>
          <p:cNvSpPr>
            <a:spLocks noChangeAspect="1" noChangeArrowheads="1"/>
          </p:cNvSpPr>
          <p:nvPr/>
        </p:nvSpPr>
        <p:spPr bwMode="auto">
          <a:xfrm>
            <a:off x="6858000" y="960438"/>
            <a:ext cx="2057400" cy="287337"/>
          </a:xfrm>
          <a:prstGeom prst="rect">
            <a:avLst/>
          </a:prstGeom>
          <a:solidFill>
            <a:srgbClr val="FF3300"/>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sp>
        <p:nvSpPr>
          <p:cNvPr id="150538" name="Text Box 10"/>
          <p:cNvSpPr txBox="1">
            <a:spLocks noChangeArrowheads="1"/>
          </p:cNvSpPr>
          <p:nvPr/>
        </p:nvSpPr>
        <p:spPr bwMode="auto">
          <a:xfrm>
            <a:off x="179388" y="1903413"/>
            <a:ext cx="6477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Et Bien Tout Le Reste !!!</a:t>
            </a:r>
          </a:p>
        </p:txBody>
      </p:sp>
      <p:sp>
        <p:nvSpPr>
          <p:cNvPr id="2" name="Date Placeholder 1"/>
          <p:cNvSpPr>
            <a:spLocks noGrp="1"/>
          </p:cNvSpPr>
          <p:nvPr>
            <p:ph type="dt" sz="quarter" idx="10"/>
          </p:nvPr>
        </p:nvSpPr>
        <p:spPr/>
        <p:txBody>
          <a:bodyPr/>
          <a:lstStyle/>
          <a:p>
            <a:pPr>
              <a:defRPr/>
            </a:pPr>
            <a:r>
              <a:rPr lang="fr-FR" smtClean="0"/>
              <a:t>© </a:t>
            </a:r>
            <a:fld id="{8FAD6FFA-318F-A24B-A4DE-B42B46810F4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9531C150-C447-0042-AD1F-77BCD09DA518}" type="slidenum">
              <a:rPr lang="fr-FR" smtClean="0"/>
              <a:pPr>
                <a:defRPr/>
              </a:pPr>
              <a:t>101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Modèle: L’organisation</a:t>
            </a:r>
            <a:endParaRPr lang="fr-FR" sz="4000" b="1" i="1" smtClean="0">
              <a:effectLst>
                <a:outerShdw blurRad="38100" dist="38100" dir="2700000" algn="tl">
                  <a:srgbClr val="DDDDDD"/>
                </a:outerShdw>
              </a:effectLst>
              <a:cs typeface="+mj-cs"/>
            </a:endParaRPr>
          </a:p>
        </p:txBody>
      </p:sp>
      <p:grpSp>
        <p:nvGrpSpPr>
          <p:cNvPr id="175106" name="Group 18"/>
          <p:cNvGrpSpPr>
            <a:grpSpLocks/>
          </p:cNvGrpSpPr>
          <p:nvPr/>
        </p:nvGrpSpPr>
        <p:grpSpPr bwMode="auto">
          <a:xfrm>
            <a:off x="6858000" y="5073650"/>
            <a:ext cx="2057400" cy="1006475"/>
            <a:chOff x="4320" y="3158"/>
            <a:chExt cx="1296" cy="634"/>
          </a:xfrm>
        </p:grpSpPr>
        <p:sp>
          <p:nvSpPr>
            <p:cNvPr id="256003" name="Rectangle 3"/>
            <p:cNvSpPr>
              <a:spLocks noChangeAspect="1" noChangeArrowheads="1"/>
            </p:cNvSpPr>
            <p:nvPr/>
          </p:nvSpPr>
          <p:spPr bwMode="auto">
            <a:xfrm>
              <a:off x="4320" y="3611"/>
              <a:ext cx="1296" cy="181"/>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256004" name="Rectangle 4"/>
            <p:cNvSpPr>
              <a:spLocks noChangeAspect="1" noChangeArrowheads="1"/>
            </p:cNvSpPr>
            <p:nvPr/>
          </p:nvSpPr>
          <p:spPr bwMode="auto">
            <a:xfrm>
              <a:off x="4320" y="3385"/>
              <a:ext cx="1296" cy="181"/>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256005" name="Rectangle 5"/>
            <p:cNvSpPr>
              <a:spLocks noChangeAspect="1" noChangeArrowheads="1"/>
            </p:cNvSpPr>
            <p:nvPr/>
          </p:nvSpPr>
          <p:spPr bwMode="auto">
            <a:xfrm>
              <a:off x="4320" y="3158"/>
              <a:ext cx="1296" cy="181"/>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grpSp>
      <p:sp>
        <p:nvSpPr>
          <p:cNvPr id="256006" name="Rectangle 6"/>
          <p:cNvSpPr>
            <a:spLocks noChangeAspect="1" noChangeArrowheads="1"/>
          </p:cNvSpPr>
          <p:nvPr/>
        </p:nvSpPr>
        <p:spPr bwMode="auto">
          <a:xfrm>
            <a:off x="6858000" y="3706813"/>
            <a:ext cx="2057400" cy="287337"/>
          </a:xfrm>
          <a:prstGeom prst="rect">
            <a:avLst/>
          </a:prstGeom>
          <a:solidFill>
            <a:srgbClr val="FF3300"/>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grpSp>
        <p:nvGrpSpPr>
          <p:cNvPr id="175108" name="Group 17"/>
          <p:cNvGrpSpPr>
            <a:grpSpLocks/>
          </p:cNvGrpSpPr>
          <p:nvPr/>
        </p:nvGrpSpPr>
        <p:grpSpPr bwMode="auto">
          <a:xfrm>
            <a:off x="6858000" y="1295400"/>
            <a:ext cx="2057400" cy="1006475"/>
            <a:chOff x="4320" y="816"/>
            <a:chExt cx="1296" cy="634"/>
          </a:xfrm>
        </p:grpSpPr>
        <p:sp>
          <p:nvSpPr>
            <p:cNvPr id="256007" name="Rectangle 7"/>
            <p:cNvSpPr>
              <a:spLocks noChangeAspect="1" noChangeArrowheads="1"/>
            </p:cNvSpPr>
            <p:nvPr/>
          </p:nvSpPr>
          <p:spPr bwMode="auto">
            <a:xfrm>
              <a:off x="4320" y="1269"/>
              <a:ext cx="1296" cy="181"/>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256008" name="Rectangle 8"/>
            <p:cNvSpPr>
              <a:spLocks noChangeAspect="1" noChangeArrowheads="1"/>
            </p:cNvSpPr>
            <p:nvPr/>
          </p:nvSpPr>
          <p:spPr bwMode="auto">
            <a:xfrm>
              <a:off x="4320" y="1043"/>
              <a:ext cx="1296" cy="181"/>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256009" name="Rectangle 9"/>
            <p:cNvSpPr>
              <a:spLocks noChangeAspect="1" noChangeArrowheads="1"/>
            </p:cNvSpPr>
            <p:nvPr/>
          </p:nvSpPr>
          <p:spPr bwMode="auto">
            <a:xfrm>
              <a:off x="4320" y="816"/>
              <a:ext cx="1296" cy="181"/>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grpSp>
      <p:sp>
        <p:nvSpPr>
          <p:cNvPr id="256010" name="Text Box 10"/>
          <p:cNvSpPr txBox="1">
            <a:spLocks noChangeArrowheads="1"/>
          </p:cNvSpPr>
          <p:nvPr/>
        </p:nvSpPr>
        <p:spPr bwMode="auto">
          <a:xfrm>
            <a:off x="179388" y="4857750"/>
            <a:ext cx="575786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sz="1800">
                <a:cs typeface="Times New Roman" charset="0"/>
              </a:rPr>
              <a:t>Niveaux transparents pour l’utilisateur</a:t>
            </a:r>
          </a:p>
          <a:p>
            <a:pPr algn="just">
              <a:defRPr/>
            </a:pPr>
            <a:r>
              <a:rPr lang="fr-FR" sz="1800">
                <a:cs typeface="Times New Roman" charset="0"/>
              </a:rPr>
              <a:t>Chemin de la transmission logique dans le réseau</a:t>
            </a:r>
          </a:p>
          <a:p>
            <a:pPr algn="just">
              <a:defRPr/>
            </a:pPr>
            <a:r>
              <a:rPr lang="fr-FR" sz="1800">
                <a:cs typeface="Times New Roman" charset="0"/>
              </a:rPr>
              <a:t>Protocole utilisé</a:t>
            </a:r>
          </a:p>
          <a:p>
            <a:pPr algn="just">
              <a:defRPr/>
            </a:pPr>
            <a:r>
              <a:rPr lang="fr-FR" sz="1800">
                <a:cs typeface="Times New Roman" charset="0"/>
              </a:rPr>
              <a:t>Description électrique et physique de la connexion de différentes composantes du réseau</a:t>
            </a:r>
            <a:endParaRPr lang="fr-FR" sz="1600">
              <a:cs typeface="Times New Roman" charset="0"/>
            </a:endParaRPr>
          </a:p>
        </p:txBody>
      </p:sp>
      <p:sp>
        <p:nvSpPr>
          <p:cNvPr id="256015" name="Text Box 15"/>
          <p:cNvSpPr txBox="1">
            <a:spLocks noChangeArrowheads="1"/>
          </p:cNvSpPr>
          <p:nvPr/>
        </p:nvSpPr>
        <p:spPr bwMode="auto">
          <a:xfrm>
            <a:off x="179388" y="719138"/>
            <a:ext cx="5757862"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sz="1800">
                <a:cs typeface="Times New Roman" charset="0"/>
              </a:rPr>
              <a:t>Niveaux accessibles par l’utilisateur</a:t>
            </a:r>
          </a:p>
          <a:p>
            <a:pPr algn="just">
              <a:defRPr/>
            </a:pPr>
            <a:r>
              <a:rPr lang="fr-FR" sz="1800">
                <a:cs typeface="Times New Roman" charset="0"/>
              </a:rPr>
              <a:t>Applications </a:t>
            </a:r>
            <a:r>
              <a:rPr lang="fr-FR" sz="1800" i="1">
                <a:cs typeface="Times New Roman" charset="0"/>
              </a:rPr>
              <a:t>End-User</a:t>
            </a:r>
            <a:endParaRPr lang="fr-FR" sz="1800">
              <a:cs typeface="Times New Roman" charset="0"/>
            </a:endParaRPr>
          </a:p>
          <a:p>
            <a:pPr algn="just">
              <a:defRPr/>
            </a:pPr>
            <a:r>
              <a:rPr lang="fr-FR" sz="1800">
                <a:cs typeface="Times New Roman" charset="0"/>
              </a:rPr>
              <a:t>Préparation des informations pour les applications</a:t>
            </a:r>
          </a:p>
          <a:p>
            <a:pPr algn="just">
              <a:defRPr/>
            </a:pPr>
            <a:r>
              <a:rPr lang="fr-FR" sz="1800">
                <a:cs typeface="Times New Roman" charset="0"/>
              </a:rPr>
              <a:t>Fonction de coordination</a:t>
            </a:r>
          </a:p>
          <a:p>
            <a:pPr algn="just">
              <a:defRPr/>
            </a:pPr>
            <a:r>
              <a:rPr lang="fr-FR" sz="1800">
                <a:cs typeface="Times New Roman" charset="0"/>
              </a:rPr>
              <a:t>Établissement des liens des communications entre deux unités</a:t>
            </a:r>
          </a:p>
          <a:p>
            <a:pPr algn="just">
              <a:defRPr/>
            </a:pPr>
            <a:r>
              <a:rPr lang="fr-FR" sz="1800">
                <a:cs typeface="Times New Roman" charset="0"/>
              </a:rPr>
              <a:t>Reconnaissance des utilisateurs et acquittement de leur arrivée et départ</a:t>
            </a:r>
            <a:endParaRPr lang="fr-FR" sz="1600">
              <a:cs typeface="Times New Roman" charset="0"/>
            </a:endParaRPr>
          </a:p>
        </p:txBody>
      </p:sp>
      <p:sp>
        <p:nvSpPr>
          <p:cNvPr id="256016" name="Text Box 16"/>
          <p:cNvSpPr txBox="1">
            <a:spLocks noChangeArrowheads="1"/>
          </p:cNvSpPr>
          <p:nvPr/>
        </p:nvSpPr>
        <p:spPr bwMode="auto">
          <a:xfrm>
            <a:off x="179388" y="3130550"/>
            <a:ext cx="5757862"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sz="1800">
                <a:cs typeface="Times New Roman" charset="0"/>
              </a:rPr>
              <a:t>Interface les niveaux supérieurs avec les niveaux inférieurs</a:t>
            </a:r>
          </a:p>
          <a:p>
            <a:pPr algn="just">
              <a:defRPr/>
            </a:pPr>
            <a:r>
              <a:rPr lang="fr-FR" sz="1800">
                <a:cs typeface="Times New Roman" charset="0"/>
              </a:rPr>
              <a:t>Définition de la route virtuelle ou de diagramme entre deux unités physiques</a:t>
            </a:r>
          </a:p>
          <a:p>
            <a:pPr algn="just">
              <a:defRPr/>
            </a:pPr>
            <a:r>
              <a:rPr lang="fr-FR" sz="1800">
                <a:cs typeface="Times New Roman" charset="0"/>
              </a:rPr>
              <a:t>Transfert de données de bout en bout</a:t>
            </a:r>
          </a:p>
          <a:p>
            <a:pPr algn="just">
              <a:defRPr/>
            </a:pPr>
            <a:r>
              <a:rPr lang="fr-FR" sz="1800">
                <a:cs typeface="Times New Roman" charset="0"/>
              </a:rPr>
              <a:t>Détection et correction des erreurs</a:t>
            </a:r>
            <a:endParaRPr lang="fr-FR" sz="1600">
              <a:cs typeface="Times New Roman" charset="0"/>
            </a:endParaRPr>
          </a:p>
        </p:txBody>
      </p:sp>
      <p:sp>
        <p:nvSpPr>
          <p:cNvPr id="256019" name="AutoShape 19"/>
          <p:cNvSpPr>
            <a:spLocks noChangeArrowheads="1"/>
          </p:cNvSpPr>
          <p:nvPr/>
        </p:nvSpPr>
        <p:spPr bwMode="auto">
          <a:xfrm>
            <a:off x="7643813" y="2366963"/>
            <a:ext cx="485775" cy="1214437"/>
          </a:xfrm>
          <a:prstGeom prst="upDownArrow">
            <a:avLst>
              <a:gd name="adj1" fmla="val 50000"/>
              <a:gd name="adj2" fmla="val 50000"/>
            </a:avLst>
          </a:prstGeom>
          <a:solidFill>
            <a:srgbClr val="B2B2B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6021" name="AutoShape 21"/>
          <p:cNvSpPr>
            <a:spLocks noChangeArrowheads="1"/>
          </p:cNvSpPr>
          <p:nvPr/>
        </p:nvSpPr>
        <p:spPr bwMode="auto">
          <a:xfrm>
            <a:off x="7643813" y="4011613"/>
            <a:ext cx="485775" cy="914400"/>
          </a:xfrm>
          <a:prstGeom prst="upDownArrow">
            <a:avLst>
              <a:gd name="adj1" fmla="val 50000"/>
              <a:gd name="adj2" fmla="val 37647"/>
            </a:avLst>
          </a:prstGeom>
          <a:solidFill>
            <a:srgbClr val="B2B2B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 name="Date Placeholder 1"/>
          <p:cNvSpPr>
            <a:spLocks noGrp="1"/>
          </p:cNvSpPr>
          <p:nvPr>
            <p:ph type="dt" sz="quarter" idx="10"/>
          </p:nvPr>
        </p:nvSpPr>
        <p:spPr/>
        <p:txBody>
          <a:bodyPr/>
          <a:lstStyle/>
          <a:p>
            <a:pPr>
              <a:defRPr/>
            </a:pPr>
            <a:r>
              <a:rPr lang="fr-FR" smtClean="0"/>
              <a:t>© </a:t>
            </a:r>
            <a:fld id="{35D262A4-5204-E446-9AAA-6407A89B60B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A3181DB-B9EA-0349-998B-A21190CC3D41}" type="slidenum">
              <a:rPr lang="fr-FR" smtClean="0"/>
              <a:pPr>
                <a:defRPr/>
              </a:pPr>
              <a:t>102</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ChangeAspect="1" noChangeArrowheads="1"/>
          </p:cNvSpPr>
          <p:nvPr/>
        </p:nvSpPr>
        <p:spPr bwMode="auto">
          <a:xfrm>
            <a:off x="6553200" y="4491038"/>
            <a:ext cx="2057400" cy="287337"/>
          </a:xfrm>
          <a:prstGeom prst="rect">
            <a:avLst/>
          </a:prstGeom>
          <a:solidFill>
            <a:srgbClr val="96FFB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FB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Physical Link</a:t>
            </a:r>
          </a:p>
        </p:txBody>
      </p:sp>
      <p:sp>
        <p:nvSpPr>
          <p:cNvPr id="128003" name="Rectangle 3"/>
          <p:cNvSpPr>
            <a:spLocks noChangeAspect="1" noChangeArrowheads="1"/>
          </p:cNvSpPr>
          <p:nvPr/>
        </p:nvSpPr>
        <p:spPr bwMode="auto">
          <a:xfrm>
            <a:off x="6553200" y="4132263"/>
            <a:ext cx="2057400" cy="287337"/>
          </a:xfrm>
          <a:prstGeom prst="rect">
            <a:avLst/>
          </a:prstGeom>
          <a:solidFill>
            <a:srgbClr val="96FFEE"/>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FE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Data Link</a:t>
            </a:r>
            <a:endParaRPr lang="fr-FR" sz="1800">
              <a:cs typeface="+mn-cs"/>
            </a:endParaRPr>
          </a:p>
        </p:txBody>
      </p:sp>
      <p:sp>
        <p:nvSpPr>
          <p:cNvPr id="128004" name="Rectangle 4"/>
          <p:cNvSpPr>
            <a:spLocks noChangeAspect="1" noChangeArrowheads="1"/>
          </p:cNvSpPr>
          <p:nvPr/>
        </p:nvSpPr>
        <p:spPr bwMode="auto">
          <a:xfrm>
            <a:off x="6553200" y="3771900"/>
            <a:ext cx="2057400" cy="287338"/>
          </a:xfrm>
          <a:prstGeom prst="rect">
            <a:avLst/>
          </a:prstGeom>
          <a:solidFill>
            <a:srgbClr val="96FA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A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Network</a:t>
            </a:r>
            <a:endParaRPr lang="fr-FR" sz="1800">
              <a:cs typeface="+mn-cs"/>
            </a:endParaRPr>
          </a:p>
        </p:txBody>
      </p:sp>
      <p:sp>
        <p:nvSpPr>
          <p:cNvPr id="128005" name="Rectangle 5"/>
          <p:cNvSpPr>
            <a:spLocks noChangeAspect="1" noChangeArrowheads="1"/>
          </p:cNvSpPr>
          <p:nvPr/>
        </p:nvSpPr>
        <p:spPr bwMode="auto">
          <a:xfrm>
            <a:off x="6553200" y="3411538"/>
            <a:ext cx="2057400" cy="287337"/>
          </a:xfrm>
          <a:prstGeom prst="rect">
            <a:avLst/>
          </a:prstGeom>
          <a:solidFill>
            <a:srgbClr val="96E1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E1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Transport</a:t>
            </a:r>
            <a:endParaRPr lang="fr-FR" sz="1800">
              <a:cs typeface="+mn-cs"/>
            </a:endParaRPr>
          </a:p>
        </p:txBody>
      </p:sp>
      <p:sp>
        <p:nvSpPr>
          <p:cNvPr id="128006" name="Rectangle 6"/>
          <p:cNvSpPr>
            <a:spLocks noChangeAspect="1" noChangeArrowheads="1"/>
          </p:cNvSpPr>
          <p:nvPr/>
        </p:nvSpPr>
        <p:spPr bwMode="auto">
          <a:xfrm>
            <a:off x="6553200" y="3051175"/>
            <a:ext cx="2057400" cy="287338"/>
          </a:xfrm>
          <a:prstGeom prst="rect">
            <a:avLst/>
          </a:prstGeom>
          <a:solidFill>
            <a:srgbClr val="96C9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C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Session</a:t>
            </a:r>
            <a:endParaRPr lang="fr-FR" sz="1800">
              <a:cs typeface="+mn-cs"/>
            </a:endParaRPr>
          </a:p>
        </p:txBody>
      </p:sp>
      <p:sp>
        <p:nvSpPr>
          <p:cNvPr id="128007" name="Rectangle 7"/>
          <p:cNvSpPr>
            <a:spLocks noChangeAspect="1" noChangeArrowheads="1"/>
          </p:cNvSpPr>
          <p:nvPr/>
        </p:nvSpPr>
        <p:spPr bwMode="auto">
          <a:xfrm>
            <a:off x="6553200" y="2692400"/>
            <a:ext cx="2057400" cy="287338"/>
          </a:xfrm>
          <a:prstGeom prst="rect">
            <a:avLst/>
          </a:prstGeom>
          <a:solidFill>
            <a:srgbClr val="96AF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AF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Presentation</a:t>
            </a:r>
            <a:endParaRPr lang="fr-FR" sz="1800">
              <a:cs typeface="+mn-cs"/>
            </a:endParaRPr>
          </a:p>
        </p:txBody>
      </p:sp>
      <p:sp>
        <p:nvSpPr>
          <p:cNvPr id="128008" name="Rectangle 8"/>
          <p:cNvSpPr>
            <a:spLocks noChangeAspect="1" noChangeArrowheads="1"/>
          </p:cNvSpPr>
          <p:nvPr/>
        </p:nvSpPr>
        <p:spPr bwMode="auto">
          <a:xfrm>
            <a:off x="6553200" y="2332038"/>
            <a:ext cx="2057400" cy="287337"/>
          </a:xfrm>
          <a:prstGeom prst="rect">
            <a:avLst/>
          </a:prstGeom>
          <a:solidFill>
            <a:srgbClr val="9696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9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Application</a:t>
            </a:r>
            <a:endParaRPr lang="fr-FR" sz="1800">
              <a:cs typeface="+mn-cs"/>
            </a:endParaRPr>
          </a:p>
        </p:txBody>
      </p:sp>
      <p:sp>
        <p:nvSpPr>
          <p:cNvPr id="128009" name="Rectangle 9"/>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Modèle: Interopérabilité des couches</a:t>
            </a:r>
          </a:p>
        </p:txBody>
      </p:sp>
      <p:sp>
        <p:nvSpPr>
          <p:cNvPr id="128010" name="Rectangle 10"/>
          <p:cNvSpPr>
            <a:spLocks noChangeAspect="1" noChangeArrowheads="1"/>
          </p:cNvSpPr>
          <p:nvPr/>
        </p:nvSpPr>
        <p:spPr bwMode="auto">
          <a:xfrm>
            <a:off x="1208088" y="4491038"/>
            <a:ext cx="2057400" cy="287337"/>
          </a:xfrm>
          <a:prstGeom prst="rect">
            <a:avLst/>
          </a:prstGeom>
          <a:solidFill>
            <a:srgbClr val="96FFB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FB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128011" name="Rectangle 11"/>
          <p:cNvSpPr>
            <a:spLocks noChangeAspect="1" noChangeArrowheads="1"/>
          </p:cNvSpPr>
          <p:nvPr/>
        </p:nvSpPr>
        <p:spPr bwMode="auto">
          <a:xfrm>
            <a:off x="1208088" y="4132263"/>
            <a:ext cx="2057400" cy="287337"/>
          </a:xfrm>
          <a:prstGeom prst="rect">
            <a:avLst/>
          </a:prstGeom>
          <a:solidFill>
            <a:srgbClr val="96FFEE"/>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FE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128012" name="Rectangle 12"/>
          <p:cNvSpPr>
            <a:spLocks noChangeAspect="1" noChangeArrowheads="1"/>
          </p:cNvSpPr>
          <p:nvPr/>
        </p:nvSpPr>
        <p:spPr bwMode="auto">
          <a:xfrm>
            <a:off x="1208088" y="3771900"/>
            <a:ext cx="2057400" cy="287338"/>
          </a:xfrm>
          <a:prstGeom prst="rect">
            <a:avLst/>
          </a:prstGeom>
          <a:solidFill>
            <a:srgbClr val="96FA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A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sp>
        <p:nvSpPr>
          <p:cNvPr id="128013" name="Rectangle 13"/>
          <p:cNvSpPr>
            <a:spLocks noChangeAspect="1" noChangeArrowheads="1"/>
          </p:cNvSpPr>
          <p:nvPr/>
        </p:nvSpPr>
        <p:spPr bwMode="auto">
          <a:xfrm>
            <a:off x="1208088" y="3411538"/>
            <a:ext cx="2057400" cy="287337"/>
          </a:xfrm>
          <a:prstGeom prst="rect">
            <a:avLst/>
          </a:prstGeom>
          <a:solidFill>
            <a:srgbClr val="96E1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E1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sp>
        <p:nvSpPr>
          <p:cNvPr id="128014" name="Rectangle 14"/>
          <p:cNvSpPr>
            <a:spLocks noChangeAspect="1" noChangeArrowheads="1"/>
          </p:cNvSpPr>
          <p:nvPr/>
        </p:nvSpPr>
        <p:spPr bwMode="auto">
          <a:xfrm>
            <a:off x="1208088" y="3051175"/>
            <a:ext cx="2057400" cy="287338"/>
          </a:xfrm>
          <a:prstGeom prst="rect">
            <a:avLst/>
          </a:prstGeom>
          <a:solidFill>
            <a:srgbClr val="96C9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C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128015" name="Rectangle 15"/>
          <p:cNvSpPr>
            <a:spLocks noChangeAspect="1" noChangeArrowheads="1"/>
          </p:cNvSpPr>
          <p:nvPr/>
        </p:nvSpPr>
        <p:spPr bwMode="auto">
          <a:xfrm>
            <a:off x="1208088" y="2692400"/>
            <a:ext cx="2057400" cy="287338"/>
          </a:xfrm>
          <a:prstGeom prst="rect">
            <a:avLst/>
          </a:prstGeom>
          <a:solidFill>
            <a:srgbClr val="96AF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AF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128016" name="Rectangle 16"/>
          <p:cNvSpPr>
            <a:spLocks noChangeAspect="1" noChangeArrowheads="1"/>
          </p:cNvSpPr>
          <p:nvPr/>
        </p:nvSpPr>
        <p:spPr bwMode="auto">
          <a:xfrm>
            <a:off x="1208088" y="2332038"/>
            <a:ext cx="2057400" cy="287337"/>
          </a:xfrm>
          <a:prstGeom prst="rect">
            <a:avLst/>
          </a:prstGeom>
          <a:solidFill>
            <a:srgbClr val="9696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9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sp>
        <p:nvSpPr>
          <p:cNvPr id="128017" name="Rectangle 17"/>
          <p:cNvSpPr>
            <a:spLocks noChangeArrowheads="1"/>
          </p:cNvSpPr>
          <p:nvPr/>
        </p:nvSpPr>
        <p:spPr bwMode="auto">
          <a:xfrm>
            <a:off x="369888" y="4491038"/>
            <a:ext cx="719137" cy="287337"/>
          </a:xfrm>
          <a:prstGeom prst="rect">
            <a:avLst/>
          </a:prstGeom>
          <a:solidFill>
            <a:srgbClr val="96FFB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FB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1</a:t>
            </a:r>
          </a:p>
        </p:txBody>
      </p:sp>
      <p:sp>
        <p:nvSpPr>
          <p:cNvPr id="128018" name="Rectangle 18"/>
          <p:cNvSpPr>
            <a:spLocks noChangeArrowheads="1"/>
          </p:cNvSpPr>
          <p:nvPr/>
        </p:nvSpPr>
        <p:spPr bwMode="auto">
          <a:xfrm>
            <a:off x="369888" y="4132263"/>
            <a:ext cx="719137" cy="287337"/>
          </a:xfrm>
          <a:prstGeom prst="rect">
            <a:avLst/>
          </a:prstGeom>
          <a:solidFill>
            <a:srgbClr val="96FFEE"/>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FE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2</a:t>
            </a:r>
          </a:p>
        </p:txBody>
      </p:sp>
      <p:sp>
        <p:nvSpPr>
          <p:cNvPr id="128019" name="Rectangle 19"/>
          <p:cNvSpPr>
            <a:spLocks noChangeArrowheads="1"/>
          </p:cNvSpPr>
          <p:nvPr/>
        </p:nvSpPr>
        <p:spPr bwMode="auto">
          <a:xfrm>
            <a:off x="369888" y="3771900"/>
            <a:ext cx="719137" cy="287338"/>
          </a:xfrm>
          <a:prstGeom prst="rect">
            <a:avLst/>
          </a:prstGeom>
          <a:solidFill>
            <a:srgbClr val="96FA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A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3</a:t>
            </a:r>
          </a:p>
        </p:txBody>
      </p:sp>
      <p:sp>
        <p:nvSpPr>
          <p:cNvPr id="128020" name="Rectangle 20"/>
          <p:cNvSpPr>
            <a:spLocks noChangeArrowheads="1"/>
          </p:cNvSpPr>
          <p:nvPr/>
        </p:nvSpPr>
        <p:spPr bwMode="auto">
          <a:xfrm>
            <a:off x="369888" y="3411538"/>
            <a:ext cx="719137" cy="287337"/>
          </a:xfrm>
          <a:prstGeom prst="rect">
            <a:avLst/>
          </a:prstGeom>
          <a:solidFill>
            <a:srgbClr val="96E1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E1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4</a:t>
            </a:r>
          </a:p>
        </p:txBody>
      </p:sp>
      <p:sp>
        <p:nvSpPr>
          <p:cNvPr id="128021" name="Rectangle 21"/>
          <p:cNvSpPr>
            <a:spLocks noChangeArrowheads="1"/>
          </p:cNvSpPr>
          <p:nvPr/>
        </p:nvSpPr>
        <p:spPr bwMode="auto">
          <a:xfrm>
            <a:off x="369888" y="3051175"/>
            <a:ext cx="719137" cy="287338"/>
          </a:xfrm>
          <a:prstGeom prst="rect">
            <a:avLst/>
          </a:prstGeom>
          <a:solidFill>
            <a:srgbClr val="96C9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C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5</a:t>
            </a:r>
          </a:p>
        </p:txBody>
      </p:sp>
      <p:sp>
        <p:nvSpPr>
          <p:cNvPr id="128022" name="Rectangle 22"/>
          <p:cNvSpPr>
            <a:spLocks noChangeArrowheads="1"/>
          </p:cNvSpPr>
          <p:nvPr/>
        </p:nvSpPr>
        <p:spPr bwMode="auto">
          <a:xfrm>
            <a:off x="369888" y="2692400"/>
            <a:ext cx="719137" cy="287338"/>
          </a:xfrm>
          <a:prstGeom prst="rect">
            <a:avLst/>
          </a:prstGeom>
          <a:solidFill>
            <a:srgbClr val="96AF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AF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6</a:t>
            </a:r>
          </a:p>
        </p:txBody>
      </p:sp>
      <p:sp>
        <p:nvSpPr>
          <p:cNvPr id="128023" name="Rectangle 23"/>
          <p:cNvSpPr>
            <a:spLocks noChangeArrowheads="1"/>
          </p:cNvSpPr>
          <p:nvPr/>
        </p:nvSpPr>
        <p:spPr bwMode="auto">
          <a:xfrm>
            <a:off x="369888" y="2332038"/>
            <a:ext cx="719137" cy="287337"/>
          </a:xfrm>
          <a:prstGeom prst="rect">
            <a:avLst/>
          </a:prstGeom>
          <a:solidFill>
            <a:srgbClr val="9696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9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7</a:t>
            </a:r>
          </a:p>
        </p:txBody>
      </p:sp>
      <p:sp>
        <p:nvSpPr>
          <p:cNvPr id="128024" name="Text Box 24"/>
          <p:cNvSpPr txBox="1">
            <a:spLocks noChangeAspect="1" noChangeArrowheads="1"/>
          </p:cNvSpPr>
          <p:nvPr/>
        </p:nvSpPr>
        <p:spPr bwMode="auto">
          <a:xfrm>
            <a:off x="1779588" y="1835150"/>
            <a:ext cx="930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ISO/OSI</a:t>
            </a:r>
          </a:p>
        </p:txBody>
      </p:sp>
      <p:sp>
        <p:nvSpPr>
          <p:cNvPr id="128025" name="Text Box 25"/>
          <p:cNvSpPr txBox="1">
            <a:spLocks noChangeAspect="1" noChangeArrowheads="1"/>
          </p:cNvSpPr>
          <p:nvPr/>
        </p:nvSpPr>
        <p:spPr bwMode="auto">
          <a:xfrm>
            <a:off x="7113588" y="1835150"/>
            <a:ext cx="930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OSI/ISO</a:t>
            </a:r>
          </a:p>
        </p:txBody>
      </p:sp>
      <p:sp>
        <p:nvSpPr>
          <p:cNvPr id="128026" name="Text Box 26"/>
          <p:cNvSpPr txBox="1">
            <a:spLocks noChangeAspect="1" noChangeArrowheads="1"/>
          </p:cNvSpPr>
          <p:nvPr/>
        </p:nvSpPr>
        <p:spPr bwMode="auto">
          <a:xfrm>
            <a:off x="304800" y="183515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Couche</a:t>
            </a:r>
          </a:p>
        </p:txBody>
      </p:sp>
      <p:sp>
        <p:nvSpPr>
          <p:cNvPr id="128027" name="Rectangle 27"/>
          <p:cNvSpPr>
            <a:spLocks noChangeArrowheads="1"/>
          </p:cNvSpPr>
          <p:nvPr/>
        </p:nvSpPr>
        <p:spPr bwMode="auto">
          <a:xfrm>
            <a:off x="4343400" y="4491038"/>
            <a:ext cx="1079500" cy="287337"/>
          </a:xfrm>
          <a:prstGeom prst="rect">
            <a:avLst/>
          </a:prstGeom>
          <a:solidFill>
            <a:srgbClr val="96FFB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FB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Bit</a:t>
            </a:r>
          </a:p>
        </p:txBody>
      </p:sp>
      <p:sp>
        <p:nvSpPr>
          <p:cNvPr id="128028" name="Rectangle 28"/>
          <p:cNvSpPr>
            <a:spLocks noChangeArrowheads="1"/>
          </p:cNvSpPr>
          <p:nvPr/>
        </p:nvSpPr>
        <p:spPr bwMode="auto">
          <a:xfrm>
            <a:off x="4343400" y="4132263"/>
            <a:ext cx="1079500" cy="287337"/>
          </a:xfrm>
          <a:prstGeom prst="rect">
            <a:avLst/>
          </a:prstGeom>
          <a:solidFill>
            <a:srgbClr val="96FFEE"/>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FEE"/>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Trame</a:t>
            </a:r>
          </a:p>
        </p:txBody>
      </p:sp>
      <p:sp>
        <p:nvSpPr>
          <p:cNvPr id="128029" name="Rectangle 29"/>
          <p:cNvSpPr>
            <a:spLocks noChangeArrowheads="1"/>
          </p:cNvSpPr>
          <p:nvPr/>
        </p:nvSpPr>
        <p:spPr bwMode="auto">
          <a:xfrm>
            <a:off x="4343400" y="3771900"/>
            <a:ext cx="1079500" cy="287338"/>
          </a:xfrm>
          <a:prstGeom prst="rect">
            <a:avLst/>
          </a:prstGeom>
          <a:solidFill>
            <a:srgbClr val="96FA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FA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Paquet</a:t>
            </a:r>
          </a:p>
        </p:txBody>
      </p:sp>
      <p:sp>
        <p:nvSpPr>
          <p:cNvPr id="128030" name="Rectangle 30"/>
          <p:cNvSpPr>
            <a:spLocks noChangeArrowheads="1"/>
          </p:cNvSpPr>
          <p:nvPr/>
        </p:nvSpPr>
        <p:spPr bwMode="auto">
          <a:xfrm>
            <a:off x="4343400" y="3411538"/>
            <a:ext cx="1079500" cy="287337"/>
          </a:xfrm>
          <a:prstGeom prst="rect">
            <a:avLst/>
          </a:prstGeom>
          <a:solidFill>
            <a:srgbClr val="96E1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E1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T.P.D.U</a:t>
            </a:r>
          </a:p>
        </p:txBody>
      </p:sp>
      <p:sp>
        <p:nvSpPr>
          <p:cNvPr id="128031" name="Rectangle 31"/>
          <p:cNvSpPr>
            <a:spLocks noChangeArrowheads="1"/>
          </p:cNvSpPr>
          <p:nvPr/>
        </p:nvSpPr>
        <p:spPr bwMode="auto">
          <a:xfrm>
            <a:off x="4343400" y="3051175"/>
            <a:ext cx="1079500" cy="287338"/>
          </a:xfrm>
          <a:prstGeom prst="rect">
            <a:avLst/>
          </a:prstGeom>
          <a:solidFill>
            <a:srgbClr val="96C9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C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S.P.D.U</a:t>
            </a:r>
          </a:p>
        </p:txBody>
      </p:sp>
      <p:sp>
        <p:nvSpPr>
          <p:cNvPr id="128032" name="Rectangle 32"/>
          <p:cNvSpPr>
            <a:spLocks noChangeArrowheads="1"/>
          </p:cNvSpPr>
          <p:nvPr/>
        </p:nvSpPr>
        <p:spPr bwMode="auto">
          <a:xfrm>
            <a:off x="4343400" y="2692400"/>
            <a:ext cx="1079500" cy="287338"/>
          </a:xfrm>
          <a:prstGeom prst="rect">
            <a:avLst/>
          </a:prstGeom>
          <a:solidFill>
            <a:srgbClr val="96AF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AF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P.P.D.U</a:t>
            </a:r>
          </a:p>
        </p:txBody>
      </p:sp>
      <p:sp>
        <p:nvSpPr>
          <p:cNvPr id="128033" name="Rectangle 33"/>
          <p:cNvSpPr>
            <a:spLocks noChangeArrowheads="1"/>
          </p:cNvSpPr>
          <p:nvPr/>
        </p:nvSpPr>
        <p:spPr bwMode="auto">
          <a:xfrm>
            <a:off x="4343400" y="2332038"/>
            <a:ext cx="1079500" cy="287337"/>
          </a:xfrm>
          <a:prstGeom prst="rect">
            <a:avLst/>
          </a:prstGeom>
          <a:solidFill>
            <a:srgbClr val="9696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969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A.P.D.U</a:t>
            </a:r>
          </a:p>
        </p:txBody>
      </p:sp>
      <p:sp>
        <p:nvSpPr>
          <p:cNvPr id="128034" name="Text Box 34"/>
          <p:cNvSpPr txBox="1">
            <a:spLocks noChangeAspect="1" noChangeArrowheads="1"/>
          </p:cNvSpPr>
          <p:nvPr/>
        </p:nvSpPr>
        <p:spPr bwMode="auto">
          <a:xfrm>
            <a:off x="4065588" y="1835150"/>
            <a:ext cx="1600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a:cs typeface="+mn-cs"/>
              </a:rPr>
              <a:t>Interconnexion</a:t>
            </a:r>
          </a:p>
        </p:txBody>
      </p:sp>
      <p:sp>
        <p:nvSpPr>
          <p:cNvPr id="128035" name="Text Box 35"/>
          <p:cNvSpPr txBox="1">
            <a:spLocks noChangeAspect="1" noChangeArrowheads="1"/>
          </p:cNvSpPr>
          <p:nvPr/>
        </p:nvSpPr>
        <p:spPr bwMode="auto">
          <a:xfrm>
            <a:off x="233363" y="5397500"/>
            <a:ext cx="4038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mn-cs"/>
              </a:rPr>
              <a:t>A.P.D.U </a:t>
            </a:r>
            <a:r>
              <a:rPr lang="fr-FR" sz="1800" b="1">
                <a:effectLst>
                  <a:outerShdw blurRad="38100" dist="38100" dir="2700000" algn="tl">
                    <a:srgbClr val="DDDDDD"/>
                  </a:outerShdw>
                </a:effectLst>
                <a:cs typeface="+mn-cs"/>
                <a:sym typeface="Wingdings" charset="0"/>
              </a:rPr>
              <a:t></a:t>
            </a:r>
            <a:r>
              <a:rPr lang="fr-FR" sz="1800">
                <a:cs typeface="+mn-cs"/>
                <a:sym typeface="Wingdings" charset="0"/>
              </a:rPr>
              <a:t> </a:t>
            </a:r>
            <a:r>
              <a:rPr lang="en-US" sz="1800">
                <a:cs typeface="+mn-cs"/>
                <a:sym typeface="Wingdings" charset="0"/>
              </a:rPr>
              <a:t>Application Protocol Data Unit</a:t>
            </a:r>
            <a:endParaRPr lang="en-US" sz="1800">
              <a:cs typeface="+mn-cs"/>
            </a:endParaRPr>
          </a:p>
        </p:txBody>
      </p:sp>
      <p:sp>
        <p:nvSpPr>
          <p:cNvPr id="128036" name="Text Box 36"/>
          <p:cNvSpPr txBox="1">
            <a:spLocks noChangeAspect="1" noChangeArrowheads="1"/>
          </p:cNvSpPr>
          <p:nvPr/>
        </p:nvSpPr>
        <p:spPr bwMode="auto">
          <a:xfrm>
            <a:off x="4857750" y="5397500"/>
            <a:ext cx="39893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mn-cs"/>
              </a:rPr>
              <a:t>P.P.D.U </a:t>
            </a:r>
            <a:r>
              <a:rPr lang="fr-FR" sz="1800" b="1">
                <a:effectLst>
                  <a:outerShdw blurRad="38100" dist="38100" dir="2700000" algn="tl">
                    <a:srgbClr val="DDDDDD"/>
                  </a:outerShdw>
                </a:effectLst>
                <a:cs typeface="+mn-cs"/>
                <a:sym typeface="Wingdings" charset="0"/>
              </a:rPr>
              <a:t></a:t>
            </a:r>
            <a:r>
              <a:rPr lang="fr-FR" sz="1800">
                <a:cs typeface="+mn-cs"/>
                <a:sym typeface="Wingdings" charset="0"/>
              </a:rPr>
              <a:t> </a:t>
            </a:r>
            <a:r>
              <a:rPr lang="en-US" sz="1800">
                <a:cs typeface="+mn-cs"/>
                <a:sym typeface="Wingdings" charset="0"/>
              </a:rPr>
              <a:t>Presentation Protocol Data Unit</a:t>
            </a:r>
            <a:endParaRPr lang="en-US" sz="1800">
              <a:cs typeface="+mn-cs"/>
            </a:endParaRPr>
          </a:p>
        </p:txBody>
      </p:sp>
      <p:sp>
        <p:nvSpPr>
          <p:cNvPr id="128037" name="Text Box 37"/>
          <p:cNvSpPr txBox="1">
            <a:spLocks noChangeAspect="1" noChangeArrowheads="1"/>
          </p:cNvSpPr>
          <p:nvPr/>
        </p:nvSpPr>
        <p:spPr bwMode="auto">
          <a:xfrm>
            <a:off x="233363" y="5937250"/>
            <a:ext cx="35972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mn-cs"/>
              </a:rPr>
              <a:t>S.P.D.U </a:t>
            </a:r>
            <a:r>
              <a:rPr lang="fr-FR" sz="1800" b="1">
                <a:effectLst>
                  <a:outerShdw blurRad="38100" dist="38100" dir="2700000" algn="tl">
                    <a:srgbClr val="DDDDDD"/>
                  </a:outerShdw>
                </a:effectLst>
                <a:cs typeface="+mn-cs"/>
                <a:sym typeface="Wingdings" charset="0"/>
              </a:rPr>
              <a:t></a:t>
            </a:r>
            <a:r>
              <a:rPr lang="fr-FR" sz="1800">
                <a:cs typeface="+mn-cs"/>
                <a:sym typeface="Wingdings" charset="0"/>
              </a:rPr>
              <a:t> </a:t>
            </a:r>
            <a:r>
              <a:rPr lang="en-US" sz="1800">
                <a:cs typeface="+mn-cs"/>
                <a:sym typeface="Wingdings" charset="0"/>
              </a:rPr>
              <a:t>Session Protocol Data Unit</a:t>
            </a:r>
            <a:endParaRPr lang="en-US" sz="1800">
              <a:cs typeface="+mn-cs"/>
            </a:endParaRPr>
          </a:p>
        </p:txBody>
      </p:sp>
      <p:sp>
        <p:nvSpPr>
          <p:cNvPr id="128038" name="Text Box 38"/>
          <p:cNvSpPr txBox="1">
            <a:spLocks noChangeAspect="1" noChangeArrowheads="1"/>
          </p:cNvSpPr>
          <p:nvPr/>
        </p:nvSpPr>
        <p:spPr bwMode="auto">
          <a:xfrm>
            <a:off x="4857750" y="5937250"/>
            <a:ext cx="37607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mn-cs"/>
              </a:rPr>
              <a:t>T.P.D.U </a:t>
            </a:r>
            <a:r>
              <a:rPr lang="fr-FR" sz="1800" b="1">
                <a:effectLst>
                  <a:outerShdw blurRad="38100" dist="38100" dir="2700000" algn="tl">
                    <a:srgbClr val="DDDDDD"/>
                  </a:outerShdw>
                </a:effectLst>
                <a:cs typeface="+mn-cs"/>
                <a:sym typeface="Wingdings" charset="0"/>
              </a:rPr>
              <a:t></a:t>
            </a:r>
            <a:r>
              <a:rPr lang="fr-FR" sz="1800">
                <a:cs typeface="+mn-cs"/>
                <a:sym typeface="Wingdings" charset="0"/>
              </a:rPr>
              <a:t> </a:t>
            </a:r>
            <a:r>
              <a:rPr lang="en-US" sz="1800">
                <a:cs typeface="+mn-cs"/>
                <a:sym typeface="Wingdings" charset="0"/>
              </a:rPr>
              <a:t>Transport Protocol Data Unit</a:t>
            </a:r>
            <a:endParaRPr lang="en-US" sz="1800">
              <a:cs typeface="+mn-cs"/>
            </a:endParaRPr>
          </a:p>
        </p:txBody>
      </p:sp>
      <p:cxnSp>
        <p:nvCxnSpPr>
          <p:cNvPr id="128046" name="AutoShape 46"/>
          <p:cNvCxnSpPr>
            <a:cxnSpLocks noChangeShapeType="1"/>
            <a:stCxn id="128033" idx="3"/>
            <a:endCxn id="128008" idx="1"/>
          </p:cNvCxnSpPr>
          <p:nvPr/>
        </p:nvCxnSpPr>
        <p:spPr bwMode="auto">
          <a:xfrm>
            <a:off x="5422900" y="2476500"/>
            <a:ext cx="1130300"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47" name="AutoShape 47"/>
          <p:cNvCxnSpPr>
            <a:cxnSpLocks noChangeShapeType="1"/>
            <a:stCxn id="128033" idx="1"/>
            <a:endCxn id="128016" idx="3"/>
          </p:cNvCxnSpPr>
          <p:nvPr/>
        </p:nvCxnSpPr>
        <p:spPr bwMode="auto">
          <a:xfrm flipH="1">
            <a:off x="3265488" y="2476500"/>
            <a:ext cx="1077912"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48" name="AutoShape 48"/>
          <p:cNvCxnSpPr>
            <a:cxnSpLocks noChangeShapeType="1"/>
            <a:stCxn id="128032" idx="1"/>
            <a:endCxn id="128015" idx="3"/>
          </p:cNvCxnSpPr>
          <p:nvPr/>
        </p:nvCxnSpPr>
        <p:spPr bwMode="auto">
          <a:xfrm flipH="1">
            <a:off x="3265488" y="2836863"/>
            <a:ext cx="1077912"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49" name="AutoShape 49"/>
          <p:cNvCxnSpPr>
            <a:cxnSpLocks noChangeShapeType="1"/>
            <a:stCxn id="128032" idx="3"/>
            <a:endCxn id="128007" idx="1"/>
          </p:cNvCxnSpPr>
          <p:nvPr/>
        </p:nvCxnSpPr>
        <p:spPr bwMode="auto">
          <a:xfrm>
            <a:off x="5422900" y="2836863"/>
            <a:ext cx="1130300"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0" name="AutoShape 50"/>
          <p:cNvCxnSpPr>
            <a:cxnSpLocks noChangeShapeType="1"/>
            <a:stCxn id="128031" idx="1"/>
            <a:endCxn id="128014" idx="3"/>
          </p:cNvCxnSpPr>
          <p:nvPr/>
        </p:nvCxnSpPr>
        <p:spPr bwMode="auto">
          <a:xfrm flipH="1">
            <a:off x="3265488" y="3195638"/>
            <a:ext cx="1077912"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1" name="AutoShape 51"/>
          <p:cNvCxnSpPr>
            <a:cxnSpLocks noChangeShapeType="1"/>
            <a:stCxn id="128031" idx="3"/>
            <a:endCxn id="128006" idx="1"/>
          </p:cNvCxnSpPr>
          <p:nvPr/>
        </p:nvCxnSpPr>
        <p:spPr bwMode="auto">
          <a:xfrm>
            <a:off x="5422900" y="3195638"/>
            <a:ext cx="1130300"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2" name="AutoShape 52"/>
          <p:cNvCxnSpPr>
            <a:cxnSpLocks noChangeShapeType="1"/>
            <a:stCxn id="128030" idx="1"/>
            <a:endCxn id="128013" idx="3"/>
          </p:cNvCxnSpPr>
          <p:nvPr/>
        </p:nvCxnSpPr>
        <p:spPr bwMode="auto">
          <a:xfrm flipH="1">
            <a:off x="3265488" y="3556000"/>
            <a:ext cx="1077912"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3" name="AutoShape 53"/>
          <p:cNvCxnSpPr>
            <a:cxnSpLocks noChangeShapeType="1"/>
            <a:stCxn id="128030" idx="3"/>
            <a:endCxn id="128005" idx="1"/>
          </p:cNvCxnSpPr>
          <p:nvPr/>
        </p:nvCxnSpPr>
        <p:spPr bwMode="auto">
          <a:xfrm>
            <a:off x="5422900" y="3556000"/>
            <a:ext cx="1130300"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4" name="AutoShape 54"/>
          <p:cNvCxnSpPr>
            <a:cxnSpLocks noChangeShapeType="1"/>
            <a:stCxn id="128029" idx="1"/>
            <a:endCxn id="128012" idx="3"/>
          </p:cNvCxnSpPr>
          <p:nvPr/>
        </p:nvCxnSpPr>
        <p:spPr bwMode="auto">
          <a:xfrm flipH="1">
            <a:off x="3265488" y="3916363"/>
            <a:ext cx="1077912"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5" name="AutoShape 55"/>
          <p:cNvCxnSpPr>
            <a:cxnSpLocks noChangeShapeType="1"/>
            <a:stCxn id="128029" idx="3"/>
            <a:endCxn id="128004" idx="1"/>
          </p:cNvCxnSpPr>
          <p:nvPr/>
        </p:nvCxnSpPr>
        <p:spPr bwMode="auto">
          <a:xfrm>
            <a:off x="5422900" y="3916363"/>
            <a:ext cx="1130300"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6" name="AutoShape 56"/>
          <p:cNvCxnSpPr>
            <a:cxnSpLocks noChangeShapeType="1"/>
            <a:stCxn id="128028" idx="1"/>
            <a:endCxn id="128011" idx="3"/>
          </p:cNvCxnSpPr>
          <p:nvPr/>
        </p:nvCxnSpPr>
        <p:spPr bwMode="auto">
          <a:xfrm flipH="1">
            <a:off x="3265488" y="4276725"/>
            <a:ext cx="1077912"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7" name="AutoShape 57"/>
          <p:cNvCxnSpPr>
            <a:cxnSpLocks noChangeShapeType="1"/>
            <a:stCxn id="128028" idx="3"/>
            <a:endCxn id="128003" idx="1"/>
          </p:cNvCxnSpPr>
          <p:nvPr/>
        </p:nvCxnSpPr>
        <p:spPr bwMode="auto">
          <a:xfrm>
            <a:off x="5422900" y="4276725"/>
            <a:ext cx="1130300"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8" name="AutoShape 58"/>
          <p:cNvCxnSpPr>
            <a:cxnSpLocks noChangeShapeType="1"/>
            <a:stCxn id="128027" idx="1"/>
            <a:endCxn id="128010" idx="3"/>
          </p:cNvCxnSpPr>
          <p:nvPr/>
        </p:nvCxnSpPr>
        <p:spPr bwMode="auto">
          <a:xfrm flipH="1">
            <a:off x="3265488" y="4635500"/>
            <a:ext cx="1077912"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8059" name="AutoShape 59"/>
          <p:cNvCxnSpPr>
            <a:cxnSpLocks noChangeShapeType="1"/>
            <a:stCxn id="128027" idx="3"/>
            <a:endCxn id="128002" idx="1"/>
          </p:cNvCxnSpPr>
          <p:nvPr/>
        </p:nvCxnSpPr>
        <p:spPr bwMode="auto">
          <a:xfrm>
            <a:off x="5422900" y="4635500"/>
            <a:ext cx="1130300" cy="0"/>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405D79F5-C1AB-154F-8B20-D4009DED4DDB}"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96B7A7C2-07EA-364C-9F5A-943F6411A35D}" type="slidenum">
              <a:rPr lang="fr-FR" smtClean="0"/>
              <a:pPr>
                <a:defRPr/>
              </a:pPr>
              <a:t>103</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1609" name="AutoShape 57"/>
          <p:cNvCxnSpPr>
            <a:cxnSpLocks noChangeShapeType="1"/>
            <a:stCxn id="177185" idx="3"/>
            <a:endCxn id="151606" idx="0"/>
          </p:cNvCxnSpPr>
          <p:nvPr/>
        </p:nvCxnSpPr>
        <p:spPr bwMode="auto">
          <a:xfrm>
            <a:off x="5765800" y="1838325"/>
            <a:ext cx="0" cy="468313"/>
          </a:xfrm>
          <a:prstGeom prst="straightConnector1">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1610" name="AutoShape 58"/>
          <p:cNvCxnSpPr>
            <a:cxnSpLocks noChangeShapeType="1"/>
            <a:stCxn id="177184" idx="1"/>
            <a:endCxn id="151606" idx="0"/>
          </p:cNvCxnSpPr>
          <p:nvPr/>
        </p:nvCxnSpPr>
        <p:spPr bwMode="auto">
          <a:xfrm>
            <a:off x="5765800" y="1838325"/>
            <a:ext cx="0" cy="468313"/>
          </a:xfrm>
          <a:prstGeom prst="straightConnector1">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1561" name="Rectangle 9"/>
          <p:cNvSpPr>
            <a:spLocks noGrp="1" noChangeAspect="1" noChangeArrowheads="1"/>
          </p:cNvSpPr>
          <p:nvPr>
            <p:ph type="title"/>
          </p:nvPr>
        </p:nvSpPr>
        <p:spPr>
          <a:xfrm>
            <a:off x="0" y="46038"/>
            <a:ext cx="9144000" cy="609600"/>
          </a:xfrm>
        </p:spPr>
        <p:txBody>
          <a:bodyPr lIns="0" tIns="0" rIns="0" bIns="0">
            <a:spAutoFit/>
          </a:bodyPr>
          <a:lstStyle/>
          <a:p>
            <a:pPr>
              <a:defRPr/>
            </a:pPr>
            <a:r>
              <a:rPr lang="fr-FR" sz="4000" smtClean="0">
                <a:cs typeface="+mj-cs"/>
              </a:rPr>
              <a:t>Modèle: Interfaces et Services des couches</a:t>
            </a:r>
          </a:p>
        </p:txBody>
      </p:sp>
      <p:sp>
        <p:nvSpPr>
          <p:cNvPr id="151586" name="Text Box 34"/>
          <p:cNvSpPr txBox="1">
            <a:spLocks noChangeAspect="1" noChangeArrowheads="1"/>
          </p:cNvSpPr>
          <p:nvPr/>
        </p:nvSpPr>
        <p:spPr bwMode="auto">
          <a:xfrm>
            <a:off x="4572000" y="838200"/>
            <a:ext cx="2819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b="1">
                <a:cs typeface="+mn-cs"/>
              </a:rPr>
              <a:t>I</a:t>
            </a:r>
            <a:r>
              <a:rPr lang="fr-FR">
                <a:cs typeface="+mn-cs"/>
              </a:rPr>
              <a:t>nterface </a:t>
            </a:r>
            <a:r>
              <a:rPr lang="fr-FR" b="1">
                <a:cs typeface="+mn-cs"/>
              </a:rPr>
              <a:t>D</a:t>
            </a:r>
            <a:r>
              <a:rPr lang="fr-FR">
                <a:cs typeface="+mn-cs"/>
              </a:rPr>
              <a:t>ata </a:t>
            </a:r>
            <a:r>
              <a:rPr lang="fr-FR" b="1">
                <a:cs typeface="+mn-cs"/>
              </a:rPr>
              <a:t>U</a:t>
            </a:r>
            <a:r>
              <a:rPr lang="fr-FR">
                <a:cs typeface="+mn-cs"/>
              </a:rPr>
              <a:t>nit (IDU)</a:t>
            </a:r>
          </a:p>
        </p:txBody>
      </p:sp>
      <p:sp>
        <p:nvSpPr>
          <p:cNvPr id="151587" name="Text Box 35"/>
          <p:cNvSpPr txBox="1">
            <a:spLocks noChangeAspect="1" noChangeArrowheads="1"/>
          </p:cNvSpPr>
          <p:nvPr/>
        </p:nvSpPr>
        <p:spPr bwMode="auto">
          <a:xfrm>
            <a:off x="179388" y="893763"/>
            <a:ext cx="41386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Les éléments actifs d'une couche sont appelées </a:t>
            </a:r>
            <a:r>
              <a:rPr lang="fr-FR" sz="1800" i="1">
                <a:cs typeface="Times New Roman" charset="0"/>
              </a:rPr>
              <a:t>entités</a:t>
            </a:r>
            <a:r>
              <a:rPr lang="fr-FR" sz="1800">
                <a:cs typeface="Times New Roman" charset="0"/>
              </a:rPr>
              <a:t>.</a:t>
            </a:r>
            <a:endParaRPr lang="en-US" sz="1800">
              <a:cs typeface="+mn-cs"/>
            </a:endParaRPr>
          </a:p>
        </p:txBody>
      </p:sp>
      <p:sp>
        <p:nvSpPr>
          <p:cNvPr id="151588" name="Text Box 36"/>
          <p:cNvSpPr txBox="1">
            <a:spLocks noChangeAspect="1" noChangeArrowheads="1"/>
          </p:cNvSpPr>
          <p:nvPr/>
        </p:nvSpPr>
        <p:spPr bwMode="auto">
          <a:xfrm>
            <a:off x="179388" y="2333625"/>
            <a:ext cx="41386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Les entités d'une couche </a:t>
            </a:r>
            <a:r>
              <a:rPr lang="fr-FR" sz="1800" b="1" i="1">
                <a:cs typeface="Times New Roman" charset="0"/>
              </a:rPr>
              <a:t>n</a:t>
            </a:r>
            <a:r>
              <a:rPr lang="fr-FR" sz="1800">
                <a:cs typeface="Times New Roman" charset="0"/>
              </a:rPr>
              <a:t> implémentent un </a:t>
            </a:r>
            <a:r>
              <a:rPr lang="fr-FR" sz="1800" i="1">
                <a:cs typeface="Times New Roman" charset="0"/>
              </a:rPr>
              <a:t>service</a:t>
            </a:r>
            <a:r>
              <a:rPr lang="fr-FR" sz="1800">
                <a:cs typeface="Times New Roman" charset="0"/>
              </a:rPr>
              <a:t>.</a:t>
            </a:r>
            <a:r>
              <a:rPr lang="fr-FR" sz="1800">
                <a:cs typeface="+mn-cs"/>
              </a:rPr>
              <a:t> </a:t>
            </a:r>
            <a:endParaRPr lang="en-US" sz="1800">
              <a:cs typeface="+mn-cs"/>
            </a:endParaRPr>
          </a:p>
        </p:txBody>
      </p:sp>
      <p:sp>
        <p:nvSpPr>
          <p:cNvPr id="151589" name="Text Box 37"/>
          <p:cNvSpPr txBox="1">
            <a:spLocks noChangeAspect="1" noChangeArrowheads="1"/>
          </p:cNvSpPr>
          <p:nvPr/>
        </p:nvSpPr>
        <p:spPr bwMode="auto">
          <a:xfrm>
            <a:off x="179388" y="1614488"/>
            <a:ext cx="41386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Les entités de même niveau communiquent de </a:t>
            </a:r>
            <a:r>
              <a:rPr lang="fr-FR" sz="1800" i="1">
                <a:cs typeface="Times New Roman" charset="0"/>
              </a:rPr>
              <a:t>pair à pair</a:t>
            </a:r>
            <a:r>
              <a:rPr lang="fr-FR" sz="1800">
                <a:cs typeface="Times New Roman" charset="0"/>
              </a:rPr>
              <a:t>.</a:t>
            </a:r>
            <a:r>
              <a:rPr lang="fr-FR" sz="1800">
                <a:cs typeface="+mn-cs"/>
              </a:rPr>
              <a:t> </a:t>
            </a:r>
            <a:endParaRPr lang="en-US" sz="1800">
              <a:cs typeface="+mn-cs"/>
            </a:endParaRPr>
          </a:p>
        </p:txBody>
      </p:sp>
      <p:sp>
        <p:nvSpPr>
          <p:cNvPr id="151590" name="Text Box 38"/>
          <p:cNvSpPr txBox="1">
            <a:spLocks noChangeAspect="1" noChangeArrowheads="1"/>
          </p:cNvSpPr>
          <p:nvPr/>
        </p:nvSpPr>
        <p:spPr bwMode="auto">
          <a:xfrm>
            <a:off x="179388" y="2916238"/>
            <a:ext cx="41386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La couche </a:t>
            </a:r>
            <a:r>
              <a:rPr lang="fr-FR" sz="1800" b="1" i="1">
                <a:cs typeface="Times New Roman" charset="0"/>
              </a:rPr>
              <a:t>n</a:t>
            </a:r>
            <a:r>
              <a:rPr lang="fr-FR" sz="1800">
                <a:cs typeface="Times New Roman" charset="0"/>
              </a:rPr>
              <a:t> est </a:t>
            </a:r>
            <a:r>
              <a:rPr lang="fr-FR" sz="1800" i="1">
                <a:cs typeface="Times New Roman" charset="0"/>
              </a:rPr>
              <a:t>fournisseur de service </a:t>
            </a:r>
            <a:r>
              <a:rPr lang="fr-FR" sz="1800">
                <a:cs typeface="Times New Roman" charset="0"/>
              </a:rPr>
              <a:t>pour la couche </a:t>
            </a:r>
            <a:r>
              <a:rPr lang="fr-FR" sz="1800" b="1" i="1">
                <a:cs typeface="Times New Roman" charset="0"/>
              </a:rPr>
              <a:t>n + 1</a:t>
            </a:r>
            <a:r>
              <a:rPr lang="fr-FR" sz="1800">
                <a:cs typeface="Times New Roman" charset="0"/>
              </a:rPr>
              <a:t> qui est un </a:t>
            </a:r>
            <a:r>
              <a:rPr lang="fr-FR" sz="1800" i="1">
                <a:cs typeface="Times New Roman" charset="0"/>
              </a:rPr>
              <a:t>utilisateur de service</a:t>
            </a:r>
            <a:r>
              <a:rPr lang="fr-FR" sz="1800">
                <a:cs typeface="Times New Roman" charset="0"/>
              </a:rPr>
              <a:t>.</a:t>
            </a:r>
            <a:r>
              <a:rPr lang="fr-FR" sz="1800">
                <a:cs typeface="+mn-cs"/>
              </a:rPr>
              <a:t> </a:t>
            </a:r>
            <a:endParaRPr lang="en-US" sz="1800">
              <a:cs typeface="+mn-cs"/>
            </a:endParaRPr>
          </a:p>
        </p:txBody>
      </p:sp>
      <p:grpSp>
        <p:nvGrpSpPr>
          <p:cNvPr id="177161" name="Group 71"/>
          <p:cNvGrpSpPr>
            <a:grpSpLocks/>
          </p:cNvGrpSpPr>
          <p:nvPr/>
        </p:nvGrpSpPr>
        <p:grpSpPr bwMode="auto">
          <a:xfrm>
            <a:off x="4686300" y="1406525"/>
            <a:ext cx="2159000" cy="574675"/>
            <a:chOff x="2040" y="886"/>
            <a:chExt cx="1360" cy="362"/>
          </a:xfrm>
        </p:grpSpPr>
        <p:sp>
          <p:nvSpPr>
            <p:cNvPr id="177184" name="Rectangle 32"/>
            <p:cNvSpPr>
              <a:spLocks noChangeArrowheads="1"/>
            </p:cNvSpPr>
            <p:nvPr/>
          </p:nvSpPr>
          <p:spPr bwMode="auto">
            <a:xfrm>
              <a:off x="2720" y="1067"/>
              <a:ext cx="680" cy="181"/>
            </a:xfrm>
            <a:prstGeom prst="rect">
              <a:avLst/>
            </a:prstGeom>
            <a:solidFill>
              <a:srgbClr val="96AFFF"/>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lstStyle/>
            <a:p>
              <a:pPr algn="ctr"/>
              <a:r>
                <a:rPr lang="fr-FR" sz="1800"/>
                <a:t>SDU</a:t>
              </a:r>
            </a:p>
          </p:txBody>
        </p:sp>
        <p:sp>
          <p:nvSpPr>
            <p:cNvPr id="177185" name="Rectangle 33"/>
            <p:cNvSpPr>
              <a:spLocks noChangeArrowheads="1"/>
            </p:cNvSpPr>
            <p:nvPr/>
          </p:nvSpPr>
          <p:spPr bwMode="auto">
            <a:xfrm>
              <a:off x="2040" y="1067"/>
              <a:ext cx="680" cy="181"/>
            </a:xfrm>
            <a:prstGeom prst="rect">
              <a:avLst/>
            </a:prstGeom>
            <a:solidFill>
              <a:srgbClr val="9696FF"/>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lstStyle/>
            <a:p>
              <a:pPr algn="ctr"/>
              <a:r>
                <a:rPr lang="fr-FR" sz="1800"/>
                <a:t>ICI</a:t>
              </a:r>
            </a:p>
          </p:txBody>
        </p:sp>
        <p:sp>
          <p:nvSpPr>
            <p:cNvPr id="177186" name="Rectangle 53"/>
            <p:cNvSpPr>
              <a:spLocks noChangeArrowheads="1"/>
            </p:cNvSpPr>
            <p:nvPr/>
          </p:nvSpPr>
          <p:spPr bwMode="auto">
            <a:xfrm>
              <a:off x="2040" y="886"/>
              <a:ext cx="1360" cy="181"/>
            </a:xfrm>
            <a:prstGeom prst="rect">
              <a:avLst/>
            </a:prstGeom>
            <a:solidFill>
              <a:srgbClr val="96FFBC"/>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lstStyle/>
            <a:p>
              <a:pPr algn="ctr"/>
              <a:r>
                <a:rPr lang="fr-FR" sz="1800"/>
                <a:t>IDU</a:t>
              </a:r>
            </a:p>
          </p:txBody>
        </p:sp>
      </p:grpSp>
      <p:sp>
        <p:nvSpPr>
          <p:cNvPr id="151606" name="AutoShape 54"/>
          <p:cNvSpPr>
            <a:spLocks noChangeAspect="1" noChangeArrowheads="1"/>
          </p:cNvSpPr>
          <p:nvPr/>
        </p:nvSpPr>
        <p:spPr bwMode="auto">
          <a:xfrm>
            <a:off x="5499100" y="2306638"/>
            <a:ext cx="533400" cy="5334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33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7163" name="Rectangle 55"/>
          <p:cNvSpPr>
            <a:spLocks noChangeArrowheads="1"/>
          </p:cNvSpPr>
          <p:nvPr/>
        </p:nvSpPr>
        <p:spPr bwMode="auto">
          <a:xfrm>
            <a:off x="6024563" y="3033713"/>
            <a:ext cx="1079500" cy="287337"/>
          </a:xfrm>
          <a:prstGeom prst="rect">
            <a:avLst/>
          </a:prstGeom>
          <a:solidFill>
            <a:srgbClr val="96AFFF"/>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lstStyle/>
          <a:p>
            <a:pPr algn="ctr"/>
            <a:r>
              <a:rPr lang="fr-FR" sz="1800"/>
              <a:t>SDU</a:t>
            </a:r>
          </a:p>
        </p:txBody>
      </p:sp>
      <p:sp>
        <p:nvSpPr>
          <p:cNvPr id="177164" name="Rectangle 56"/>
          <p:cNvSpPr>
            <a:spLocks noChangeArrowheads="1"/>
          </p:cNvSpPr>
          <p:nvPr/>
        </p:nvSpPr>
        <p:spPr bwMode="auto">
          <a:xfrm>
            <a:off x="4419600" y="3033713"/>
            <a:ext cx="1079500" cy="287337"/>
          </a:xfrm>
          <a:prstGeom prst="rect">
            <a:avLst/>
          </a:prstGeom>
          <a:solidFill>
            <a:srgbClr val="9696FF"/>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lstStyle/>
          <a:p>
            <a:pPr algn="ctr"/>
            <a:r>
              <a:rPr lang="fr-FR" sz="1800"/>
              <a:t>ICI</a:t>
            </a:r>
          </a:p>
        </p:txBody>
      </p:sp>
      <p:cxnSp>
        <p:nvCxnSpPr>
          <p:cNvPr id="151611" name="AutoShape 59"/>
          <p:cNvCxnSpPr>
            <a:cxnSpLocks noChangeShapeType="1"/>
            <a:stCxn id="151606" idx="3"/>
            <a:endCxn id="177164" idx="0"/>
          </p:cNvCxnSpPr>
          <p:nvPr/>
        </p:nvCxnSpPr>
        <p:spPr bwMode="auto">
          <a:xfrm flipH="1">
            <a:off x="4959350" y="2762250"/>
            <a:ext cx="617538" cy="271463"/>
          </a:xfrm>
          <a:prstGeom prst="straightConnector1">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1612" name="AutoShape 60"/>
          <p:cNvCxnSpPr>
            <a:cxnSpLocks noChangeShapeType="1"/>
            <a:stCxn id="151606" idx="5"/>
            <a:endCxn id="177163" idx="0"/>
          </p:cNvCxnSpPr>
          <p:nvPr/>
        </p:nvCxnSpPr>
        <p:spPr bwMode="auto">
          <a:xfrm>
            <a:off x="5954713" y="2762250"/>
            <a:ext cx="609600" cy="271463"/>
          </a:xfrm>
          <a:prstGeom prst="straightConnector1">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7167" name="Rectangle 61"/>
          <p:cNvSpPr>
            <a:spLocks noChangeArrowheads="1"/>
          </p:cNvSpPr>
          <p:nvPr/>
        </p:nvSpPr>
        <p:spPr bwMode="auto">
          <a:xfrm>
            <a:off x="7683500" y="3979863"/>
            <a:ext cx="1079500" cy="287337"/>
          </a:xfrm>
          <a:prstGeom prst="rect">
            <a:avLst/>
          </a:prstGeom>
          <a:solidFill>
            <a:srgbClr val="96AFFF"/>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lstStyle/>
          <a:p>
            <a:pPr algn="ctr"/>
            <a:r>
              <a:rPr lang="fr-FR" sz="1800"/>
              <a:t>SDU</a:t>
            </a:r>
          </a:p>
        </p:txBody>
      </p:sp>
      <p:sp>
        <p:nvSpPr>
          <p:cNvPr id="177168" name="Rectangle 62"/>
          <p:cNvSpPr>
            <a:spLocks noChangeArrowheads="1"/>
          </p:cNvSpPr>
          <p:nvPr/>
        </p:nvSpPr>
        <p:spPr bwMode="auto">
          <a:xfrm>
            <a:off x="6604000" y="3979863"/>
            <a:ext cx="1079500" cy="287337"/>
          </a:xfrm>
          <a:prstGeom prst="rect">
            <a:avLst/>
          </a:prstGeom>
          <a:solidFill>
            <a:srgbClr val="9696FF"/>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lstStyle/>
          <a:p>
            <a:pPr algn="ctr"/>
            <a:r>
              <a:rPr lang="fr-FR" sz="1800"/>
              <a:t>Header</a:t>
            </a:r>
          </a:p>
        </p:txBody>
      </p:sp>
      <p:sp>
        <p:nvSpPr>
          <p:cNvPr id="177169" name="Rectangle 63"/>
          <p:cNvSpPr>
            <a:spLocks noChangeArrowheads="1"/>
          </p:cNvSpPr>
          <p:nvPr/>
        </p:nvSpPr>
        <p:spPr bwMode="auto">
          <a:xfrm>
            <a:off x="6604000" y="3692525"/>
            <a:ext cx="2159000" cy="287338"/>
          </a:xfrm>
          <a:prstGeom prst="rect">
            <a:avLst/>
          </a:prstGeom>
          <a:solidFill>
            <a:srgbClr val="96FFBC"/>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lstStyle/>
          <a:p>
            <a:pPr algn="ctr"/>
            <a:r>
              <a:rPr lang="fr-FR" sz="1800"/>
              <a:t>N-PDU</a:t>
            </a:r>
          </a:p>
        </p:txBody>
      </p:sp>
      <p:cxnSp>
        <p:nvCxnSpPr>
          <p:cNvPr id="151616" name="AutoShape 64"/>
          <p:cNvCxnSpPr>
            <a:cxnSpLocks noChangeShapeType="1"/>
            <a:stCxn id="177163" idx="2"/>
            <a:endCxn id="177169" idx="0"/>
          </p:cNvCxnSpPr>
          <p:nvPr/>
        </p:nvCxnSpPr>
        <p:spPr bwMode="auto">
          <a:xfrm>
            <a:off x="6564313" y="3321050"/>
            <a:ext cx="1119187" cy="371475"/>
          </a:xfrm>
          <a:prstGeom prst="straightConnector1">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1617" name="Text Box 65"/>
          <p:cNvSpPr txBox="1">
            <a:spLocks noChangeArrowheads="1"/>
          </p:cNvSpPr>
          <p:nvPr/>
        </p:nvSpPr>
        <p:spPr bwMode="auto">
          <a:xfrm>
            <a:off x="6400800" y="2436813"/>
            <a:ext cx="615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b="1">
                <a:cs typeface="+mn-cs"/>
              </a:rPr>
              <a:t>SAP</a:t>
            </a:r>
          </a:p>
        </p:txBody>
      </p:sp>
      <p:cxnSp>
        <p:nvCxnSpPr>
          <p:cNvPr id="151619" name="AutoShape 67"/>
          <p:cNvCxnSpPr>
            <a:cxnSpLocks noChangeShapeType="1"/>
            <a:stCxn id="151617" idx="1"/>
            <a:endCxn id="151606" idx="6"/>
          </p:cNvCxnSpPr>
          <p:nvPr/>
        </p:nvCxnSpPr>
        <p:spPr bwMode="auto">
          <a:xfrm flipH="1" flipV="1">
            <a:off x="6032500" y="2573338"/>
            <a:ext cx="368300" cy="1587"/>
          </a:xfrm>
          <a:prstGeom prst="straightConnector1">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1620" name="Text Box 68"/>
          <p:cNvSpPr txBox="1">
            <a:spLocks noChangeArrowheads="1"/>
          </p:cNvSpPr>
          <p:nvPr/>
        </p:nvSpPr>
        <p:spPr bwMode="auto">
          <a:xfrm>
            <a:off x="7689850" y="1555750"/>
            <a:ext cx="1225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b="1">
                <a:cs typeface="+mn-cs"/>
              </a:rPr>
              <a:t>Couche n+1</a:t>
            </a:r>
          </a:p>
        </p:txBody>
      </p:sp>
      <p:sp>
        <p:nvSpPr>
          <p:cNvPr id="151621" name="Text Box 69"/>
          <p:cNvSpPr txBox="1">
            <a:spLocks noChangeArrowheads="1"/>
          </p:cNvSpPr>
          <p:nvPr/>
        </p:nvSpPr>
        <p:spPr bwMode="auto">
          <a:xfrm>
            <a:off x="7689850" y="3040063"/>
            <a:ext cx="996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b="1">
                <a:cs typeface="+mn-cs"/>
              </a:rPr>
              <a:t>Couche n</a:t>
            </a:r>
          </a:p>
        </p:txBody>
      </p:sp>
      <p:sp>
        <p:nvSpPr>
          <p:cNvPr id="151622" name="Text Box 70"/>
          <p:cNvSpPr txBox="1">
            <a:spLocks noChangeArrowheads="1"/>
          </p:cNvSpPr>
          <p:nvPr/>
        </p:nvSpPr>
        <p:spPr bwMode="auto">
          <a:xfrm>
            <a:off x="7689850" y="2435225"/>
            <a:ext cx="920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b="1">
                <a:cs typeface="+mn-cs"/>
              </a:rPr>
              <a:t>Interface</a:t>
            </a:r>
          </a:p>
        </p:txBody>
      </p:sp>
      <p:sp>
        <p:nvSpPr>
          <p:cNvPr id="151624" name="Text Box 72"/>
          <p:cNvSpPr txBox="1">
            <a:spLocks noChangeAspect="1" noChangeArrowheads="1"/>
          </p:cNvSpPr>
          <p:nvPr/>
        </p:nvSpPr>
        <p:spPr bwMode="auto">
          <a:xfrm>
            <a:off x="179388" y="3773488"/>
            <a:ext cx="41386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Les services sont accédés à travers un </a:t>
            </a:r>
            <a:r>
              <a:rPr lang="fr-FR" sz="1800" b="1" i="1">
                <a:cs typeface="Times New Roman" charset="0"/>
              </a:rPr>
              <a:t>S</a:t>
            </a:r>
            <a:r>
              <a:rPr lang="fr-FR" sz="1800" i="1">
                <a:cs typeface="Times New Roman" charset="0"/>
              </a:rPr>
              <a:t>ervice </a:t>
            </a:r>
            <a:r>
              <a:rPr lang="fr-FR" sz="1800" b="1" i="1">
                <a:cs typeface="Times New Roman" charset="0"/>
              </a:rPr>
              <a:t>A</a:t>
            </a:r>
            <a:r>
              <a:rPr lang="fr-FR" sz="1800" i="1">
                <a:cs typeface="Times New Roman" charset="0"/>
              </a:rPr>
              <a:t>ccess </a:t>
            </a:r>
            <a:r>
              <a:rPr lang="fr-FR" sz="1800" b="1" i="1">
                <a:cs typeface="Times New Roman" charset="0"/>
              </a:rPr>
              <a:t>P</a:t>
            </a:r>
            <a:r>
              <a:rPr lang="fr-FR" sz="1800" i="1">
                <a:cs typeface="Times New Roman" charset="0"/>
              </a:rPr>
              <a:t>oint</a:t>
            </a:r>
            <a:r>
              <a:rPr lang="fr-FR" sz="1800">
                <a:cs typeface="Times New Roman" charset="0"/>
              </a:rPr>
              <a:t> (SAP).</a:t>
            </a:r>
            <a:endParaRPr lang="en-US" sz="1800">
              <a:cs typeface="+mn-cs"/>
            </a:endParaRPr>
          </a:p>
        </p:txBody>
      </p:sp>
      <p:sp>
        <p:nvSpPr>
          <p:cNvPr id="151625" name="Text Box 73"/>
          <p:cNvSpPr txBox="1">
            <a:spLocks noChangeAspect="1" noChangeArrowheads="1"/>
          </p:cNvSpPr>
          <p:nvPr/>
        </p:nvSpPr>
        <p:spPr bwMode="auto">
          <a:xfrm>
            <a:off x="179388" y="4492625"/>
            <a:ext cx="41386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Deux couches échangent des </a:t>
            </a:r>
            <a:r>
              <a:rPr lang="fr-FR" sz="1800" b="1" i="1">
                <a:cs typeface="Times New Roman" charset="0"/>
              </a:rPr>
              <a:t>I</a:t>
            </a:r>
            <a:r>
              <a:rPr lang="fr-FR" sz="1800" i="1">
                <a:cs typeface="Times New Roman" charset="0"/>
              </a:rPr>
              <a:t>nterface </a:t>
            </a:r>
            <a:r>
              <a:rPr lang="fr-FR" sz="1800" b="1" i="1">
                <a:cs typeface="Times New Roman" charset="0"/>
              </a:rPr>
              <a:t>D</a:t>
            </a:r>
            <a:r>
              <a:rPr lang="fr-FR" sz="1800" i="1">
                <a:cs typeface="Times New Roman" charset="0"/>
              </a:rPr>
              <a:t>ata </a:t>
            </a:r>
            <a:r>
              <a:rPr lang="fr-FR" sz="1800" b="1" i="1">
                <a:cs typeface="Times New Roman" charset="0"/>
              </a:rPr>
              <a:t>U</a:t>
            </a:r>
            <a:r>
              <a:rPr lang="fr-FR" sz="1800" i="1">
                <a:cs typeface="Times New Roman" charset="0"/>
              </a:rPr>
              <a:t>nit</a:t>
            </a:r>
            <a:r>
              <a:rPr lang="fr-FR" sz="1800">
                <a:cs typeface="Times New Roman" charset="0"/>
              </a:rPr>
              <a:t> (IDU) à travers le SAP.</a:t>
            </a:r>
            <a:endParaRPr lang="en-US" sz="1800">
              <a:cs typeface="+mn-cs"/>
            </a:endParaRPr>
          </a:p>
        </p:txBody>
      </p:sp>
      <p:sp>
        <p:nvSpPr>
          <p:cNvPr id="151626" name="Text Box 74"/>
          <p:cNvSpPr txBox="1">
            <a:spLocks noChangeAspect="1" noChangeArrowheads="1"/>
          </p:cNvSpPr>
          <p:nvPr/>
        </p:nvSpPr>
        <p:spPr bwMode="auto">
          <a:xfrm>
            <a:off x="179388" y="5218113"/>
            <a:ext cx="41386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Un IDU est constitue d'un </a:t>
            </a:r>
            <a:r>
              <a:rPr lang="fr-FR" sz="1800" b="1" i="1">
                <a:cs typeface="Times New Roman" charset="0"/>
              </a:rPr>
              <a:t>S</a:t>
            </a:r>
            <a:r>
              <a:rPr lang="fr-FR" sz="1800" i="1">
                <a:cs typeface="Times New Roman" charset="0"/>
              </a:rPr>
              <a:t>ervice </a:t>
            </a:r>
            <a:r>
              <a:rPr lang="fr-FR" sz="1800" b="1" i="1">
                <a:cs typeface="Times New Roman" charset="0"/>
              </a:rPr>
              <a:t>D</a:t>
            </a:r>
            <a:r>
              <a:rPr lang="fr-FR" sz="1800" i="1">
                <a:cs typeface="Times New Roman" charset="0"/>
              </a:rPr>
              <a:t>ata </a:t>
            </a:r>
            <a:r>
              <a:rPr lang="fr-FR" sz="1800" b="1" i="1">
                <a:cs typeface="Times New Roman" charset="0"/>
              </a:rPr>
              <a:t>U</a:t>
            </a:r>
            <a:r>
              <a:rPr lang="fr-FR" sz="1800" i="1">
                <a:cs typeface="Times New Roman" charset="0"/>
              </a:rPr>
              <a:t>nit</a:t>
            </a:r>
            <a:r>
              <a:rPr lang="fr-FR" sz="1800">
                <a:cs typeface="Times New Roman" charset="0"/>
              </a:rPr>
              <a:t> (SDU) et d'une </a:t>
            </a:r>
            <a:r>
              <a:rPr lang="fr-FR" sz="1800" b="1" i="1">
                <a:cs typeface="Times New Roman" charset="0"/>
              </a:rPr>
              <a:t>I</a:t>
            </a:r>
            <a:r>
              <a:rPr lang="fr-FR" sz="1800" i="1">
                <a:cs typeface="Times New Roman" charset="0"/>
              </a:rPr>
              <a:t>nterface </a:t>
            </a:r>
            <a:r>
              <a:rPr lang="fr-FR" sz="1800" b="1" i="1">
                <a:cs typeface="Times New Roman" charset="0"/>
              </a:rPr>
              <a:t>C</a:t>
            </a:r>
            <a:r>
              <a:rPr lang="fr-FR" sz="1800" i="1">
                <a:cs typeface="Times New Roman" charset="0"/>
              </a:rPr>
              <a:t>ontrol </a:t>
            </a:r>
            <a:r>
              <a:rPr lang="fr-FR" sz="1800" b="1" i="1">
                <a:cs typeface="Times New Roman" charset="0"/>
              </a:rPr>
              <a:t>I</a:t>
            </a:r>
            <a:r>
              <a:rPr lang="fr-FR" sz="1800" i="1">
                <a:cs typeface="Times New Roman" charset="0"/>
              </a:rPr>
              <a:t>nformation</a:t>
            </a:r>
            <a:r>
              <a:rPr lang="fr-FR" sz="1800">
                <a:cs typeface="Times New Roman" charset="0"/>
              </a:rPr>
              <a:t> (ICI).</a:t>
            </a:r>
            <a:r>
              <a:rPr lang="fr-FR" sz="1800">
                <a:cs typeface="+mn-cs"/>
              </a:rPr>
              <a:t> </a:t>
            </a:r>
            <a:endParaRPr lang="en-US" sz="1800">
              <a:cs typeface="+mn-cs"/>
            </a:endParaRPr>
          </a:p>
        </p:txBody>
      </p:sp>
      <p:sp>
        <p:nvSpPr>
          <p:cNvPr id="151627" name="Text Box 75"/>
          <p:cNvSpPr txBox="1">
            <a:spLocks noChangeAspect="1" noChangeArrowheads="1"/>
          </p:cNvSpPr>
          <p:nvPr/>
        </p:nvSpPr>
        <p:spPr bwMode="auto">
          <a:xfrm>
            <a:off x="4678363" y="4857750"/>
            <a:ext cx="41386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Une couche transfère un SDU dans un ou plusieurs </a:t>
            </a:r>
            <a:r>
              <a:rPr lang="fr-FR" sz="1800" b="1" i="1">
                <a:cs typeface="Times New Roman" charset="0"/>
              </a:rPr>
              <a:t>P</a:t>
            </a:r>
            <a:r>
              <a:rPr lang="fr-FR" sz="1800" i="1">
                <a:cs typeface="Times New Roman" charset="0"/>
              </a:rPr>
              <a:t>rotocol </a:t>
            </a:r>
            <a:r>
              <a:rPr lang="fr-FR" sz="1800" b="1" i="1">
                <a:cs typeface="Times New Roman" charset="0"/>
              </a:rPr>
              <a:t>D</a:t>
            </a:r>
            <a:r>
              <a:rPr lang="fr-FR" sz="1800" i="1">
                <a:cs typeface="Times New Roman" charset="0"/>
              </a:rPr>
              <a:t>ata </a:t>
            </a:r>
            <a:r>
              <a:rPr lang="fr-FR" sz="1800" b="1" i="1">
                <a:cs typeface="Times New Roman" charset="0"/>
              </a:rPr>
              <a:t>U</a:t>
            </a:r>
            <a:r>
              <a:rPr lang="fr-FR" sz="1800" i="1">
                <a:cs typeface="Times New Roman" charset="0"/>
              </a:rPr>
              <a:t>nit</a:t>
            </a:r>
            <a:r>
              <a:rPr lang="fr-FR" sz="1800">
                <a:cs typeface="Times New Roman" charset="0"/>
              </a:rPr>
              <a:t> (PDU)</a:t>
            </a:r>
            <a:endParaRPr lang="en-US" sz="1800">
              <a:cs typeface="+mn-cs"/>
            </a:endParaRPr>
          </a:p>
        </p:txBody>
      </p:sp>
      <p:sp>
        <p:nvSpPr>
          <p:cNvPr id="151628" name="Text Box 76"/>
          <p:cNvSpPr txBox="1">
            <a:spLocks noChangeAspect="1" noChangeArrowheads="1"/>
          </p:cNvSpPr>
          <p:nvPr/>
        </p:nvSpPr>
        <p:spPr bwMode="auto">
          <a:xfrm>
            <a:off x="4678363" y="5576888"/>
            <a:ext cx="41386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Un PDU est constitué d'un </a:t>
            </a:r>
            <a:r>
              <a:rPr lang="fr-FR" sz="1800" i="1">
                <a:cs typeface="Times New Roman" charset="0"/>
              </a:rPr>
              <a:t>Header </a:t>
            </a:r>
            <a:r>
              <a:rPr lang="fr-FR" sz="1800">
                <a:cs typeface="Times New Roman" charset="0"/>
              </a:rPr>
              <a:t>et du SDU (ou fragment de SDU).</a:t>
            </a:r>
            <a:r>
              <a:rPr lang="fr-FR" sz="1800">
                <a:cs typeface="+mn-cs"/>
              </a:rPr>
              <a:t> </a:t>
            </a:r>
            <a:endParaRPr lang="en-US" sz="1800">
              <a:cs typeface="+mn-cs"/>
            </a:endParaRPr>
          </a:p>
        </p:txBody>
      </p:sp>
      <p:sp>
        <p:nvSpPr>
          <p:cNvPr id="2" name="Date Placeholder 1"/>
          <p:cNvSpPr>
            <a:spLocks noGrp="1"/>
          </p:cNvSpPr>
          <p:nvPr>
            <p:ph type="dt" sz="quarter" idx="10"/>
          </p:nvPr>
        </p:nvSpPr>
        <p:spPr/>
        <p:txBody>
          <a:bodyPr/>
          <a:lstStyle/>
          <a:p>
            <a:pPr>
              <a:defRPr/>
            </a:pPr>
            <a:r>
              <a:rPr lang="fr-FR" smtClean="0"/>
              <a:t>© </a:t>
            </a:r>
            <a:fld id="{4B38C8E7-9C0B-574F-A02C-9F57D1798B6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41C5B3A-FCCF-B14D-A2AF-2D43EF2E2E94}" type="slidenum">
              <a:rPr lang="fr-FR" smtClean="0"/>
              <a:pPr>
                <a:defRPr/>
              </a:pPr>
              <a:t>104</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Grp="1" noChangeAspect="1" noChangeArrowheads="1"/>
          </p:cNvSpPr>
          <p:nvPr>
            <p:ph type="title"/>
          </p:nvPr>
        </p:nvSpPr>
        <p:spPr>
          <a:xfrm>
            <a:off x="914400" y="0"/>
            <a:ext cx="7391400" cy="609600"/>
          </a:xfrm>
        </p:spPr>
        <p:txBody>
          <a:bodyPr lIns="0" tIns="0" rIns="0" bIns="0">
            <a:spAutoFit/>
          </a:bodyPr>
          <a:lstStyle/>
          <a:p>
            <a:pPr>
              <a:defRPr/>
            </a:pPr>
            <a:r>
              <a:rPr lang="fr-FR" sz="4000" smtClean="0">
                <a:cs typeface="+mj-cs"/>
              </a:rPr>
              <a:t>Modèle: Fonctionnement</a:t>
            </a:r>
          </a:p>
        </p:txBody>
      </p:sp>
      <p:sp>
        <p:nvSpPr>
          <p:cNvPr id="178178" name="Rectangle 13"/>
          <p:cNvSpPr>
            <a:spLocks noChangeAspect="1" noChangeArrowheads="1"/>
          </p:cNvSpPr>
          <p:nvPr/>
        </p:nvSpPr>
        <p:spPr bwMode="auto">
          <a:xfrm>
            <a:off x="358775" y="1079500"/>
            <a:ext cx="2463800" cy="561975"/>
          </a:xfrm>
          <a:prstGeom prst="rect">
            <a:avLst/>
          </a:prstGeom>
          <a:solidFill>
            <a:srgbClr val="96FFBC"/>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spAutoFit/>
          </a:bodyPr>
          <a:lstStyle/>
          <a:p>
            <a:pPr algn="ctr"/>
            <a:r>
              <a:rPr lang="fr-FR" sz="1800"/>
              <a:t>Utilisateur de Service</a:t>
            </a:r>
          </a:p>
          <a:p>
            <a:pPr algn="ctr"/>
            <a:r>
              <a:rPr lang="fr-FR" sz="1800"/>
              <a:t>(Protocole </a:t>
            </a:r>
            <a:r>
              <a:rPr lang="fr-FR" sz="1800" i="1"/>
              <a:t>niveau</a:t>
            </a:r>
            <a:r>
              <a:rPr lang="fr-FR" sz="1800"/>
              <a:t> </a:t>
            </a:r>
            <a:r>
              <a:rPr lang="fr-FR" sz="1800" b="1" i="1"/>
              <a:t>N+1</a:t>
            </a:r>
            <a:r>
              <a:rPr lang="fr-FR" sz="1800"/>
              <a:t>)</a:t>
            </a:r>
          </a:p>
        </p:txBody>
      </p:sp>
      <p:sp>
        <p:nvSpPr>
          <p:cNvPr id="152590" name="AutoShape 14"/>
          <p:cNvSpPr>
            <a:spLocks noChangeAspect="1" noChangeArrowheads="1"/>
          </p:cNvSpPr>
          <p:nvPr/>
        </p:nvSpPr>
        <p:spPr bwMode="auto">
          <a:xfrm>
            <a:off x="1411288" y="1866900"/>
            <a:ext cx="360362" cy="36036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33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2605" name="Text Box 29"/>
          <p:cNvSpPr txBox="1">
            <a:spLocks noChangeAspect="1" noChangeArrowheads="1"/>
          </p:cNvSpPr>
          <p:nvPr/>
        </p:nvSpPr>
        <p:spPr bwMode="auto">
          <a:xfrm>
            <a:off x="228600" y="5713413"/>
            <a:ext cx="853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Les services d'une couche sont fournies à un </a:t>
            </a:r>
            <a:r>
              <a:rPr lang="fr-FR" sz="1800" b="1" i="1">
                <a:cs typeface="Times New Roman" charset="0"/>
              </a:rPr>
              <a:t>S</a:t>
            </a:r>
            <a:r>
              <a:rPr lang="fr-FR" sz="1800" i="1">
                <a:cs typeface="Times New Roman" charset="0"/>
              </a:rPr>
              <a:t>ervice </a:t>
            </a:r>
            <a:r>
              <a:rPr lang="fr-FR" sz="1800" b="1" i="1">
                <a:cs typeface="Times New Roman" charset="0"/>
              </a:rPr>
              <a:t>A</a:t>
            </a:r>
            <a:r>
              <a:rPr lang="fr-FR" sz="1800" i="1">
                <a:cs typeface="Times New Roman" charset="0"/>
              </a:rPr>
              <a:t>ccess </a:t>
            </a:r>
            <a:r>
              <a:rPr lang="fr-FR" sz="1800" b="1" i="1">
                <a:cs typeface="Times New Roman" charset="0"/>
              </a:rPr>
              <a:t>P</a:t>
            </a:r>
            <a:r>
              <a:rPr lang="fr-FR" sz="1800" i="1">
                <a:cs typeface="Times New Roman" charset="0"/>
              </a:rPr>
              <a:t>oint</a:t>
            </a:r>
            <a:r>
              <a:rPr lang="fr-FR" sz="1600">
                <a:cs typeface="Times New Roman" charset="0"/>
              </a:rPr>
              <a:t> (Exemple : N‑SAP, T‑SAP, S‑SAP, ... )</a:t>
            </a:r>
            <a:r>
              <a:rPr lang="fr-FR" sz="1600">
                <a:cs typeface="+mn-cs"/>
              </a:rPr>
              <a:t> </a:t>
            </a:r>
            <a:endParaRPr lang="en-US" sz="1600">
              <a:cs typeface="+mn-cs"/>
            </a:endParaRPr>
          </a:p>
        </p:txBody>
      </p:sp>
      <p:sp>
        <p:nvSpPr>
          <p:cNvPr id="152606" name="Text Box 30"/>
          <p:cNvSpPr txBox="1">
            <a:spLocks noChangeAspect="1" noChangeArrowheads="1"/>
          </p:cNvSpPr>
          <p:nvPr/>
        </p:nvSpPr>
        <p:spPr bwMode="auto">
          <a:xfrm>
            <a:off x="152400" y="4738688"/>
            <a:ext cx="41386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Times New Roman" charset="0"/>
              </a:rPr>
              <a:t>Entre deux nœuds, chaque couche communique avec son équivalent.</a:t>
            </a:r>
            <a:endParaRPr lang="en-US" sz="1800">
              <a:cs typeface="+mn-cs"/>
            </a:endParaRPr>
          </a:p>
        </p:txBody>
      </p:sp>
      <p:sp>
        <p:nvSpPr>
          <p:cNvPr id="152607" name="Text Box 31"/>
          <p:cNvSpPr txBox="1">
            <a:spLocks noChangeAspect="1" noChangeArrowheads="1"/>
          </p:cNvSpPr>
          <p:nvPr/>
        </p:nvSpPr>
        <p:spPr bwMode="auto">
          <a:xfrm>
            <a:off x="4648200" y="4738688"/>
            <a:ext cx="4138613"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Chaque couche utilise les services de la couche immédiatement inférieure et en fournit à la couche supérieure</a:t>
            </a:r>
          </a:p>
        </p:txBody>
      </p:sp>
      <p:sp>
        <p:nvSpPr>
          <p:cNvPr id="178183" name="Rectangle 32"/>
          <p:cNvSpPr>
            <a:spLocks noChangeAspect="1" noChangeArrowheads="1"/>
          </p:cNvSpPr>
          <p:nvPr/>
        </p:nvSpPr>
        <p:spPr bwMode="auto">
          <a:xfrm>
            <a:off x="6299200" y="1079500"/>
            <a:ext cx="2463800" cy="561975"/>
          </a:xfrm>
          <a:prstGeom prst="rect">
            <a:avLst/>
          </a:prstGeom>
          <a:solidFill>
            <a:srgbClr val="96FFBC"/>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spAutoFit/>
          </a:bodyPr>
          <a:lstStyle/>
          <a:p>
            <a:pPr algn="ctr"/>
            <a:r>
              <a:rPr lang="fr-FR" sz="1800"/>
              <a:t>Utilisateur de Service</a:t>
            </a:r>
          </a:p>
          <a:p>
            <a:pPr algn="ctr"/>
            <a:r>
              <a:rPr lang="fr-FR" sz="1800"/>
              <a:t>(Protocole </a:t>
            </a:r>
            <a:r>
              <a:rPr lang="fr-FR" sz="1800" i="1"/>
              <a:t>niveau</a:t>
            </a:r>
            <a:r>
              <a:rPr lang="fr-FR" sz="1800"/>
              <a:t> </a:t>
            </a:r>
            <a:r>
              <a:rPr lang="fr-FR" sz="1800" b="1" i="1"/>
              <a:t>N+1</a:t>
            </a:r>
            <a:r>
              <a:rPr lang="fr-FR" sz="1800"/>
              <a:t>)</a:t>
            </a:r>
          </a:p>
        </p:txBody>
      </p:sp>
      <p:sp>
        <p:nvSpPr>
          <p:cNvPr id="178184" name="Rectangle 33"/>
          <p:cNvSpPr>
            <a:spLocks noChangeAspect="1" noChangeArrowheads="1"/>
          </p:cNvSpPr>
          <p:nvPr/>
        </p:nvSpPr>
        <p:spPr bwMode="auto">
          <a:xfrm>
            <a:off x="358775" y="2552700"/>
            <a:ext cx="2463800" cy="561975"/>
          </a:xfrm>
          <a:prstGeom prst="rect">
            <a:avLst/>
          </a:prstGeom>
          <a:solidFill>
            <a:srgbClr val="96FFBC"/>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spAutoFit/>
          </a:bodyPr>
          <a:lstStyle/>
          <a:p>
            <a:pPr algn="ctr"/>
            <a:r>
              <a:rPr lang="fr-FR" sz="1800"/>
              <a:t>Fournisseur de Service</a:t>
            </a:r>
          </a:p>
          <a:p>
            <a:pPr algn="ctr"/>
            <a:r>
              <a:rPr lang="fr-FR" sz="1800"/>
              <a:t>(Protocole </a:t>
            </a:r>
            <a:r>
              <a:rPr lang="fr-FR" sz="1800" i="1"/>
              <a:t>niveau</a:t>
            </a:r>
            <a:r>
              <a:rPr lang="fr-FR" sz="1800"/>
              <a:t> </a:t>
            </a:r>
            <a:r>
              <a:rPr lang="fr-FR" sz="1800" b="1" i="1"/>
              <a:t>N</a:t>
            </a:r>
            <a:r>
              <a:rPr lang="fr-FR" sz="1800"/>
              <a:t>)</a:t>
            </a:r>
          </a:p>
        </p:txBody>
      </p:sp>
      <p:sp>
        <p:nvSpPr>
          <p:cNvPr id="178185" name="Rectangle 34"/>
          <p:cNvSpPr>
            <a:spLocks noChangeAspect="1" noChangeArrowheads="1"/>
          </p:cNvSpPr>
          <p:nvPr/>
        </p:nvSpPr>
        <p:spPr bwMode="auto">
          <a:xfrm>
            <a:off x="6299200" y="2552700"/>
            <a:ext cx="2463800" cy="561975"/>
          </a:xfrm>
          <a:prstGeom prst="rect">
            <a:avLst/>
          </a:prstGeom>
          <a:solidFill>
            <a:srgbClr val="96FFBC"/>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spAutoFit/>
          </a:bodyPr>
          <a:lstStyle/>
          <a:p>
            <a:pPr algn="ctr"/>
            <a:r>
              <a:rPr lang="fr-FR" sz="1800"/>
              <a:t>Fournisseur de Service</a:t>
            </a:r>
          </a:p>
          <a:p>
            <a:pPr algn="ctr"/>
            <a:r>
              <a:rPr lang="fr-FR" sz="1800"/>
              <a:t>(Protocole </a:t>
            </a:r>
            <a:r>
              <a:rPr lang="fr-FR" sz="1800" i="1"/>
              <a:t>niveau</a:t>
            </a:r>
            <a:r>
              <a:rPr lang="fr-FR" sz="1800"/>
              <a:t> </a:t>
            </a:r>
            <a:r>
              <a:rPr lang="fr-FR" sz="1800" b="1" i="1"/>
              <a:t>N</a:t>
            </a:r>
            <a:r>
              <a:rPr lang="fr-FR" sz="1800"/>
              <a:t>)</a:t>
            </a:r>
          </a:p>
        </p:txBody>
      </p:sp>
      <p:sp>
        <p:nvSpPr>
          <p:cNvPr id="178186" name="Rectangle 35"/>
          <p:cNvSpPr>
            <a:spLocks noChangeAspect="1" noChangeArrowheads="1"/>
          </p:cNvSpPr>
          <p:nvPr/>
        </p:nvSpPr>
        <p:spPr bwMode="auto">
          <a:xfrm>
            <a:off x="358775" y="4132263"/>
            <a:ext cx="2463800" cy="287337"/>
          </a:xfrm>
          <a:prstGeom prst="rect">
            <a:avLst/>
          </a:prstGeom>
          <a:solidFill>
            <a:srgbClr val="96FFBC"/>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spAutoFit/>
          </a:bodyPr>
          <a:lstStyle/>
          <a:p>
            <a:pPr algn="ctr"/>
            <a:r>
              <a:rPr lang="fr-FR" sz="1800"/>
              <a:t>Protocole </a:t>
            </a:r>
            <a:r>
              <a:rPr lang="fr-FR" sz="1800" i="1"/>
              <a:t>niveau</a:t>
            </a:r>
            <a:r>
              <a:rPr lang="fr-FR" sz="1800"/>
              <a:t> </a:t>
            </a:r>
            <a:r>
              <a:rPr lang="fr-FR" sz="1800" b="1" i="1"/>
              <a:t>N-1</a:t>
            </a:r>
            <a:endParaRPr lang="fr-FR" sz="1800"/>
          </a:p>
        </p:txBody>
      </p:sp>
      <p:sp>
        <p:nvSpPr>
          <p:cNvPr id="178187" name="Rectangle 36"/>
          <p:cNvSpPr>
            <a:spLocks noChangeAspect="1" noChangeArrowheads="1"/>
          </p:cNvSpPr>
          <p:nvPr/>
        </p:nvSpPr>
        <p:spPr bwMode="auto">
          <a:xfrm>
            <a:off x="6299200" y="4132263"/>
            <a:ext cx="2463800" cy="287337"/>
          </a:xfrm>
          <a:prstGeom prst="rect">
            <a:avLst/>
          </a:prstGeom>
          <a:solidFill>
            <a:srgbClr val="96FFBC"/>
          </a:solidFill>
          <a:ln w="12700" cap="sq">
            <a:solidFill>
              <a:schemeClr val="tx1"/>
            </a:solidFill>
            <a:miter lim="800000"/>
            <a:headEnd type="none" w="sm" len="sm"/>
            <a:tailEnd type="none" w="sm" len="sm"/>
          </a:ln>
          <a:effectLst>
            <a:prstShdw prst="shdw13" dist="53882" dir="13500000">
              <a:schemeClr val="bg2">
                <a:alpha val="74997"/>
              </a:schemeClr>
            </a:prstShdw>
          </a:effectLst>
        </p:spPr>
        <p:txBody>
          <a:bodyPr lIns="0" tIns="0" rIns="0" bIns="0" anchor="ctr">
            <a:spAutoFit/>
          </a:bodyPr>
          <a:lstStyle/>
          <a:p>
            <a:pPr algn="ctr"/>
            <a:r>
              <a:rPr lang="fr-FR" sz="1800"/>
              <a:t>Protocole </a:t>
            </a:r>
            <a:r>
              <a:rPr lang="fr-FR" sz="1800" i="1"/>
              <a:t>niveau</a:t>
            </a:r>
            <a:r>
              <a:rPr lang="fr-FR" sz="1800"/>
              <a:t> </a:t>
            </a:r>
            <a:r>
              <a:rPr lang="fr-FR" sz="1800" b="1" i="1"/>
              <a:t>N-1</a:t>
            </a:r>
            <a:endParaRPr lang="fr-FR" sz="1800"/>
          </a:p>
        </p:txBody>
      </p:sp>
      <p:sp>
        <p:nvSpPr>
          <p:cNvPr id="152613" name="Text Box 37"/>
          <p:cNvSpPr txBox="1">
            <a:spLocks noChangeAspect="1" noChangeArrowheads="1"/>
          </p:cNvSpPr>
          <p:nvPr/>
        </p:nvSpPr>
        <p:spPr bwMode="auto">
          <a:xfrm>
            <a:off x="3536950" y="1254125"/>
            <a:ext cx="20701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cs typeface="+mn-cs"/>
              </a:rPr>
              <a:t>P</a:t>
            </a:r>
            <a:r>
              <a:rPr lang="fr-FR" sz="1400">
                <a:cs typeface="+mn-cs"/>
              </a:rPr>
              <a:t>rotocol </a:t>
            </a:r>
            <a:r>
              <a:rPr lang="fr-FR" sz="1400" b="1">
                <a:cs typeface="+mn-cs"/>
              </a:rPr>
              <a:t>D</a:t>
            </a:r>
            <a:r>
              <a:rPr lang="fr-FR" sz="1400">
                <a:cs typeface="+mn-cs"/>
              </a:rPr>
              <a:t>ata </a:t>
            </a:r>
            <a:r>
              <a:rPr lang="fr-FR" sz="1400" b="1">
                <a:cs typeface="+mn-cs"/>
              </a:rPr>
              <a:t>U</a:t>
            </a:r>
            <a:r>
              <a:rPr lang="fr-FR" sz="1400">
                <a:cs typeface="+mn-cs"/>
              </a:rPr>
              <a:t>nit (PDU)</a:t>
            </a:r>
            <a:endParaRPr lang="fr-FR" sz="1400" b="1">
              <a:cs typeface="+mn-cs"/>
            </a:endParaRPr>
          </a:p>
        </p:txBody>
      </p:sp>
      <p:sp>
        <p:nvSpPr>
          <p:cNvPr id="152614" name="AutoShape 38"/>
          <p:cNvSpPr>
            <a:spLocks noChangeAspect="1" noChangeArrowheads="1"/>
          </p:cNvSpPr>
          <p:nvPr/>
        </p:nvSpPr>
        <p:spPr bwMode="auto">
          <a:xfrm>
            <a:off x="7351713" y="1866900"/>
            <a:ext cx="360362" cy="36036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33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2615" name="AutoShape 39"/>
          <p:cNvSpPr>
            <a:spLocks noChangeAspect="1" noChangeArrowheads="1"/>
          </p:cNvSpPr>
          <p:nvPr/>
        </p:nvSpPr>
        <p:spPr bwMode="auto">
          <a:xfrm>
            <a:off x="1411288" y="3429000"/>
            <a:ext cx="360362" cy="36036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33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2616" name="AutoShape 40"/>
          <p:cNvSpPr>
            <a:spLocks noChangeAspect="1" noChangeArrowheads="1"/>
          </p:cNvSpPr>
          <p:nvPr/>
        </p:nvSpPr>
        <p:spPr bwMode="auto">
          <a:xfrm>
            <a:off x="7350125" y="3429000"/>
            <a:ext cx="360363" cy="36036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33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2619" name="Text Box 43"/>
          <p:cNvSpPr txBox="1">
            <a:spLocks noChangeAspect="1" noChangeArrowheads="1"/>
          </p:cNvSpPr>
          <p:nvPr/>
        </p:nvSpPr>
        <p:spPr bwMode="auto">
          <a:xfrm>
            <a:off x="3505200" y="1939925"/>
            <a:ext cx="21336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cs typeface="+mn-cs"/>
              </a:rPr>
              <a:t>S</a:t>
            </a:r>
            <a:r>
              <a:rPr lang="fr-FR" sz="1400">
                <a:cs typeface="+mn-cs"/>
              </a:rPr>
              <a:t>ervice </a:t>
            </a:r>
            <a:r>
              <a:rPr lang="fr-FR" sz="1400" b="1">
                <a:cs typeface="+mn-cs"/>
              </a:rPr>
              <a:t>A</a:t>
            </a:r>
            <a:r>
              <a:rPr lang="fr-FR" sz="1400">
                <a:cs typeface="+mn-cs"/>
              </a:rPr>
              <a:t>ccess </a:t>
            </a:r>
            <a:r>
              <a:rPr lang="fr-FR" sz="1400" b="1">
                <a:cs typeface="+mn-cs"/>
              </a:rPr>
              <a:t>P</a:t>
            </a:r>
            <a:r>
              <a:rPr lang="fr-FR" sz="1400">
                <a:cs typeface="+mn-cs"/>
              </a:rPr>
              <a:t>oint (SAP)</a:t>
            </a:r>
            <a:endParaRPr lang="fr-FR" sz="1400" b="1">
              <a:cs typeface="+mn-cs"/>
            </a:endParaRPr>
          </a:p>
        </p:txBody>
      </p:sp>
      <p:sp>
        <p:nvSpPr>
          <p:cNvPr id="152620" name="Text Box 44"/>
          <p:cNvSpPr txBox="1">
            <a:spLocks noChangeAspect="1" noChangeArrowheads="1"/>
          </p:cNvSpPr>
          <p:nvPr/>
        </p:nvSpPr>
        <p:spPr bwMode="auto">
          <a:xfrm>
            <a:off x="3536950" y="2727325"/>
            <a:ext cx="20701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cs typeface="+mn-cs"/>
              </a:rPr>
              <a:t>P</a:t>
            </a:r>
            <a:r>
              <a:rPr lang="fr-FR" sz="1400">
                <a:cs typeface="+mn-cs"/>
              </a:rPr>
              <a:t>rotocol </a:t>
            </a:r>
            <a:r>
              <a:rPr lang="fr-FR" sz="1400" b="1">
                <a:cs typeface="+mn-cs"/>
              </a:rPr>
              <a:t>D</a:t>
            </a:r>
            <a:r>
              <a:rPr lang="fr-FR" sz="1400">
                <a:cs typeface="+mn-cs"/>
              </a:rPr>
              <a:t>ata </a:t>
            </a:r>
            <a:r>
              <a:rPr lang="fr-FR" sz="1400" b="1">
                <a:cs typeface="+mn-cs"/>
              </a:rPr>
              <a:t>U</a:t>
            </a:r>
            <a:r>
              <a:rPr lang="fr-FR" sz="1400">
                <a:cs typeface="+mn-cs"/>
              </a:rPr>
              <a:t>nit (PDU)</a:t>
            </a:r>
            <a:endParaRPr lang="fr-FR" sz="1400" b="1">
              <a:cs typeface="+mn-cs"/>
            </a:endParaRPr>
          </a:p>
        </p:txBody>
      </p:sp>
      <p:sp>
        <p:nvSpPr>
          <p:cNvPr id="152621" name="Text Box 45"/>
          <p:cNvSpPr txBox="1">
            <a:spLocks noChangeAspect="1" noChangeArrowheads="1"/>
          </p:cNvSpPr>
          <p:nvPr/>
        </p:nvSpPr>
        <p:spPr bwMode="auto">
          <a:xfrm>
            <a:off x="3536950" y="4170363"/>
            <a:ext cx="20701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cs typeface="+mn-cs"/>
              </a:rPr>
              <a:t>P</a:t>
            </a:r>
            <a:r>
              <a:rPr lang="fr-FR" sz="1400">
                <a:cs typeface="+mn-cs"/>
              </a:rPr>
              <a:t>rotocol </a:t>
            </a:r>
            <a:r>
              <a:rPr lang="fr-FR" sz="1400" b="1">
                <a:cs typeface="+mn-cs"/>
              </a:rPr>
              <a:t>D</a:t>
            </a:r>
            <a:r>
              <a:rPr lang="fr-FR" sz="1400">
                <a:cs typeface="+mn-cs"/>
              </a:rPr>
              <a:t>ata </a:t>
            </a:r>
            <a:r>
              <a:rPr lang="fr-FR" sz="1400" b="1">
                <a:cs typeface="+mn-cs"/>
              </a:rPr>
              <a:t>U</a:t>
            </a:r>
            <a:r>
              <a:rPr lang="fr-FR" sz="1400">
                <a:cs typeface="+mn-cs"/>
              </a:rPr>
              <a:t>nit (PDU)</a:t>
            </a:r>
            <a:endParaRPr lang="fr-FR" sz="1400" b="1">
              <a:cs typeface="+mn-cs"/>
            </a:endParaRPr>
          </a:p>
        </p:txBody>
      </p:sp>
      <p:sp>
        <p:nvSpPr>
          <p:cNvPr id="152622" name="Text Box 46"/>
          <p:cNvSpPr txBox="1">
            <a:spLocks noChangeAspect="1" noChangeArrowheads="1"/>
          </p:cNvSpPr>
          <p:nvPr/>
        </p:nvSpPr>
        <p:spPr bwMode="auto">
          <a:xfrm>
            <a:off x="3505200" y="3502025"/>
            <a:ext cx="21336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cs typeface="+mn-cs"/>
              </a:rPr>
              <a:t>S</a:t>
            </a:r>
            <a:r>
              <a:rPr lang="fr-FR" sz="1400">
                <a:cs typeface="+mn-cs"/>
              </a:rPr>
              <a:t>ervice </a:t>
            </a:r>
            <a:r>
              <a:rPr lang="fr-FR" sz="1400" b="1">
                <a:cs typeface="+mn-cs"/>
              </a:rPr>
              <a:t>A</a:t>
            </a:r>
            <a:r>
              <a:rPr lang="fr-FR" sz="1400">
                <a:cs typeface="+mn-cs"/>
              </a:rPr>
              <a:t>ccess </a:t>
            </a:r>
            <a:r>
              <a:rPr lang="fr-FR" sz="1400" b="1">
                <a:cs typeface="+mn-cs"/>
              </a:rPr>
              <a:t>P</a:t>
            </a:r>
            <a:r>
              <a:rPr lang="fr-FR" sz="1400">
                <a:cs typeface="+mn-cs"/>
              </a:rPr>
              <a:t>oint (SAP)</a:t>
            </a:r>
            <a:endParaRPr lang="fr-FR" sz="1400" b="1">
              <a:cs typeface="+mn-cs"/>
            </a:endParaRPr>
          </a:p>
        </p:txBody>
      </p:sp>
      <p:cxnSp>
        <p:nvCxnSpPr>
          <p:cNvPr id="152623" name="AutoShape 47"/>
          <p:cNvCxnSpPr>
            <a:cxnSpLocks noChangeShapeType="1"/>
            <a:stCxn id="152613" idx="1"/>
            <a:endCxn id="178178" idx="3"/>
          </p:cNvCxnSpPr>
          <p:nvPr/>
        </p:nvCxnSpPr>
        <p:spPr bwMode="auto">
          <a:xfrm flipH="1">
            <a:off x="2822575" y="1360488"/>
            <a:ext cx="714375"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24" name="AutoShape 48"/>
          <p:cNvCxnSpPr>
            <a:cxnSpLocks noChangeShapeType="1"/>
            <a:stCxn id="152613" idx="3"/>
            <a:endCxn id="178183" idx="1"/>
          </p:cNvCxnSpPr>
          <p:nvPr/>
        </p:nvCxnSpPr>
        <p:spPr bwMode="auto">
          <a:xfrm>
            <a:off x="5607050" y="1360488"/>
            <a:ext cx="692150"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25" name="AutoShape 49"/>
          <p:cNvCxnSpPr>
            <a:cxnSpLocks noChangeShapeType="1"/>
            <a:stCxn id="152619" idx="1"/>
            <a:endCxn id="152590" idx="6"/>
          </p:cNvCxnSpPr>
          <p:nvPr/>
        </p:nvCxnSpPr>
        <p:spPr bwMode="auto">
          <a:xfrm flipH="1">
            <a:off x="1771650" y="2046288"/>
            <a:ext cx="1733550" cy="15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26" name="AutoShape 50"/>
          <p:cNvCxnSpPr>
            <a:cxnSpLocks noChangeShapeType="1"/>
            <a:stCxn id="152619" idx="3"/>
            <a:endCxn id="152614" idx="2"/>
          </p:cNvCxnSpPr>
          <p:nvPr/>
        </p:nvCxnSpPr>
        <p:spPr bwMode="auto">
          <a:xfrm>
            <a:off x="5638800" y="2046288"/>
            <a:ext cx="1712913" cy="15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27" name="AutoShape 51"/>
          <p:cNvCxnSpPr>
            <a:cxnSpLocks noChangeShapeType="1"/>
            <a:stCxn id="152620" idx="1"/>
            <a:endCxn id="178184" idx="3"/>
          </p:cNvCxnSpPr>
          <p:nvPr/>
        </p:nvCxnSpPr>
        <p:spPr bwMode="auto">
          <a:xfrm flipH="1">
            <a:off x="2822575" y="2833688"/>
            <a:ext cx="714375"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28" name="AutoShape 52"/>
          <p:cNvCxnSpPr>
            <a:cxnSpLocks noChangeShapeType="1"/>
            <a:stCxn id="152620" idx="3"/>
            <a:endCxn id="178185" idx="1"/>
          </p:cNvCxnSpPr>
          <p:nvPr/>
        </p:nvCxnSpPr>
        <p:spPr bwMode="auto">
          <a:xfrm>
            <a:off x="5607050" y="2833688"/>
            <a:ext cx="692150"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29" name="AutoShape 53"/>
          <p:cNvCxnSpPr>
            <a:cxnSpLocks noChangeShapeType="1"/>
            <a:stCxn id="152622" idx="1"/>
            <a:endCxn id="152615" idx="6"/>
          </p:cNvCxnSpPr>
          <p:nvPr/>
        </p:nvCxnSpPr>
        <p:spPr bwMode="auto">
          <a:xfrm flipH="1">
            <a:off x="1771650" y="3608388"/>
            <a:ext cx="1733550" cy="15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0" name="AutoShape 54"/>
          <p:cNvCxnSpPr>
            <a:cxnSpLocks noChangeShapeType="1"/>
            <a:stCxn id="152622" idx="3"/>
            <a:endCxn id="152616" idx="2"/>
          </p:cNvCxnSpPr>
          <p:nvPr/>
        </p:nvCxnSpPr>
        <p:spPr bwMode="auto">
          <a:xfrm>
            <a:off x="5638800" y="3608388"/>
            <a:ext cx="1711325" cy="15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1" name="AutoShape 55"/>
          <p:cNvCxnSpPr>
            <a:cxnSpLocks noChangeShapeType="1"/>
            <a:stCxn id="152621" idx="1"/>
            <a:endCxn id="178186" idx="3"/>
          </p:cNvCxnSpPr>
          <p:nvPr/>
        </p:nvCxnSpPr>
        <p:spPr bwMode="auto">
          <a:xfrm flipH="1">
            <a:off x="2822575" y="4276725"/>
            <a:ext cx="714375"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2" name="AutoShape 56"/>
          <p:cNvCxnSpPr>
            <a:cxnSpLocks noChangeShapeType="1"/>
            <a:stCxn id="152621" idx="3"/>
            <a:endCxn id="178187" idx="1"/>
          </p:cNvCxnSpPr>
          <p:nvPr/>
        </p:nvCxnSpPr>
        <p:spPr bwMode="auto">
          <a:xfrm>
            <a:off x="5607050" y="4276725"/>
            <a:ext cx="692150"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3" name="AutoShape 57"/>
          <p:cNvCxnSpPr>
            <a:cxnSpLocks noChangeShapeType="1"/>
            <a:stCxn id="178178" idx="2"/>
            <a:endCxn id="152590" idx="0"/>
          </p:cNvCxnSpPr>
          <p:nvPr/>
        </p:nvCxnSpPr>
        <p:spPr bwMode="auto">
          <a:xfrm>
            <a:off x="1590675" y="1641475"/>
            <a:ext cx="1588" cy="225425"/>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4" name="AutoShape 58"/>
          <p:cNvCxnSpPr>
            <a:cxnSpLocks noChangeShapeType="1"/>
            <a:stCxn id="152590" idx="4"/>
            <a:endCxn id="178184" idx="0"/>
          </p:cNvCxnSpPr>
          <p:nvPr/>
        </p:nvCxnSpPr>
        <p:spPr bwMode="auto">
          <a:xfrm flipH="1">
            <a:off x="1590675" y="2227263"/>
            <a:ext cx="1588" cy="325437"/>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5" name="AutoShape 59"/>
          <p:cNvCxnSpPr>
            <a:cxnSpLocks noChangeShapeType="1"/>
            <a:stCxn id="178184" idx="2"/>
            <a:endCxn id="152615" idx="0"/>
          </p:cNvCxnSpPr>
          <p:nvPr/>
        </p:nvCxnSpPr>
        <p:spPr bwMode="auto">
          <a:xfrm>
            <a:off x="1590675" y="3114675"/>
            <a:ext cx="1588" cy="314325"/>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6" name="AutoShape 60"/>
          <p:cNvCxnSpPr>
            <a:cxnSpLocks noChangeShapeType="1"/>
            <a:stCxn id="152615" idx="4"/>
            <a:endCxn id="178186" idx="0"/>
          </p:cNvCxnSpPr>
          <p:nvPr/>
        </p:nvCxnSpPr>
        <p:spPr bwMode="auto">
          <a:xfrm flipH="1">
            <a:off x="1590675" y="3789363"/>
            <a:ext cx="1588" cy="34290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7" name="AutoShape 61"/>
          <p:cNvCxnSpPr>
            <a:cxnSpLocks noChangeShapeType="1"/>
            <a:stCxn id="178183" idx="2"/>
            <a:endCxn id="152614" idx="0"/>
          </p:cNvCxnSpPr>
          <p:nvPr/>
        </p:nvCxnSpPr>
        <p:spPr bwMode="auto">
          <a:xfrm>
            <a:off x="7531100" y="1641475"/>
            <a:ext cx="1588" cy="225425"/>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8" name="AutoShape 62"/>
          <p:cNvCxnSpPr>
            <a:cxnSpLocks noChangeShapeType="1"/>
            <a:stCxn id="152614" idx="4"/>
            <a:endCxn id="178185" idx="0"/>
          </p:cNvCxnSpPr>
          <p:nvPr/>
        </p:nvCxnSpPr>
        <p:spPr bwMode="auto">
          <a:xfrm flipH="1">
            <a:off x="7531100" y="2227263"/>
            <a:ext cx="1588" cy="325437"/>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39" name="AutoShape 63"/>
          <p:cNvCxnSpPr>
            <a:cxnSpLocks noChangeShapeType="1"/>
            <a:stCxn id="178185" idx="2"/>
            <a:endCxn id="152616" idx="0"/>
          </p:cNvCxnSpPr>
          <p:nvPr/>
        </p:nvCxnSpPr>
        <p:spPr bwMode="auto">
          <a:xfrm>
            <a:off x="7531100" y="3114675"/>
            <a:ext cx="0" cy="314325"/>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2640" name="AutoShape 64"/>
          <p:cNvCxnSpPr>
            <a:cxnSpLocks noChangeShapeType="1"/>
            <a:stCxn id="152616" idx="4"/>
            <a:endCxn id="178187" idx="0"/>
          </p:cNvCxnSpPr>
          <p:nvPr/>
        </p:nvCxnSpPr>
        <p:spPr bwMode="auto">
          <a:xfrm>
            <a:off x="7531100" y="3789363"/>
            <a:ext cx="0" cy="34290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83290DE2-8B00-8641-8546-5E3F7254B5BC}"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17D8F29-88F7-0C42-A1FA-27A4F4ED1FF4}" type="slidenum">
              <a:rPr lang="fr-FR" smtClean="0"/>
              <a:pPr>
                <a:defRPr/>
              </a:pPr>
              <a:t>105</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9" name="Rectangle 5"/>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fr-FR" sz="4000" b="1" i="1" smtClean="0">
                <a:effectLst>
                  <a:outerShdw blurRad="38100" dist="38100" dir="2700000" algn="tl">
                    <a:srgbClr val="DDDDDD"/>
                  </a:outerShdw>
                </a:effectLst>
                <a:cs typeface="+mj-cs"/>
              </a:rPr>
              <a:t>Équipements</a:t>
            </a:r>
            <a:r>
              <a:rPr lang="fr-FR" sz="4000" b="1" i="1" baseline="-25000" smtClean="0">
                <a:effectLst>
                  <a:outerShdw blurRad="38100" dist="38100" dir="2700000" algn="tl">
                    <a:srgbClr val="DDDDDD"/>
                  </a:outerShdw>
                </a:effectLst>
                <a:cs typeface="+mj-cs"/>
              </a:rPr>
              <a:t>1</a:t>
            </a:r>
          </a:p>
        </p:txBody>
      </p:sp>
      <p:sp>
        <p:nvSpPr>
          <p:cNvPr id="164866" name="Rectangle 2"/>
          <p:cNvSpPr>
            <a:spLocks noChangeArrowheads="1"/>
          </p:cNvSpPr>
          <p:nvPr/>
        </p:nvSpPr>
        <p:spPr bwMode="auto">
          <a:xfrm>
            <a:off x="898525" y="4122738"/>
            <a:ext cx="1439863"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67" name="Rectangle 3"/>
          <p:cNvSpPr>
            <a:spLocks noChangeArrowheads="1"/>
          </p:cNvSpPr>
          <p:nvPr/>
        </p:nvSpPr>
        <p:spPr bwMode="auto">
          <a:xfrm>
            <a:off x="898525" y="3778250"/>
            <a:ext cx="143986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68" name="Rectangle 4"/>
          <p:cNvSpPr>
            <a:spLocks noChangeArrowheads="1"/>
          </p:cNvSpPr>
          <p:nvPr/>
        </p:nvSpPr>
        <p:spPr bwMode="auto">
          <a:xfrm>
            <a:off x="898525" y="3454400"/>
            <a:ext cx="1439863"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70" name="Rectangle 6"/>
          <p:cNvSpPr>
            <a:spLocks noChangeArrowheads="1"/>
          </p:cNvSpPr>
          <p:nvPr/>
        </p:nvSpPr>
        <p:spPr bwMode="auto">
          <a:xfrm>
            <a:off x="898525" y="2159000"/>
            <a:ext cx="1439863"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71" name="Rectangle 7"/>
          <p:cNvSpPr>
            <a:spLocks noChangeArrowheads="1"/>
          </p:cNvSpPr>
          <p:nvPr/>
        </p:nvSpPr>
        <p:spPr bwMode="auto">
          <a:xfrm>
            <a:off x="898525" y="2482850"/>
            <a:ext cx="1439863"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72" name="Rectangle 8"/>
          <p:cNvSpPr>
            <a:spLocks noChangeArrowheads="1"/>
          </p:cNvSpPr>
          <p:nvPr/>
        </p:nvSpPr>
        <p:spPr bwMode="auto">
          <a:xfrm>
            <a:off x="898525" y="2806700"/>
            <a:ext cx="1439863"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73" name="Rectangle 9"/>
          <p:cNvSpPr>
            <a:spLocks noChangeArrowheads="1"/>
          </p:cNvSpPr>
          <p:nvPr/>
        </p:nvSpPr>
        <p:spPr bwMode="auto">
          <a:xfrm>
            <a:off x="898525" y="3132138"/>
            <a:ext cx="1439863"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4875" name="Rectangle 11"/>
          <p:cNvSpPr>
            <a:spLocks noChangeArrowheads="1"/>
          </p:cNvSpPr>
          <p:nvPr/>
        </p:nvSpPr>
        <p:spPr bwMode="auto">
          <a:xfrm>
            <a:off x="6656388" y="4122738"/>
            <a:ext cx="1439862"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76" name="Rectangle 12"/>
          <p:cNvSpPr>
            <a:spLocks noChangeArrowheads="1"/>
          </p:cNvSpPr>
          <p:nvPr/>
        </p:nvSpPr>
        <p:spPr bwMode="auto">
          <a:xfrm>
            <a:off x="6656388" y="3794125"/>
            <a:ext cx="143986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77" name="Rectangle 13"/>
          <p:cNvSpPr>
            <a:spLocks noChangeArrowheads="1"/>
          </p:cNvSpPr>
          <p:nvPr/>
        </p:nvSpPr>
        <p:spPr bwMode="auto">
          <a:xfrm>
            <a:off x="6656388" y="34702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78" name="Rectangle 14"/>
          <p:cNvSpPr>
            <a:spLocks noChangeArrowheads="1"/>
          </p:cNvSpPr>
          <p:nvPr/>
        </p:nvSpPr>
        <p:spPr bwMode="auto">
          <a:xfrm>
            <a:off x="6656388" y="2174875"/>
            <a:ext cx="1439862"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79" name="Rectangle 15"/>
          <p:cNvSpPr>
            <a:spLocks noChangeArrowheads="1"/>
          </p:cNvSpPr>
          <p:nvPr/>
        </p:nvSpPr>
        <p:spPr bwMode="auto">
          <a:xfrm>
            <a:off x="6656388" y="2498725"/>
            <a:ext cx="1439862"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80" name="Rectangle 16"/>
          <p:cNvSpPr>
            <a:spLocks noChangeArrowheads="1"/>
          </p:cNvSpPr>
          <p:nvPr/>
        </p:nvSpPr>
        <p:spPr bwMode="auto">
          <a:xfrm>
            <a:off x="6656388" y="2822575"/>
            <a:ext cx="1439862"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4881" name="Rectangle 17"/>
          <p:cNvSpPr>
            <a:spLocks noChangeArrowheads="1"/>
          </p:cNvSpPr>
          <p:nvPr/>
        </p:nvSpPr>
        <p:spPr bwMode="auto">
          <a:xfrm>
            <a:off x="6656388" y="3148013"/>
            <a:ext cx="1439862"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4882" name="Rectangle 18"/>
          <p:cNvSpPr>
            <a:spLocks noChangeAspect="1" noChangeArrowheads="1"/>
          </p:cNvSpPr>
          <p:nvPr/>
        </p:nvSpPr>
        <p:spPr bwMode="auto">
          <a:xfrm>
            <a:off x="3776663" y="4081463"/>
            <a:ext cx="1439862" cy="317500"/>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endParaRPr lang="fr-FR" b="1">
              <a:cs typeface="+mn-cs"/>
            </a:endParaRPr>
          </a:p>
        </p:txBody>
      </p:sp>
      <p:sp>
        <p:nvSpPr>
          <p:cNvPr id="164883" name="Line 19"/>
          <p:cNvSpPr>
            <a:spLocks noChangeShapeType="1"/>
          </p:cNvSpPr>
          <p:nvPr/>
        </p:nvSpPr>
        <p:spPr bwMode="auto">
          <a:xfrm>
            <a:off x="7377113" y="4122738"/>
            <a:ext cx="0" cy="2333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4884" name="Line 20"/>
          <p:cNvSpPr>
            <a:spLocks noChangeShapeType="1"/>
          </p:cNvSpPr>
          <p:nvPr/>
        </p:nvSpPr>
        <p:spPr bwMode="auto">
          <a:xfrm>
            <a:off x="7377113" y="2217738"/>
            <a:ext cx="0" cy="1800225"/>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4885" name="Line 21"/>
          <p:cNvSpPr>
            <a:spLocks noChangeShapeType="1"/>
          </p:cNvSpPr>
          <p:nvPr/>
        </p:nvSpPr>
        <p:spPr bwMode="auto">
          <a:xfrm>
            <a:off x="1619250" y="2217738"/>
            <a:ext cx="0" cy="1800225"/>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164896" name="AutoShape 32"/>
          <p:cNvCxnSpPr>
            <a:cxnSpLocks noChangeShapeType="1"/>
            <a:stCxn id="164866" idx="0"/>
            <a:endCxn id="164866" idx="2"/>
          </p:cNvCxnSpPr>
          <p:nvPr/>
        </p:nvCxnSpPr>
        <p:spPr bwMode="auto">
          <a:xfrm>
            <a:off x="1619250" y="4122738"/>
            <a:ext cx="0" cy="233362"/>
          </a:xfrm>
          <a:prstGeom prst="straightConnector1">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4897" name="AutoShape 33"/>
          <p:cNvCxnSpPr>
            <a:cxnSpLocks noChangeShapeType="1"/>
            <a:stCxn id="164866" idx="2"/>
            <a:endCxn id="164882" idx="2"/>
          </p:cNvCxnSpPr>
          <p:nvPr/>
        </p:nvCxnSpPr>
        <p:spPr bwMode="auto">
          <a:xfrm rot="16200000" flipH="1">
            <a:off x="3036887" y="2938463"/>
            <a:ext cx="42863" cy="2878138"/>
          </a:xfrm>
          <a:prstGeom prst="bentConnector3">
            <a:avLst>
              <a:gd name="adj1" fmla="val 633333"/>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4898" name="AutoShape 34"/>
          <p:cNvCxnSpPr>
            <a:cxnSpLocks noChangeShapeType="1"/>
            <a:stCxn id="164882" idx="2"/>
            <a:endCxn id="164883" idx="1"/>
          </p:cNvCxnSpPr>
          <p:nvPr/>
        </p:nvCxnSpPr>
        <p:spPr bwMode="auto">
          <a:xfrm rot="5400000" flipH="1" flipV="1">
            <a:off x="5922963" y="2944813"/>
            <a:ext cx="28575" cy="2879725"/>
          </a:xfrm>
          <a:prstGeom prst="bentConnector3">
            <a:avLst>
              <a:gd name="adj1" fmla="val -8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4901" name="Text Box 37"/>
          <p:cNvSpPr txBox="1">
            <a:spLocks noChangeArrowheads="1"/>
          </p:cNvSpPr>
          <p:nvPr/>
        </p:nvSpPr>
        <p:spPr bwMode="auto">
          <a:xfrm>
            <a:off x="3057525" y="3489325"/>
            <a:ext cx="2879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defRPr/>
            </a:pPr>
            <a:r>
              <a:rPr lang="fr-FR" b="1">
                <a:cs typeface="+mn-cs"/>
              </a:rPr>
              <a:t>Répéteur</a:t>
            </a:r>
            <a:endParaRPr lang="fr-FR">
              <a:cs typeface="+mn-cs"/>
            </a:endParaRPr>
          </a:p>
        </p:txBody>
      </p:sp>
      <p:sp>
        <p:nvSpPr>
          <p:cNvPr id="164902" name="Text Box 38"/>
          <p:cNvSpPr txBox="1">
            <a:spLocks noChangeArrowheads="1"/>
          </p:cNvSpPr>
          <p:nvPr/>
        </p:nvSpPr>
        <p:spPr bwMode="auto">
          <a:xfrm>
            <a:off x="955675" y="5195888"/>
            <a:ext cx="30718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cs typeface="+mn-cs"/>
              </a:rPr>
              <a:t>Exemple: Répéteur </a:t>
            </a:r>
            <a:r>
              <a:rPr lang="fr-FR" i="1">
                <a:cs typeface="+mn-cs"/>
              </a:rPr>
              <a:t>Ethernet</a:t>
            </a:r>
          </a:p>
        </p:txBody>
      </p:sp>
      <p:sp>
        <p:nvSpPr>
          <p:cNvPr id="2" name="Date Placeholder 1"/>
          <p:cNvSpPr>
            <a:spLocks noGrp="1"/>
          </p:cNvSpPr>
          <p:nvPr>
            <p:ph type="dt" sz="quarter" idx="10"/>
          </p:nvPr>
        </p:nvSpPr>
        <p:spPr/>
        <p:txBody>
          <a:bodyPr/>
          <a:lstStyle/>
          <a:p>
            <a:pPr>
              <a:defRPr/>
            </a:pPr>
            <a:r>
              <a:rPr lang="fr-FR" smtClean="0"/>
              <a:t>© </a:t>
            </a:r>
            <a:fld id="{24308FAA-E96E-6F47-91D4-CE6DCC7C984A}"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69C5D9A-C8BC-504D-AFBC-44C41FD20867}" type="slidenum">
              <a:rPr lang="fr-FR" smtClean="0"/>
              <a:pPr>
                <a:defRPr/>
              </a:pPr>
              <a:t>106</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4" name="Rectangle 6"/>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fr-FR" sz="4000" b="1" i="1" smtClean="0">
                <a:effectLst>
                  <a:outerShdw blurRad="38100" dist="38100" dir="2700000" algn="tl">
                    <a:srgbClr val="DDDDDD"/>
                  </a:outerShdw>
                </a:effectLst>
                <a:cs typeface="+mj-cs"/>
              </a:rPr>
              <a:t>Équipements</a:t>
            </a:r>
            <a:r>
              <a:rPr lang="fr-FR" sz="4000" b="1" i="1" baseline="-25000" smtClean="0">
                <a:effectLst>
                  <a:outerShdw blurRad="38100" dist="38100" dir="2700000" algn="tl">
                    <a:srgbClr val="DDDDDD"/>
                  </a:outerShdw>
                </a:effectLst>
                <a:cs typeface="+mj-cs"/>
              </a:rPr>
              <a:t>2</a:t>
            </a:r>
          </a:p>
        </p:txBody>
      </p:sp>
      <p:sp>
        <p:nvSpPr>
          <p:cNvPr id="165890" name="Rectangle 2"/>
          <p:cNvSpPr>
            <a:spLocks noChangeArrowheads="1"/>
          </p:cNvSpPr>
          <p:nvPr/>
        </p:nvSpPr>
        <p:spPr bwMode="auto">
          <a:xfrm>
            <a:off x="4514850" y="4122738"/>
            <a:ext cx="684213"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891" name="Rectangle 3"/>
          <p:cNvSpPr>
            <a:spLocks noChangeArrowheads="1"/>
          </p:cNvSpPr>
          <p:nvPr/>
        </p:nvSpPr>
        <p:spPr bwMode="auto">
          <a:xfrm>
            <a:off x="898525" y="4102100"/>
            <a:ext cx="1439863"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892" name="Rectangle 4"/>
          <p:cNvSpPr>
            <a:spLocks noChangeArrowheads="1"/>
          </p:cNvSpPr>
          <p:nvPr/>
        </p:nvSpPr>
        <p:spPr bwMode="auto">
          <a:xfrm>
            <a:off x="898525" y="3778250"/>
            <a:ext cx="143986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893" name="Rectangle 5"/>
          <p:cNvSpPr>
            <a:spLocks noChangeArrowheads="1"/>
          </p:cNvSpPr>
          <p:nvPr/>
        </p:nvSpPr>
        <p:spPr bwMode="auto">
          <a:xfrm>
            <a:off x="898525" y="3454400"/>
            <a:ext cx="1439863"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895" name="Rectangle 7"/>
          <p:cNvSpPr>
            <a:spLocks noChangeArrowheads="1"/>
          </p:cNvSpPr>
          <p:nvPr/>
        </p:nvSpPr>
        <p:spPr bwMode="auto">
          <a:xfrm>
            <a:off x="898525" y="2159000"/>
            <a:ext cx="1439863"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896" name="Rectangle 8"/>
          <p:cNvSpPr>
            <a:spLocks noChangeArrowheads="1"/>
          </p:cNvSpPr>
          <p:nvPr/>
        </p:nvSpPr>
        <p:spPr bwMode="auto">
          <a:xfrm>
            <a:off x="898525" y="2482850"/>
            <a:ext cx="1439863"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897" name="Rectangle 9"/>
          <p:cNvSpPr>
            <a:spLocks noChangeArrowheads="1"/>
          </p:cNvSpPr>
          <p:nvPr/>
        </p:nvSpPr>
        <p:spPr bwMode="auto">
          <a:xfrm>
            <a:off x="898525" y="2806700"/>
            <a:ext cx="1439863"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898" name="Rectangle 10"/>
          <p:cNvSpPr>
            <a:spLocks noChangeArrowheads="1"/>
          </p:cNvSpPr>
          <p:nvPr/>
        </p:nvSpPr>
        <p:spPr bwMode="auto">
          <a:xfrm>
            <a:off x="898525" y="3132138"/>
            <a:ext cx="1439863"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5900" name="Rectangle 12"/>
          <p:cNvSpPr>
            <a:spLocks noChangeArrowheads="1"/>
          </p:cNvSpPr>
          <p:nvPr/>
        </p:nvSpPr>
        <p:spPr bwMode="auto">
          <a:xfrm>
            <a:off x="6656388" y="4117975"/>
            <a:ext cx="1439862"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901" name="Rectangle 13"/>
          <p:cNvSpPr>
            <a:spLocks noChangeArrowheads="1"/>
          </p:cNvSpPr>
          <p:nvPr/>
        </p:nvSpPr>
        <p:spPr bwMode="auto">
          <a:xfrm>
            <a:off x="6656388" y="3794125"/>
            <a:ext cx="143986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902" name="Rectangle 14"/>
          <p:cNvSpPr>
            <a:spLocks noChangeArrowheads="1"/>
          </p:cNvSpPr>
          <p:nvPr/>
        </p:nvSpPr>
        <p:spPr bwMode="auto">
          <a:xfrm>
            <a:off x="6656388" y="34702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903" name="Rectangle 15"/>
          <p:cNvSpPr>
            <a:spLocks noChangeArrowheads="1"/>
          </p:cNvSpPr>
          <p:nvPr/>
        </p:nvSpPr>
        <p:spPr bwMode="auto">
          <a:xfrm>
            <a:off x="6656388" y="2174875"/>
            <a:ext cx="1439862"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904" name="Rectangle 16"/>
          <p:cNvSpPr>
            <a:spLocks noChangeArrowheads="1"/>
          </p:cNvSpPr>
          <p:nvPr/>
        </p:nvSpPr>
        <p:spPr bwMode="auto">
          <a:xfrm>
            <a:off x="6656388" y="2498725"/>
            <a:ext cx="1439862"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905" name="Rectangle 17"/>
          <p:cNvSpPr>
            <a:spLocks noChangeArrowheads="1"/>
          </p:cNvSpPr>
          <p:nvPr/>
        </p:nvSpPr>
        <p:spPr bwMode="auto">
          <a:xfrm>
            <a:off x="6656388" y="2822575"/>
            <a:ext cx="1439862"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906" name="Rectangle 18"/>
          <p:cNvSpPr>
            <a:spLocks noChangeArrowheads="1"/>
          </p:cNvSpPr>
          <p:nvPr/>
        </p:nvSpPr>
        <p:spPr bwMode="auto">
          <a:xfrm>
            <a:off x="6656388" y="3148013"/>
            <a:ext cx="1439862"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5907" name="Rectangle 19"/>
          <p:cNvSpPr>
            <a:spLocks noChangeArrowheads="1"/>
          </p:cNvSpPr>
          <p:nvPr/>
        </p:nvSpPr>
        <p:spPr bwMode="auto">
          <a:xfrm>
            <a:off x="3776663" y="4122738"/>
            <a:ext cx="684212"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5908" name="Line 20"/>
          <p:cNvSpPr>
            <a:spLocks noChangeShapeType="1"/>
          </p:cNvSpPr>
          <p:nvPr/>
        </p:nvSpPr>
        <p:spPr bwMode="auto">
          <a:xfrm>
            <a:off x="7377113" y="3802063"/>
            <a:ext cx="0" cy="53975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5909" name="Line 21"/>
          <p:cNvSpPr>
            <a:spLocks noChangeShapeType="1"/>
          </p:cNvSpPr>
          <p:nvPr/>
        </p:nvSpPr>
        <p:spPr bwMode="auto">
          <a:xfrm>
            <a:off x="7377113" y="2217738"/>
            <a:ext cx="0" cy="151130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5910" name="Line 22"/>
          <p:cNvSpPr>
            <a:spLocks noChangeShapeType="1"/>
          </p:cNvSpPr>
          <p:nvPr/>
        </p:nvSpPr>
        <p:spPr bwMode="auto">
          <a:xfrm>
            <a:off x="1619250" y="2217738"/>
            <a:ext cx="0" cy="151130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5911" name="Line 23"/>
          <p:cNvSpPr>
            <a:spLocks noChangeShapeType="1"/>
          </p:cNvSpPr>
          <p:nvPr/>
        </p:nvSpPr>
        <p:spPr bwMode="auto">
          <a:xfrm>
            <a:off x="1619250" y="3802063"/>
            <a:ext cx="0" cy="53975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5915" name="Rectangle 27"/>
          <p:cNvSpPr>
            <a:spLocks noChangeArrowheads="1"/>
          </p:cNvSpPr>
          <p:nvPr/>
        </p:nvSpPr>
        <p:spPr bwMode="auto">
          <a:xfrm>
            <a:off x="3760788" y="3817938"/>
            <a:ext cx="143986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endParaRPr lang="fr-FR" b="1">
              <a:cs typeface="+mn-cs"/>
            </a:endParaRPr>
          </a:p>
        </p:txBody>
      </p:sp>
      <p:sp>
        <p:nvSpPr>
          <p:cNvPr id="165916" name="Line 28"/>
          <p:cNvSpPr>
            <a:spLocks noChangeShapeType="1"/>
          </p:cNvSpPr>
          <p:nvPr/>
        </p:nvSpPr>
        <p:spPr bwMode="auto">
          <a:xfrm>
            <a:off x="4119563" y="4122738"/>
            <a:ext cx="0" cy="2333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5917" name="Line 29"/>
          <p:cNvSpPr>
            <a:spLocks noChangeShapeType="1"/>
          </p:cNvSpPr>
          <p:nvPr/>
        </p:nvSpPr>
        <p:spPr bwMode="auto">
          <a:xfrm>
            <a:off x="4856163" y="4122738"/>
            <a:ext cx="0" cy="2333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165925" name="AutoShape 37"/>
          <p:cNvCxnSpPr>
            <a:cxnSpLocks noChangeShapeType="1"/>
            <a:stCxn id="165891" idx="2"/>
            <a:endCxn id="165916" idx="1"/>
          </p:cNvCxnSpPr>
          <p:nvPr/>
        </p:nvCxnSpPr>
        <p:spPr bwMode="auto">
          <a:xfrm rot="16200000" flipH="1">
            <a:off x="2851944" y="3102769"/>
            <a:ext cx="34925" cy="2500313"/>
          </a:xfrm>
          <a:prstGeom prst="bentConnector3">
            <a:avLst>
              <a:gd name="adj1" fmla="val 654546"/>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5926" name="AutoShape 38"/>
          <p:cNvCxnSpPr>
            <a:cxnSpLocks noChangeShapeType="1"/>
            <a:stCxn id="165917" idx="1"/>
            <a:endCxn id="165900" idx="2"/>
          </p:cNvCxnSpPr>
          <p:nvPr/>
        </p:nvCxnSpPr>
        <p:spPr bwMode="auto">
          <a:xfrm rot="5400000" flipH="1" flipV="1">
            <a:off x="6107113" y="3100388"/>
            <a:ext cx="19050" cy="2520950"/>
          </a:xfrm>
          <a:prstGeom prst="bentConnector3">
            <a:avLst>
              <a:gd name="adj1" fmla="val -11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5927" name="AutoShape 39"/>
          <p:cNvCxnSpPr>
            <a:cxnSpLocks noChangeShapeType="1"/>
            <a:stCxn id="165916" idx="0"/>
            <a:endCxn id="165917" idx="0"/>
          </p:cNvCxnSpPr>
          <p:nvPr/>
        </p:nvCxnSpPr>
        <p:spPr bwMode="auto">
          <a:xfrm rot="5400000" flipV="1">
            <a:off x="4487069" y="3740944"/>
            <a:ext cx="1588" cy="736600"/>
          </a:xfrm>
          <a:prstGeom prst="bentConnector3">
            <a:avLst>
              <a:gd name="adj1" fmla="val -17800005"/>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5929" name="Text Box 41"/>
          <p:cNvSpPr txBox="1">
            <a:spLocks noChangeArrowheads="1"/>
          </p:cNvSpPr>
          <p:nvPr/>
        </p:nvSpPr>
        <p:spPr bwMode="auto">
          <a:xfrm>
            <a:off x="955675" y="5195888"/>
            <a:ext cx="4271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cs typeface="+mn-cs"/>
              </a:rPr>
              <a:t>Exemple: Pont </a:t>
            </a:r>
            <a:r>
              <a:rPr lang="fr-FR" i="1">
                <a:cs typeface="+mn-cs"/>
              </a:rPr>
              <a:t>Token Ring / Token Ring</a:t>
            </a:r>
          </a:p>
        </p:txBody>
      </p:sp>
      <p:sp>
        <p:nvSpPr>
          <p:cNvPr id="165930" name="Text Box 42"/>
          <p:cNvSpPr txBox="1">
            <a:spLocks noChangeArrowheads="1"/>
          </p:cNvSpPr>
          <p:nvPr/>
        </p:nvSpPr>
        <p:spPr bwMode="auto">
          <a:xfrm>
            <a:off x="3057525" y="3238500"/>
            <a:ext cx="287972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defRPr/>
            </a:pPr>
            <a:r>
              <a:rPr lang="fr-FR" b="1">
                <a:cs typeface="+mn-cs"/>
              </a:rPr>
              <a:t>Pont</a:t>
            </a:r>
            <a:endParaRPr lang="fr-FR">
              <a:cs typeface="+mn-cs"/>
            </a:endParaRPr>
          </a:p>
        </p:txBody>
      </p:sp>
      <p:sp>
        <p:nvSpPr>
          <p:cNvPr id="2" name="Date Placeholder 1"/>
          <p:cNvSpPr>
            <a:spLocks noGrp="1"/>
          </p:cNvSpPr>
          <p:nvPr>
            <p:ph type="dt" sz="quarter" idx="10"/>
          </p:nvPr>
        </p:nvSpPr>
        <p:spPr/>
        <p:txBody>
          <a:bodyPr/>
          <a:lstStyle/>
          <a:p>
            <a:pPr>
              <a:defRPr/>
            </a:pPr>
            <a:r>
              <a:rPr lang="fr-FR" smtClean="0"/>
              <a:t>© </a:t>
            </a:r>
            <a:fld id="{4A79C347-C108-4D4B-B51A-60585D0A93D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51173E4-6413-AB49-B9B2-CEA459180E4E}" type="slidenum">
              <a:rPr lang="fr-FR" smtClean="0"/>
              <a:pPr>
                <a:defRPr/>
              </a:pPr>
              <a:t>107</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8" name="Rectangle 6"/>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fr-FR" sz="4000" b="1" i="1" smtClean="0">
                <a:effectLst>
                  <a:outerShdw blurRad="38100" dist="38100" dir="2700000" algn="tl">
                    <a:srgbClr val="DDDDDD"/>
                  </a:outerShdw>
                </a:effectLst>
                <a:cs typeface="+mj-cs"/>
              </a:rPr>
              <a:t>Équipements</a:t>
            </a:r>
            <a:r>
              <a:rPr lang="fr-FR" sz="4000" b="1" i="1" baseline="-25000" smtClean="0">
                <a:effectLst>
                  <a:outerShdw blurRad="38100" dist="38100" dir="2700000" algn="tl">
                    <a:srgbClr val="DDDDDD"/>
                  </a:outerShdw>
                </a:effectLst>
                <a:cs typeface="+mj-cs"/>
              </a:rPr>
              <a:t>3</a:t>
            </a:r>
          </a:p>
        </p:txBody>
      </p:sp>
      <p:sp>
        <p:nvSpPr>
          <p:cNvPr id="166914" name="Rectangle 2"/>
          <p:cNvSpPr>
            <a:spLocks noChangeArrowheads="1"/>
          </p:cNvSpPr>
          <p:nvPr/>
        </p:nvSpPr>
        <p:spPr bwMode="auto">
          <a:xfrm>
            <a:off x="4514850" y="4122738"/>
            <a:ext cx="684213"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15" name="Rectangle 3"/>
          <p:cNvSpPr>
            <a:spLocks noChangeArrowheads="1"/>
          </p:cNvSpPr>
          <p:nvPr/>
        </p:nvSpPr>
        <p:spPr bwMode="auto">
          <a:xfrm>
            <a:off x="898525" y="4102100"/>
            <a:ext cx="1439863"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16" name="Rectangle 4"/>
          <p:cNvSpPr>
            <a:spLocks noChangeArrowheads="1"/>
          </p:cNvSpPr>
          <p:nvPr/>
        </p:nvSpPr>
        <p:spPr bwMode="auto">
          <a:xfrm>
            <a:off x="898525" y="3778250"/>
            <a:ext cx="143986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17" name="Rectangle 5"/>
          <p:cNvSpPr>
            <a:spLocks noChangeArrowheads="1"/>
          </p:cNvSpPr>
          <p:nvPr/>
        </p:nvSpPr>
        <p:spPr bwMode="auto">
          <a:xfrm>
            <a:off x="898525" y="3454400"/>
            <a:ext cx="1439863"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19" name="Rectangle 7"/>
          <p:cNvSpPr>
            <a:spLocks noChangeArrowheads="1"/>
          </p:cNvSpPr>
          <p:nvPr/>
        </p:nvSpPr>
        <p:spPr bwMode="auto">
          <a:xfrm>
            <a:off x="898525" y="2159000"/>
            <a:ext cx="1439863"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20" name="Rectangle 8"/>
          <p:cNvSpPr>
            <a:spLocks noChangeArrowheads="1"/>
          </p:cNvSpPr>
          <p:nvPr/>
        </p:nvSpPr>
        <p:spPr bwMode="auto">
          <a:xfrm>
            <a:off x="898525" y="2482850"/>
            <a:ext cx="1439863"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21" name="Rectangle 9"/>
          <p:cNvSpPr>
            <a:spLocks noChangeArrowheads="1"/>
          </p:cNvSpPr>
          <p:nvPr/>
        </p:nvSpPr>
        <p:spPr bwMode="auto">
          <a:xfrm>
            <a:off x="898525" y="2806700"/>
            <a:ext cx="1439863"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22" name="Rectangle 10"/>
          <p:cNvSpPr>
            <a:spLocks noChangeArrowheads="1"/>
          </p:cNvSpPr>
          <p:nvPr/>
        </p:nvSpPr>
        <p:spPr bwMode="auto">
          <a:xfrm>
            <a:off x="898525" y="3132138"/>
            <a:ext cx="1439863"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6924" name="Rectangle 12"/>
          <p:cNvSpPr>
            <a:spLocks noChangeArrowheads="1"/>
          </p:cNvSpPr>
          <p:nvPr/>
        </p:nvSpPr>
        <p:spPr bwMode="auto">
          <a:xfrm>
            <a:off x="6656388" y="4117975"/>
            <a:ext cx="1439862"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25" name="Rectangle 13"/>
          <p:cNvSpPr>
            <a:spLocks noChangeArrowheads="1"/>
          </p:cNvSpPr>
          <p:nvPr/>
        </p:nvSpPr>
        <p:spPr bwMode="auto">
          <a:xfrm>
            <a:off x="6656388" y="3794125"/>
            <a:ext cx="143986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26" name="Rectangle 14"/>
          <p:cNvSpPr>
            <a:spLocks noChangeArrowheads="1"/>
          </p:cNvSpPr>
          <p:nvPr/>
        </p:nvSpPr>
        <p:spPr bwMode="auto">
          <a:xfrm>
            <a:off x="6656388" y="34702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27" name="Rectangle 15"/>
          <p:cNvSpPr>
            <a:spLocks noChangeArrowheads="1"/>
          </p:cNvSpPr>
          <p:nvPr/>
        </p:nvSpPr>
        <p:spPr bwMode="auto">
          <a:xfrm>
            <a:off x="6656388" y="2174875"/>
            <a:ext cx="1439862"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28" name="Rectangle 16"/>
          <p:cNvSpPr>
            <a:spLocks noChangeArrowheads="1"/>
          </p:cNvSpPr>
          <p:nvPr/>
        </p:nvSpPr>
        <p:spPr bwMode="auto">
          <a:xfrm>
            <a:off x="6656388" y="2498725"/>
            <a:ext cx="1439862"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29" name="Rectangle 17"/>
          <p:cNvSpPr>
            <a:spLocks noChangeArrowheads="1"/>
          </p:cNvSpPr>
          <p:nvPr/>
        </p:nvSpPr>
        <p:spPr bwMode="auto">
          <a:xfrm>
            <a:off x="6656388" y="2822575"/>
            <a:ext cx="1439862"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30" name="Rectangle 18"/>
          <p:cNvSpPr>
            <a:spLocks noChangeArrowheads="1"/>
          </p:cNvSpPr>
          <p:nvPr/>
        </p:nvSpPr>
        <p:spPr bwMode="auto">
          <a:xfrm>
            <a:off x="6656388" y="3148013"/>
            <a:ext cx="1439862"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6931" name="Rectangle 19"/>
          <p:cNvSpPr>
            <a:spLocks noChangeArrowheads="1"/>
          </p:cNvSpPr>
          <p:nvPr/>
        </p:nvSpPr>
        <p:spPr bwMode="auto">
          <a:xfrm>
            <a:off x="3768725" y="4122738"/>
            <a:ext cx="684213"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32" name="Line 20"/>
          <p:cNvSpPr>
            <a:spLocks noChangeShapeType="1"/>
          </p:cNvSpPr>
          <p:nvPr/>
        </p:nvSpPr>
        <p:spPr bwMode="auto">
          <a:xfrm>
            <a:off x="7377113" y="3478213"/>
            <a:ext cx="0" cy="8636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6933" name="Line 21"/>
          <p:cNvSpPr>
            <a:spLocks noChangeShapeType="1"/>
          </p:cNvSpPr>
          <p:nvPr/>
        </p:nvSpPr>
        <p:spPr bwMode="auto">
          <a:xfrm>
            <a:off x="7377113" y="2217738"/>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6934" name="Line 22"/>
          <p:cNvSpPr>
            <a:spLocks noChangeShapeType="1"/>
          </p:cNvSpPr>
          <p:nvPr/>
        </p:nvSpPr>
        <p:spPr bwMode="auto">
          <a:xfrm>
            <a:off x="1619250" y="2217738"/>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6935" name="Line 23"/>
          <p:cNvSpPr>
            <a:spLocks noChangeShapeType="1"/>
          </p:cNvSpPr>
          <p:nvPr/>
        </p:nvSpPr>
        <p:spPr bwMode="auto">
          <a:xfrm>
            <a:off x="1619250" y="3478213"/>
            <a:ext cx="0" cy="8636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6939" name="Rectangle 27"/>
          <p:cNvSpPr>
            <a:spLocks noChangeArrowheads="1"/>
          </p:cNvSpPr>
          <p:nvPr/>
        </p:nvSpPr>
        <p:spPr bwMode="auto">
          <a:xfrm>
            <a:off x="3768725" y="3817938"/>
            <a:ext cx="684213"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42" name="Rectangle 30"/>
          <p:cNvSpPr>
            <a:spLocks noChangeArrowheads="1"/>
          </p:cNvSpPr>
          <p:nvPr/>
        </p:nvSpPr>
        <p:spPr bwMode="auto">
          <a:xfrm>
            <a:off x="4516438" y="3817938"/>
            <a:ext cx="68421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66943" name="Rectangle 31"/>
          <p:cNvSpPr>
            <a:spLocks noChangeArrowheads="1"/>
          </p:cNvSpPr>
          <p:nvPr/>
        </p:nvSpPr>
        <p:spPr bwMode="auto">
          <a:xfrm>
            <a:off x="3760788" y="35083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endParaRPr lang="fr-FR" b="1">
              <a:cs typeface="+mn-cs"/>
            </a:endParaRPr>
          </a:p>
        </p:txBody>
      </p:sp>
      <p:sp>
        <p:nvSpPr>
          <p:cNvPr id="166945" name="Line 33"/>
          <p:cNvSpPr>
            <a:spLocks noChangeShapeType="1"/>
          </p:cNvSpPr>
          <p:nvPr/>
        </p:nvSpPr>
        <p:spPr bwMode="auto">
          <a:xfrm>
            <a:off x="4111625" y="3730625"/>
            <a:ext cx="0" cy="6111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6946" name="Line 34"/>
          <p:cNvSpPr>
            <a:spLocks noChangeShapeType="1"/>
          </p:cNvSpPr>
          <p:nvPr/>
        </p:nvSpPr>
        <p:spPr bwMode="auto">
          <a:xfrm>
            <a:off x="4857750" y="3730625"/>
            <a:ext cx="0" cy="6111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166947" name="AutoShape 35"/>
          <p:cNvCxnSpPr>
            <a:cxnSpLocks noChangeShapeType="1"/>
            <a:stCxn id="166935" idx="1"/>
            <a:endCxn id="166931" idx="2"/>
          </p:cNvCxnSpPr>
          <p:nvPr/>
        </p:nvCxnSpPr>
        <p:spPr bwMode="auto">
          <a:xfrm rot="16200000" flipH="1">
            <a:off x="2864644" y="3110706"/>
            <a:ext cx="1588" cy="2492375"/>
          </a:xfrm>
          <a:prstGeom prst="bentConnector3">
            <a:avLst>
              <a:gd name="adj1" fmla="val 144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6949" name="AutoShape 37"/>
          <p:cNvCxnSpPr>
            <a:cxnSpLocks noChangeShapeType="1"/>
            <a:stCxn id="166946" idx="1"/>
            <a:endCxn id="166924" idx="2"/>
          </p:cNvCxnSpPr>
          <p:nvPr/>
        </p:nvCxnSpPr>
        <p:spPr bwMode="auto">
          <a:xfrm rot="5400000" flipH="1" flipV="1">
            <a:off x="6115051" y="3094037"/>
            <a:ext cx="4762" cy="2519363"/>
          </a:xfrm>
          <a:prstGeom prst="bentConnector3">
            <a:avLst>
              <a:gd name="adj1" fmla="val -47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6950" name="AutoShape 38"/>
          <p:cNvCxnSpPr>
            <a:cxnSpLocks noChangeShapeType="1"/>
            <a:stCxn id="166945" idx="0"/>
            <a:endCxn id="166946" idx="0"/>
          </p:cNvCxnSpPr>
          <p:nvPr/>
        </p:nvCxnSpPr>
        <p:spPr bwMode="auto">
          <a:xfrm rot="5400000" flipV="1">
            <a:off x="4483894" y="3344069"/>
            <a:ext cx="1587" cy="746125"/>
          </a:xfrm>
          <a:prstGeom prst="bentConnector3">
            <a:avLst>
              <a:gd name="adj1" fmla="val -16700005"/>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6951" name="Text Box 39"/>
          <p:cNvSpPr txBox="1">
            <a:spLocks noChangeArrowheads="1"/>
          </p:cNvSpPr>
          <p:nvPr/>
        </p:nvSpPr>
        <p:spPr bwMode="auto">
          <a:xfrm>
            <a:off x="955675" y="5195888"/>
            <a:ext cx="2212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cs typeface="+mn-cs"/>
              </a:rPr>
              <a:t>Exemple: Router </a:t>
            </a:r>
            <a:r>
              <a:rPr lang="fr-FR" i="1">
                <a:cs typeface="+mn-cs"/>
              </a:rPr>
              <a:t>IP</a:t>
            </a:r>
          </a:p>
        </p:txBody>
      </p:sp>
      <p:sp>
        <p:nvSpPr>
          <p:cNvPr id="166953" name="Text Box 41"/>
          <p:cNvSpPr txBox="1">
            <a:spLocks noChangeArrowheads="1"/>
          </p:cNvSpPr>
          <p:nvPr/>
        </p:nvSpPr>
        <p:spPr bwMode="auto">
          <a:xfrm>
            <a:off x="3057525" y="2986088"/>
            <a:ext cx="28797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defRPr/>
            </a:pPr>
            <a:r>
              <a:rPr lang="fr-FR" b="1">
                <a:cs typeface="+mn-cs"/>
              </a:rPr>
              <a:t>Routeur</a:t>
            </a:r>
            <a:endParaRPr lang="fr-FR">
              <a:cs typeface="+mn-cs"/>
            </a:endParaRPr>
          </a:p>
        </p:txBody>
      </p:sp>
      <p:sp>
        <p:nvSpPr>
          <p:cNvPr id="2" name="Date Placeholder 1"/>
          <p:cNvSpPr>
            <a:spLocks noGrp="1"/>
          </p:cNvSpPr>
          <p:nvPr>
            <p:ph type="dt" sz="quarter" idx="10"/>
          </p:nvPr>
        </p:nvSpPr>
        <p:spPr/>
        <p:txBody>
          <a:bodyPr/>
          <a:lstStyle/>
          <a:p>
            <a:pPr>
              <a:defRPr/>
            </a:pPr>
            <a:r>
              <a:rPr lang="fr-FR" smtClean="0"/>
              <a:t>© </a:t>
            </a:r>
            <a:fld id="{217ACFE5-B279-9842-A89E-30C2F3B018D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C5C5B52D-77D4-ED46-BE31-BE652AF59C86}" type="slidenum">
              <a:rPr lang="fr-FR" smtClean="0"/>
              <a:pPr>
                <a:defRPr/>
              </a:pPr>
              <a:t>108</a:t>
            </a:fld>
            <a:endParaRPr lang="fr-FR"/>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3" name="Rectangle 5"/>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fr-FR" sz="4000" b="1" i="1" smtClean="0">
                <a:effectLst>
                  <a:outerShdw blurRad="38100" dist="38100" dir="2700000" algn="tl">
                    <a:srgbClr val="DDDDDD"/>
                  </a:outerShdw>
                </a:effectLst>
                <a:cs typeface="+mj-cs"/>
              </a:rPr>
              <a:t>Commutateurs</a:t>
            </a:r>
            <a:r>
              <a:rPr lang="fr-FR" sz="4000" b="1" i="1" baseline="-25000" smtClean="0">
                <a:effectLst>
                  <a:outerShdw blurRad="38100" dist="38100" dir="2700000" algn="tl">
                    <a:srgbClr val="DDDDDD"/>
                  </a:outerShdw>
                </a:effectLst>
                <a:cs typeface="+mj-cs"/>
              </a:rPr>
              <a:t>1</a:t>
            </a:r>
          </a:p>
        </p:txBody>
      </p:sp>
      <p:sp>
        <p:nvSpPr>
          <p:cNvPr id="201730" name="Rectangle 2"/>
          <p:cNvSpPr>
            <a:spLocks noChangeArrowheads="1"/>
          </p:cNvSpPr>
          <p:nvPr/>
        </p:nvSpPr>
        <p:spPr bwMode="auto">
          <a:xfrm>
            <a:off x="898525" y="4122738"/>
            <a:ext cx="1439863"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31" name="Rectangle 3"/>
          <p:cNvSpPr>
            <a:spLocks noChangeArrowheads="1"/>
          </p:cNvSpPr>
          <p:nvPr/>
        </p:nvSpPr>
        <p:spPr bwMode="auto">
          <a:xfrm>
            <a:off x="898525" y="3778250"/>
            <a:ext cx="143986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32" name="Rectangle 4"/>
          <p:cNvSpPr>
            <a:spLocks noChangeArrowheads="1"/>
          </p:cNvSpPr>
          <p:nvPr/>
        </p:nvSpPr>
        <p:spPr bwMode="auto">
          <a:xfrm>
            <a:off x="898525" y="3454400"/>
            <a:ext cx="1439863"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34" name="Rectangle 6"/>
          <p:cNvSpPr>
            <a:spLocks noChangeArrowheads="1"/>
          </p:cNvSpPr>
          <p:nvPr/>
        </p:nvSpPr>
        <p:spPr bwMode="auto">
          <a:xfrm>
            <a:off x="898525" y="2159000"/>
            <a:ext cx="1439863"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35" name="Rectangle 7"/>
          <p:cNvSpPr>
            <a:spLocks noChangeArrowheads="1"/>
          </p:cNvSpPr>
          <p:nvPr/>
        </p:nvSpPr>
        <p:spPr bwMode="auto">
          <a:xfrm>
            <a:off x="898525" y="2482850"/>
            <a:ext cx="1439863"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36" name="Rectangle 8"/>
          <p:cNvSpPr>
            <a:spLocks noChangeArrowheads="1"/>
          </p:cNvSpPr>
          <p:nvPr/>
        </p:nvSpPr>
        <p:spPr bwMode="auto">
          <a:xfrm>
            <a:off x="898525" y="2806700"/>
            <a:ext cx="1439863"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37" name="Rectangle 9"/>
          <p:cNvSpPr>
            <a:spLocks noChangeArrowheads="1"/>
          </p:cNvSpPr>
          <p:nvPr/>
        </p:nvSpPr>
        <p:spPr bwMode="auto">
          <a:xfrm>
            <a:off x="898525" y="3132138"/>
            <a:ext cx="1439863"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1738" name="Rectangle 10"/>
          <p:cNvSpPr>
            <a:spLocks noChangeArrowheads="1"/>
          </p:cNvSpPr>
          <p:nvPr/>
        </p:nvSpPr>
        <p:spPr bwMode="auto">
          <a:xfrm>
            <a:off x="6656388" y="4122738"/>
            <a:ext cx="1439862"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39" name="Rectangle 11"/>
          <p:cNvSpPr>
            <a:spLocks noChangeArrowheads="1"/>
          </p:cNvSpPr>
          <p:nvPr/>
        </p:nvSpPr>
        <p:spPr bwMode="auto">
          <a:xfrm>
            <a:off x="6656388" y="3794125"/>
            <a:ext cx="143986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40" name="Rectangle 12"/>
          <p:cNvSpPr>
            <a:spLocks noChangeArrowheads="1"/>
          </p:cNvSpPr>
          <p:nvPr/>
        </p:nvSpPr>
        <p:spPr bwMode="auto">
          <a:xfrm>
            <a:off x="6656388" y="34702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41" name="Rectangle 13"/>
          <p:cNvSpPr>
            <a:spLocks noChangeArrowheads="1"/>
          </p:cNvSpPr>
          <p:nvPr/>
        </p:nvSpPr>
        <p:spPr bwMode="auto">
          <a:xfrm>
            <a:off x="6656388" y="2174875"/>
            <a:ext cx="1439862"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42" name="Rectangle 14"/>
          <p:cNvSpPr>
            <a:spLocks noChangeArrowheads="1"/>
          </p:cNvSpPr>
          <p:nvPr/>
        </p:nvSpPr>
        <p:spPr bwMode="auto">
          <a:xfrm>
            <a:off x="6656388" y="2498725"/>
            <a:ext cx="1439862"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43" name="Rectangle 15"/>
          <p:cNvSpPr>
            <a:spLocks noChangeArrowheads="1"/>
          </p:cNvSpPr>
          <p:nvPr/>
        </p:nvSpPr>
        <p:spPr bwMode="auto">
          <a:xfrm>
            <a:off x="6656388" y="2822575"/>
            <a:ext cx="1439862"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1744" name="Rectangle 16"/>
          <p:cNvSpPr>
            <a:spLocks noChangeArrowheads="1"/>
          </p:cNvSpPr>
          <p:nvPr/>
        </p:nvSpPr>
        <p:spPr bwMode="auto">
          <a:xfrm>
            <a:off x="6656388" y="3148013"/>
            <a:ext cx="1439862"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1745" name="Rectangle 17"/>
          <p:cNvSpPr>
            <a:spLocks noChangeAspect="1" noChangeArrowheads="1"/>
          </p:cNvSpPr>
          <p:nvPr/>
        </p:nvSpPr>
        <p:spPr bwMode="auto">
          <a:xfrm>
            <a:off x="3776663" y="4081463"/>
            <a:ext cx="1439862" cy="317500"/>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endParaRPr lang="fr-FR" b="1">
              <a:cs typeface="+mn-cs"/>
            </a:endParaRPr>
          </a:p>
        </p:txBody>
      </p:sp>
      <p:sp>
        <p:nvSpPr>
          <p:cNvPr id="201746" name="Line 18"/>
          <p:cNvSpPr>
            <a:spLocks noChangeShapeType="1"/>
          </p:cNvSpPr>
          <p:nvPr/>
        </p:nvSpPr>
        <p:spPr bwMode="auto">
          <a:xfrm>
            <a:off x="7377113" y="4122738"/>
            <a:ext cx="0" cy="2333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1747" name="Line 19"/>
          <p:cNvSpPr>
            <a:spLocks noChangeShapeType="1"/>
          </p:cNvSpPr>
          <p:nvPr/>
        </p:nvSpPr>
        <p:spPr bwMode="auto">
          <a:xfrm>
            <a:off x="7377113" y="2217738"/>
            <a:ext cx="0" cy="1800225"/>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1748" name="Line 20"/>
          <p:cNvSpPr>
            <a:spLocks noChangeShapeType="1"/>
          </p:cNvSpPr>
          <p:nvPr/>
        </p:nvSpPr>
        <p:spPr bwMode="auto">
          <a:xfrm>
            <a:off x="1619250" y="2217738"/>
            <a:ext cx="0" cy="1800225"/>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201749" name="AutoShape 21"/>
          <p:cNvCxnSpPr>
            <a:cxnSpLocks noChangeShapeType="1"/>
            <a:stCxn id="201730" idx="0"/>
            <a:endCxn id="201730" idx="2"/>
          </p:cNvCxnSpPr>
          <p:nvPr/>
        </p:nvCxnSpPr>
        <p:spPr bwMode="auto">
          <a:xfrm>
            <a:off x="1619250" y="4122738"/>
            <a:ext cx="0" cy="233362"/>
          </a:xfrm>
          <a:prstGeom prst="straightConnector1">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1750" name="AutoShape 22"/>
          <p:cNvCxnSpPr>
            <a:cxnSpLocks noChangeShapeType="1"/>
            <a:stCxn id="201730" idx="2"/>
            <a:endCxn id="201745" idx="2"/>
          </p:cNvCxnSpPr>
          <p:nvPr/>
        </p:nvCxnSpPr>
        <p:spPr bwMode="auto">
          <a:xfrm rot="16200000" flipH="1">
            <a:off x="3036887" y="2938463"/>
            <a:ext cx="42863" cy="2878138"/>
          </a:xfrm>
          <a:prstGeom prst="bentConnector3">
            <a:avLst>
              <a:gd name="adj1" fmla="val 633333"/>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1751" name="AutoShape 23"/>
          <p:cNvCxnSpPr>
            <a:cxnSpLocks noChangeShapeType="1"/>
            <a:stCxn id="201745" idx="2"/>
            <a:endCxn id="201746" idx="1"/>
          </p:cNvCxnSpPr>
          <p:nvPr/>
        </p:nvCxnSpPr>
        <p:spPr bwMode="auto">
          <a:xfrm rot="5400000" flipH="1" flipV="1">
            <a:off x="5922963" y="2944813"/>
            <a:ext cx="28575" cy="2879725"/>
          </a:xfrm>
          <a:prstGeom prst="bentConnector3">
            <a:avLst>
              <a:gd name="adj1" fmla="val -8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1752" name="Text Box 24"/>
          <p:cNvSpPr txBox="1">
            <a:spLocks noChangeAspect="1" noChangeArrowheads="1"/>
          </p:cNvSpPr>
          <p:nvPr/>
        </p:nvSpPr>
        <p:spPr bwMode="auto">
          <a:xfrm>
            <a:off x="3036888" y="3043238"/>
            <a:ext cx="28797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400">
                <a:cs typeface="+mn-cs"/>
              </a:rPr>
              <a:t>Commutateur de </a:t>
            </a:r>
            <a:r>
              <a:rPr lang="fr-FR" sz="2400" b="1" i="1">
                <a:effectLst>
                  <a:outerShdw blurRad="38100" dist="38100" dir="2700000" algn="tl">
                    <a:srgbClr val="DDDDDD"/>
                  </a:outerShdw>
                </a:effectLst>
                <a:cs typeface="+mn-cs"/>
              </a:rPr>
              <a:t>Cellules</a:t>
            </a:r>
          </a:p>
        </p:txBody>
      </p:sp>
      <p:sp>
        <p:nvSpPr>
          <p:cNvPr id="201753" name="Text Box 25"/>
          <p:cNvSpPr txBox="1">
            <a:spLocks noChangeArrowheads="1"/>
          </p:cNvSpPr>
          <p:nvPr/>
        </p:nvSpPr>
        <p:spPr bwMode="auto">
          <a:xfrm>
            <a:off x="955675" y="5195888"/>
            <a:ext cx="3184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cs typeface="+mn-cs"/>
              </a:rPr>
              <a:t>Exemple: Commutateur </a:t>
            </a:r>
            <a:r>
              <a:rPr lang="fr-FR" i="1">
                <a:cs typeface="+mn-cs"/>
              </a:rPr>
              <a:t>ATM</a:t>
            </a:r>
          </a:p>
        </p:txBody>
      </p:sp>
      <p:sp>
        <p:nvSpPr>
          <p:cNvPr id="2" name="Date Placeholder 1"/>
          <p:cNvSpPr>
            <a:spLocks noGrp="1"/>
          </p:cNvSpPr>
          <p:nvPr>
            <p:ph type="dt" sz="quarter" idx="10"/>
          </p:nvPr>
        </p:nvSpPr>
        <p:spPr/>
        <p:txBody>
          <a:bodyPr/>
          <a:lstStyle/>
          <a:p>
            <a:pPr>
              <a:defRPr/>
            </a:pPr>
            <a:r>
              <a:rPr lang="fr-FR" smtClean="0"/>
              <a:t>© </a:t>
            </a:r>
            <a:fld id="{5A3962A0-503B-824F-911E-DF256567315F}"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2C347CA-6963-3E4F-B2B9-7D41D6935C3C}" type="slidenum">
              <a:rPr lang="fr-FR" smtClean="0"/>
              <a:pPr>
                <a:defRPr/>
              </a:pPr>
              <a:t>109</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Évolution des Réseaux Locaux</a:t>
            </a:r>
          </a:p>
        </p:txBody>
      </p:sp>
      <p:graphicFrame>
        <p:nvGraphicFramePr>
          <p:cNvPr id="119810" name="Object 3"/>
          <p:cNvGraphicFramePr>
            <a:graphicFrameLocks noChangeAspect="1"/>
          </p:cNvGraphicFramePr>
          <p:nvPr/>
        </p:nvGraphicFramePr>
        <p:xfrm>
          <a:off x="685800" y="1143000"/>
          <a:ext cx="7937500" cy="4889500"/>
        </p:xfrm>
        <a:graphic>
          <a:graphicData uri="http://schemas.openxmlformats.org/presentationml/2006/ole">
            <mc:AlternateContent xmlns:mc="http://schemas.openxmlformats.org/markup-compatibility/2006">
              <mc:Choice xmlns:v="urn:schemas-microsoft-com:vml" Requires="v">
                <p:oleObj spid="_x0000_s119827" name="Document" r:id="rId3" imgW="6076188" imgH="3745992" progId="Word.Document.8">
                  <p:embed/>
                </p:oleObj>
              </mc:Choice>
              <mc:Fallback>
                <p:oleObj name="Document" r:id="rId3" imgW="6076188" imgH="3745992"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93750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9E2D8235-7F5A-1646-A358-01E4853D49B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ED9716F-1524-2A41-8B75-D0D71E24D2FC}" type="slidenum">
              <a:rPr lang="fr-FR" smtClean="0"/>
              <a:pPr>
                <a:defRPr/>
              </a:pPr>
              <a:t>11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8" name="Rectangle 6"/>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fr-FR" sz="4000" b="1" i="1" smtClean="0">
                <a:effectLst>
                  <a:outerShdw blurRad="38100" dist="38100" dir="2700000" algn="tl">
                    <a:srgbClr val="DDDDDD"/>
                  </a:outerShdw>
                </a:effectLst>
                <a:cs typeface="+mj-cs"/>
              </a:rPr>
              <a:t>Commutateurs</a:t>
            </a:r>
            <a:r>
              <a:rPr lang="fr-FR" sz="4000" b="1" i="1" baseline="-25000" smtClean="0">
                <a:effectLst>
                  <a:outerShdw blurRad="38100" dist="38100" dir="2700000" algn="tl">
                    <a:srgbClr val="DDDDDD"/>
                  </a:outerShdw>
                </a:effectLst>
                <a:cs typeface="+mj-cs"/>
              </a:rPr>
              <a:t>2</a:t>
            </a:r>
          </a:p>
        </p:txBody>
      </p:sp>
      <p:sp>
        <p:nvSpPr>
          <p:cNvPr id="202754" name="Rectangle 2"/>
          <p:cNvSpPr>
            <a:spLocks noChangeArrowheads="1"/>
          </p:cNvSpPr>
          <p:nvPr/>
        </p:nvSpPr>
        <p:spPr bwMode="auto">
          <a:xfrm>
            <a:off x="4514850" y="4122738"/>
            <a:ext cx="684213"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55" name="Rectangle 3"/>
          <p:cNvSpPr>
            <a:spLocks noChangeArrowheads="1"/>
          </p:cNvSpPr>
          <p:nvPr/>
        </p:nvSpPr>
        <p:spPr bwMode="auto">
          <a:xfrm>
            <a:off x="898525" y="4102100"/>
            <a:ext cx="1439863"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56" name="Rectangle 4"/>
          <p:cNvSpPr>
            <a:spLocks noChangeArrowheads="1"/>
          </p:cNvSpPr>
          <p:nvPr/>
        </p:nvSpPr>
        <p:spPr bwMode="auto">
          <a:xfrm>
            <a:off x="898525" y="3778250"/>
            <a:ext cx="143986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57" name="Rectangle 5"/>
          <p:cNvSpPr>
            <a:spLocks noChangeArrowheads="1"/>
          </p:cNvSpPr>
          <p:nvPr/>
        </p:nvSpPr>
        <p:spPr bwMode="auto">
          <a:xfrm>
            <a:off x="898525" y="3454400"/>
            <a:ext cx="1439863"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59" name="Rectangle 7"/>
          <p:cNvSpPr>
            <a:spLocks noChangeArrowheads="1"/>
          </p:cNvSpPr>
          <p:nvPr/>
        </p:nvSpPr>
        <p:spPr bwMode="auto">
          <a:xfrm>
            <a:off x="898525" y="2159000"/>
            <a:ext cx="1439863"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60" name="Rectangle 8"/>
          <p:cNvSpPr>
            <a:spLocks noChangeArrowheads="1"/>
          </p:cNvSpPr>
          <p:nvPr/>
        </p:nvSpPr>
        <p:spPr bwMode="auto">
          <a:xfrm>
            <a:off x="898525" y="2482850"/>
            <a:ext cx="1439863"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61" name="Rectangle 9"/>
          <p:cNvSpPr>
            <a:spLocks noChangeArrowheads="1"/>
          </p:cNvSpPr>
          <p:nvPr/>
        </p:nvSpPr>
        <p:spPr bwMode="auto">
          <a:xfrm>
            <a:off x="898525" y="2806700"/>
            <a:ext cx="1439863"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62" name="Rectangle 10"/>
          <p:cNvSpPr>
            <a:spLocks noChangeArrowheads="1"/>
          </p:cNvSpPr>
          <p:nvPr/>
        </p:nvSpPr>
        <p:spPr bwMode="auto">
          <a:xfrm>
            <a:off x="898525" y="3132138"/>
            <a:ext cx="1439863"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2763" name="Rectangle 11"/>
          <p:cNvSpPr>
            <a:spLocks noChangeArrowheads="1"/>
          </p:cNvSpPr>
          <p:nvPr/>
        </p:nvSpPr>
        <p:spPr bwMode="auto">
          <a:xfrm>
            <a:off x="6656388" y="4117975"/>
            <a:ext cx="1439862"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64" name="Rectangle 12"/>
          <p:cNvSpPr>
            <a:spLocks noChangeArrowheads="1"/>
          </p:cNvSpPr>
          <p:nvPr/>
        </p:nvSpPr>
        <p:spPr bwMode="auto">
          <a:xfrm>
            <a:off x="6656388" y="3794125"/>
            <a:ext cx="143986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65" name="Rectangle 13"/>
          <p:cNvSpPr>
            <a:spLocks noChangeArrowheads="1"/>
          </p:cNvSpPr>
          <p:nvPr/>
        </p:nvSpPr>
        <p:spPr bwMode="auto">
          <a:xfrm>
            <a:off x="6656388" y="34702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66" name="Rectangle 14"/>
          <p:cNvSpPr>
            <a:spLocks noChangeArrowheads="1"/>
          </p:cNvSpPr>
          <p:nvPr/>
        </p:nvSpPr>
        <p:spPr bwMode="auto">
          <a:xfrm>
            <a:off x="6656388" y="2174875"/>
            <a:ext cx="1439862"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67" name="Rectangle 15"/>
          <p:cNvSpPr>
            <a:spLocks noChangeArrowheads="1"/>
          </p:cNvSpPr>
          <p:nvPr/>
        </p:nvSpPr>
        <p:spPr bwMode="auto">
          <a:xfrm>
            <a:off x="6656388" y="2498725"/>
            <a:ext cx="1439862"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68" name="Rectangle 16"/>
          <p:cNvSpPr>
            <a:spLocks noChangeArrowheads="1"/>
          </p:cNvSpPr>
          <p:nvPr/>
        </p:nvSpPr>
        <p:spPr bwMode="auto">
          <a:xfrm>
            <a:off x="6656388" y="2822575"/>
            <a:ext cx="1439862"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69" name="Rectangle 17"/>
          <p:cNvSpPr>
            <a:spLocks noChangeArrowheads="1"/>
          </p:cNvSpPr>
          <p:nvPr/>
        </p:nvSpPr>
        <p:spPr bwMode="auto">
          <a:xfrm>
            <a:off x="6656388" y="3148013"/>
            <a:ext cx="1439862"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2770" name="Rectangle 18"/>
          <p:cNvSpPr>
            <a:spLocks noChangeArrowheads="1"/>
          </p:cNvSpPr>
          <p:nvPr/>
        </p:nvSpPr>
        <p:spPr bwMode="auto">
          <a:xfrm>
            <a:off x="3776663" y="4122738"/>
            <a:ext cx="684212"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2771" name="Line 19"/>
          <p:cNvSpPr>
            <a:spLocks noChangeShapeType="1"/>
          </p:cNvSpPr>
          <p:nvPr/>
        </p:nvSpPr>
        <p:spPr bwMode="auto">
          <a:xfrm>
            <a:off x="7377113" y="3802063"/>
            <a:ext cx="0" cy="53975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2772" name="Line 20"/>
          <p:cNvSpPr>
            <a:spLocks noChangeShapeType="1"/>
          </p:cNvSpPr>
          <p:nvPr/>
        </p:nvSpPr>
        <p:spPr bwMode="auto">
          <a:xfrm>
            <a:off x="7377113" y="2217738"/>
            <a:ext cx="0" cy="151130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2773" name="Line 21"/>
          <p:cNvSpPr>
            <a:spLocks noChangeShapeType="1"/>
          </p:cNvSpPr>
          <p:nvPr/>
        </p:nvSpPr>
        <p:spPr bwMode="auto">
          <a:xfrm>
            <a:off x="1619250" y="2217738"/>
            <a:ext cx="0" cy="151130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2774" name="Line 22"/>
          <p:cNvSpPr>
            <a:spLocks noChangeShapeType="1"/>
          </p:cNvSpPr>
          <p:nvPr/>
        </p:nvSpPr>
        <p:spPr bwMode="auto">
          <a:xfrm>
            <a:off x="1619250" y="3802063"/>
            <a:ext cx="0" cy="53975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2775" name="Rectangle 23"/>
          <p:cNvSpPr>
            <a:spLocks noChangeArrowheads="1"/>
          </p:cNvSpPr>
          <p:nvPr/>
        </p:nvSpPr>
        <p:spPr bwMode="auto">
          <a:xfrm>
            <a:off x="3760788" y="3817938"/>
            <a:ext cx="143986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endParaRPr lang="fr-FR" b="1">
              <a:cs typeface="+mn-cs"/>
            </a:endParaRPr>
          </a:p>
        </p:txBody>
      </p:sp>
      <p:sp>
        <p:nvSpPr>
          <p:cNvPr id="202776" name="Line 24"/>
          <p:cNvSpPr>
            <a:spLocks noChangeShapeType="1"/>
          </p:cNvSpPr>
          <p:nvPr/>
        </p:nvSpPr>
        <p:spPr bwMode="auto">
          <a:xfrm>
            <a:off x="4119563" y="4122738"/>
            <a:ext cx="0" cy="2333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2777" name="Line 25"/>
          <p:cNvSpPr>
            <a:spLocks noChangeShapeType="1"/>
          </p:cNvSpPr>
          <p:nvPr/>
        </p:nvSpPr>
        <p:spPr bwMode="auto">
          <a:xfrm>
            <a:off x="4856163" y="4122738"/>
            <a:ext cx="0" cy="2333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202778" name="AutoShape 26"/>
          <p:cNvCxnSpPr>
            <a:cxnSpLocks noChangeShapeType="1"/>
            <a:stCxn id="202755" idx="2"/>
            <a:endCxn id="202776" idx="1"/>
          </p:cNvCxnSpPr>
          <p:nvPr/>
        </p:nvCxnSpPr>
        <p:spPr bwMode="auto">
          <a:xfrm rot="16200000" flipH="1">
            <a:off x="2851944" y="3102769"/>
            <a:ext cx="34925" cy="2500313"/>
          </a:xfrm>
          <a:prstGeom prst="bentConnector3">
            <a:avLst>
              <a:gd name="adj1" fmla="val 654546"/>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779" name="AutoShape 27"/>
          <p:cNvCxnSpPr>
            <a:cxnSpLocks noChangeShapeType="1"/>
            <a:stCxn id="202777" idx="1"/>
            <a:endCxn id="202763" idx="2"/>
          </p:cNvCxnSpPr>
          <p:nvPr/>
        </p:nvCxnSpPr>
        <p:spPr bwMode="auto">
          <a:xfrm rot="5400000" flipH="1" flipV="1">
            <a:off x="6107113" y="3100388"/>
            <a:ext cx="19050" cy="2520950"/>
          </a:xfrm>
          <a:prstGeom prst="bentConnector3">
            <a:avLst>
              <a:gd name="adj1" fmla="val -11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2780" name="AutoShape 28"/>
          <p:cNvCxnSpPr>
            <a:cxnSpLocks noChangeShapeType="1"/>
            <a:stCxn id="202776" idx="0"/>
            <a:endCxn id="202777" idx="0"/>
          </p:cNvCxnSpPr>
          <p:nvPr/>
        </p:nvCxnSpPr>
        <p:spPr bwMode="auto">
          <a:xfrm rot="5400000" flipV="1">
            <a:off x="4487069" y="3740944"/>
            <a:ext cx="1588" cy="736600"/>
          </a:xfrm>
          <a:prstGeom prst="bentConnector3">
            <a:avLst>
              <a:gd name="adj1" fmla="val -17800005"/>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2781" name="Text Box 29"/>
          <p:cNvSpPr txBox="1">
            <a:spLocks noChangeAspect="1" noChangeArrowheads="1"/>
          </p:cNvSpPr>
          <p:nvPr/>
        </p:nvSpPr>
        <p:spPr bwMode="auto">
          <a:xfrm>
            <a:off x="3036888" y="2541588"/>
            <a:ext cx="28797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400">
                <a:cs typeface="+mn-cs"/>
              </a:rPr>
              <a:t>Commutateur de </a:t>
            </a:r>
            <a:r>
              <a:rPr lang="fr-FR" sz="2400" b="1" i="1">
                <a:effectLst>
                  <a:outerShdw blurRad="38100" dist="38100" dir="2700000" algn="tl">
                    <a:srgbClr val="DDDDDD"/>
                  </a:outerShdw>
                </a:effectLst>
                <a:cs typeface="+mn-cs"/>
              </a:rPr>
              <a:t>Trames</a:t>
            </a:r>
          </a:p>
        </p:txBody>
      </p:sp>
      <p:sp>
        <p:nvSpPr>
          <p:cNvPr id="202782" name="Text Box 30"/>
          <p:cNvSpPr txBox="1">
            <a:spLocks noChangeArrowheads="1"/>
          </p:cNvSpPr>
          <p:nvPr/>
        </p:nvSpPr>
        <p:spPr bwMode="auto">
          <a:xfrm>
            <a:off x="955675" y="5195888"/>
            <a:ext cx="3549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cs typeface="+mn-cs"/>
              </a:rPr>
              <a:t>Exemple: Commutateur </a:t>
            </a:r>
            <a:r>
              <a:rPr lang="fr-FR" i="1">
                <a:cs typeface="+mn-cs"/>
              </a:rPr>
              <a:t>Ethernet</a:t>
            </a:r>
          </a:p>
        </p:txBody>
      </p:sp>
      <p:sp>
        <p:nvSpPr>
          <p:cNvPr id="2" name="Date Placeholder 1"/>
          <p:cNvSpPr>
            <a:spLocks noGrp="1"/>
          </p:cNvSpPr>
          <p:nvPr>
            <p:ph type="dt" sz="quarter" idx="10"/>
          </p:nvPr>
        </p:nvSpPr>
        <p:spPr/>
        <p:txBody>
          <a:bodyPr/>
          <a:lstStyle/>
          <a:p>
            <a:pPr>
              <a:defRPr/>
            </a:pPr>
            <a:r>
              <a:rPr lang="fr-FR" smtClean="0"/>
              <a:t>© </a:t>
            </a:r>
            <a:fld id="{F810E622-1CCB-8742-BFB3-E51D0601ED3F}"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DECC404-05B4-F44F-AA19-82B87065C4CE}" type="slidenum">
              <a:rPr lang="fr-FR" smtClean="0"/>
              <a:pPr>
                <a:defRPr/>
              </a:pPr>
              <a:t>110</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10" name="Rectangle 6"/>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fr-FR" sz="4000" b="1" i="1" smtClean="0">
                <a:effectLst>
                  <a:outerShdw blurRad="38100" dist="38100" dir="2700000" algn="tl">
                    <a:srgbClr val="DDDDDD"/>
                  </a:outerShdw>
                </a:effectLst>
                <a:cs typeface="+mj-cs"/>
              </a:rPr>
              <a:t>Commutateurs</a:t>
            </a:r>
            <a:r>
              <a:rPr lang="fr-FR" sz="4000" b="1" i="1" baseline="-25000" smtClean="0">
                <a:effectLst>
                  <a:outerShdw blurRad="38100" dist="38100" dir="2700000" algn="tl">
                    <a:srgbClr val="DDDDDD"/>
                  </a:outerShdw>
                </a:effectLst>
                <a:cs typeface="+mj-cs"/>
              </a:rPr>
              <a:t>3</a:t>
            </a:r>
          </a:p>
        </p:txBody>
      </p:sp>
      <p:sp>
        <p:nvSpPr>
          <p:cNvPr id="200706" name="Rectangle 2"/>
          <p:cNvSpPr>
            <a:spLocks noChangeArrowheads="1"/>
          </p:cNvSpPr>
          <p:nvPr/>
        </p:nvSpPr>
        <p:spPr bwMode="auto">
          <a:xfrm>
            <a:off x="4514850" y="4122738"/>
            <a:ext cx="684213"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07" name="Rectangle 3"/>
          <p:cNvSpPr>
            <a:spLocks noChangeArrowheads="1"/>
          </p:cNvSpPr>
          <p:nvPr/>
        </p:nvSpPr>
        <p:spPr bwMode="auto">
          <a:xfrm>
            <a:off x="898525" y="4102100"/>
            <a:ext cx="1439863"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08" name="Rectangle 4"/>
          <p:cNvSpPr>
            <a:spLocks noChangeArrowheads="1"/>
          </p:cNvSpPr>
          <p:nvPr/>
        </p:nvSpPr>
        <p:spPr bwMode="auto">
          <a:xfrm>
            <a:off x="898525" y="3778250"/>
            <a:ext cx="143986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09" name="Rectangle 5"/>
          <p:cNvSpPr>
            <a:spLocks noChangeArrowheads="1"/>
          </p:cNvSpPr>
          <p:nvPr/>
        </p:nvSpPr>
        <p:spPr bwMode="auto">
          <a:xfrm>
            <a:off x="898525" y="3454400"/>
            <a:ext cx="1439863"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11" name="Rectangle 7"/>
          <p:cNvSpPr>
            <a:spLocks noChangeArrowheads="1"/>
          </p:cNvSpPr>
          <p:nvPr/>
        </p:nvSpPr>
        <p:spPr bwMode="auto">
          <a:xfrm>
            <a:off x="898525" y="2159000"/>
            <a:ext cx="1439863"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12" name="Rectangle 8"/>
          <p:cNvSpPr>
            <a:spLocks noChangeArrowheads="1"/>
          </p:cNvSpPr>
          <p:nvPr/>
        </p:nvSpPr>
        <p:spPr bwMode="auto">
          <a:xfrm>
            <a:off x="898525" y="2482850"/>
            <a:ext cx="1439863"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13" name="Rectangle 9"/>
          <p:cNvSpPr>
            <a:spLocks noChangeArrowheads="1"/>
          </p:cNvSpPr>
          <p:nvPr/>
        </p:nvSpPr>
        <p:spPr bwMode="auto">
          <a:xfrm>
            <a:off x="898525" y="2806700"/>
            <a:ext cx="1439863"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14" name="Rectangle 10"/>
          <p:cNvSpPr>
            <a:spLocks noChangeArrowheads="1"/>
          </p:cNvSpPr>
          <p:nvPr/>
        </p:nvSpPr>
        <p:spPr bwMode="auto">
          <a:xfrm>
            <a:off x="898525" y="3132138"/>
            <a:ext cx="1439863"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0715" name="Rectangle 11"/>
          <p:cNvSpPr>
            <a:spLocks noChangeArrowheads="1"/>
          </p:cNvSpPr>
          <p:nvPr/>
        </p:nvSpPr>
        <p:spPr bwMode="auto">
          <a:xfrm>
            <a:off x="6656388" y="4117975"/>
            <a:ext cx="1439862"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16" name="Rectangle 12"/>
          <p:cNvSpPr>
            <a:spLocks noChangeArrowheads="1"/>
          </p:cNvSpPr>
          <p:nvPr/>
        </p:nvSpPr>
        <p:spPr bwMode="auto">
          <a:xfrm>
            <a:off x="6656388" y="3794125"/>
            <a:ext cx="143986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17" name="Rectangle 13"/>
          <p:cNvSpPr>
            <a:spLocks noChangeArrowheads="1"/>
          </p:cNvSpPr>
          <p:nvPr/>
        </p:nvSpPr>
        <p:spPr bwMode="auto">
          <a:xfrm>
            <a:off x="6656388" y="34702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18" name="Rectangle 14"/>
          <p:cNvSpPr>
            <a:spLocks noChangeArrowheads="1"/>
          </p:cNvSpPr>
          <p:nvPr/>
        </p:nvSpPr>
        <p:spPr bwMode="auto">
          <a:xfrm>
            <a:off x="6656388" y="2174875"/>
            <a:ext cx="1439862"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19" name="Rectangle 15"/>
          <p:cNvSpPr>
            <a:spLocks noChangeArrowheads="1"/>
          </p:cNvSpPr>
          <p:nvPr/>
        </p:nvSpPr>
        <p:spPr bwMode="auto">
          <a:xfrm>
            <a:off x="6656388" y="2498725"/>
            <a:ext cx="1439862"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20" name="Rectangle 16"/>
          <p:cNvSpPr>
            <a:spLocks noChangeArrowheads="1"/>
          </p:cNvSpPr>
          <p:nvPr/>
        </p:nvSpPr>
        <p:spPr bwMode="auto">
          <a:xfrm>
            <a:off x="6656388" y="2822575"/>
            <a:ext cx="1439862"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21" name="Rectangle 17"/>
          <p:cNvSpPr>
            <a:spLocks noChangeArrowheads="1"/>
          </p:cNvSpPr>
          <p:nvPr/>
        </p:nvSpPr>
        <p:spPr bwMode="auto">
          <a:xfrm>
            <a:off x="6656388" y="3148013"/>
            <a:ext cx="1439862"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0722" name="Rectangle 18"/>
          <p:cNvSpPr>
            <a:spLocks noChangeArrowheads="1"/>
          </p:cNvSpPr>
          <p:nvPr/>
        </p:nvSpPr>
        <p:spPr bwMode="auto">
          <a:xfrm>
            <a:off x="3768725" y="4122738"/>
            <a:ext cx="684213"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23" name="Line 19"/>
          <p:cNvSpPr>
            <a:spLocks noChangeShapeType="1"/>
          </p:cNvSpPr>
          <p:nvPr/>
        </p:nvSpPr>
        <p:spPr bwMode="auto">
          <a:xfrm>
            <a:off x="7377113" y="3478213"/>
            <a:ext cx="0" cy="8636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0724" name="Line 20"/>
          <p:cNvSpPr>
            <a:spLocks noChangeShapeType="1"/>
          </p:cNvSpPr>
          <p:nvPr/>
        </p:nvSpPr>
        <p:spPr bwMode="auto">
          <a:xfrm>
            <a:off x="7377113" y="2217738"/>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0725" name="Line 21"/>
          <p:cNvSpPr>
            <a:spLocks noChangeShapeType="1"/>
          </p:cNvSpPr>
          <p:nvPr/>
        </p:nvSpPr>
        <p:spPr bwMode="auto">
          <a:xfrm>
            <a:off x="1619250" y="2217738"/>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0726" name="Line 22"/>
          <p:cNvSpPr>
            <a:spLocks noChangeShapeType="1"/>
          </p:cNvSpPr>
          <p:nvPr/>
        </p:nvSpPr>
        <p:spPr bwMode="auto">
          <a:xfrm>
            <a:off x="1619250" y="3478213"/>
            <a:ext cx="0" cy="8636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0727" name="Rectangle 23"/>
          <p:cNvSpPr>
            <a:spLocks noChangeArrowheads="1"/>
          </p:cNvSpPr>
          <p:nvPr/>
        </p:nvSpPr>
        <p:spPr bwMode="auto">
          <a:xfrm>
            <a:off x="3768725" y="3817938"/>
            <a:ext cx="684213"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28" name="Rectangle 24"/>
          <p:cNvSpPr>
            <a:spLocks noChangeArrowheads="1"/>
          </p:cNvSpPr>
          <p:nvPr/>
        </p:nvSpPr>
        <p:spPr bwMode="auto">
          <a:xfrm>
            <a:off x="4516438" y="3817938"/>
            <a:ext cx="68421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0729" name="Rectangle 25"/>
          <p:cNvSpPr>
            <a:spLocks noChangeArrowheads="1"/>
          </p:cNvSpPr>
          <p:nvPr/>
        </p:nvSpPr>
        <p:spPr bwMode="auto">
          <a:xfrm>
            <a:off x="3760788" y="35083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endParaRPr lang="fr-FR" b="1">
              <a:cs typeface="+mn-cs"/>
            </a:endParaRPr>
          </a:p>
        </p:txBody>
      </p:sp>
      <p:sp>
        <p:nvSpPr>
          <p:cNvPr id="200730" name="Line 26"/>
          <p:cNvSpPr>
            <a:spLocks noChangeShapeType="1"/>
          </p:cNvSpPr>
          <p:nvPr/>
        </p:nvSpPr>
        <p:spPr bwMode="auto">
          <a:xfrm>
            <a:off x="4111625" y="3730625"/>
            <a:ext cx="0" cy="6111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0731" name="Line 27"/>
          <p:cNvSpPr>
            <a:spLocks noChangeShapeType="1"/>
          </p:cNvSpPr>
          <p:nvPr/>
        </p:nvSpPr>
        <p:spPr bwMode="auto">
          <a:xfrm>
            <a:off x="4857750" y="3730625"/>
            <a:ext cx="0" cy="6111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200732" name="AutoShape 28"/>
          <p:cNvCxnSpPr>
            <a:cxnSpLocks noChangeShapeType="1"/>
            <a:stCxn id="200726" idx="1"/>
            <a:endCxn id="200722" idx="2"/>
          </p:cNvCxnSpPr>
          <p:nvPr/>
        </p:nvCxnSpPr>
        <p:spPr bwMode="auto">
          <a:xfrm rot="16200000" flipH="1">
            <a:off x="2864644" y="3110706"/>
            <a:ext cx="1588" cy="2492375"/>
          </a:xfrm>
          <a:prstGeom prst="bentConnector3">
            <a:avLst>
              <a:gd name="adj1" fmla="val 144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0733" name="AutoShape 29"/>
          <p:cNvCxnSpPr>
            <a:cxnSpLocks noChangeShapeType="1"/>
            <a:stCxn id="200731" idx="1"/>
            <a:endCxn id="200715" idx="2"/>
          </p:cNvCxnSpPr>
          <p:nvPr/>
        </p:nvCxnSpPr>
        <p:spPr bwMode="auto">
          <a:xfrm rot="5400000" flipH="1" flipV="1">
            <a:off x="6115051" y="3094037"/>
            <a:ext cx="4762" cy="2519363"/>
          </a:xfrm>
          <a:prstGeom prst="bentConnector3">
            <a:avLst>
              <a:gd name="adj1" fmla="val -47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0734" name="AutoShape 30"/>
          <p:cNvCxnSpPr>
            <a:cxnSpLocks noChangeShapeType="1"/>
            <a:stCxn id="200730" idx="0"/>
            <a:endCxn id="200731" idx="0"/>
          </p:cNvCxnSpPr>
          <p:nvPr/>
        </p:nvCxnSpPr>
        <p:spPr bwMode="auto">
          <a:xfrm rot="5400000" flipV="1">
            <a:off x="4483894" y="3344069"/>
            <a:ext cx="1587" cy="746125"/>
          </a:xfrm>
          <a:prstGeom prst="bentConnector3">
            <a:avLst>
              <a:gd name="adj1" fmla="val -16700005"/>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0735" name="Text Box 31"/>
          <p:cNvSpPr txBox="1">
            <a:spLocks noChangeAspect="1" noChangeArrowheads="1"/>
          </p:cNvSpPr>
          <p:nvPr/>
        </p:nvSpPr>
        <p:spPr bwMode="auto">
          <a:xfrm>
            <a:off x="3036888" y="2605088"/>
            <a:ext cx="28797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400">
                <a:cs typeface="+mn-cs"/>
              </a:rPr>
              <a:t>Commutateur de </a:t>
            </a:r>
            <a:r>
              <a:rPr lang="fr-FR" sz="2400" b="1" i="1">
                <a:effectLst>
                  <a:outerShdw blurRad="38100" dist="38100" dir="2700000" algn="tl">
                    <a:srgbClr val="DDDDDD"/>
                  </a:outerShdw>
                </a:effectLst>
                <a:cs typeface="+mn-cs"/>
              </a:rPr>
              <a:t>Paquets</a:t>
            </a:r>
          </a:p>
        </p:txBody>
      </p:sp>
      <p:sp>
        <p:nvSpPr>
          <p:cNvPr id="200736" name="Text Box 32"/>
          <p:cNvSpPr txBox="1">
            <a:spLocks noChangeArrowheads="1"/>
          </p:cNvSpPr>
          <p:nvPr/>
        </p:nvSpPr>
        <p:spPr bwMode="auto">
          <a:xfrm>
            <a:off x="955675" y="5195888"/>
            <a:ext cx="2916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cs typeface="+mn-cs"/>
              </a:rPr>
              <a:t>Exemple: Commutateur </a:t>
            </a:r>
            <a:r>
              <a:rPr lang="fr-FR" i="1">
                <a:cs typeface="+mn-cs"/>
              </a:rPr>
              <a:t>IP</a:t>
            </a:r>
          </a:p>
        </p:txBody>
      </p:sp>
      <p:sp>
        <p:nvSpPr>
          <p:cNvPr id="2" name="Date Placeholder 1"/>
          <p:cNvSpPr>
            <a:spLocks noGrp="1"/>
          </p:cNvSpPr>
          <p:nvPr>
            <p:ph type="dt" sz="quarter" idx="10"/>
          </p:nvPr>
        </p:nvSpPr>
        <p:spPr/>
        <p:txBody>
          <a:bodyPr/>
          <a:lstStyle/>
          <a:p>
            <a:pPr>
              <a:defRPr/>
            </a:pPr>
            <a:r>
              <a:rPr lang="fr-FR" smtClean="0"/>
              <a:t>© </a:t>
            </a:r>
            <a:fld id="{1935DDCA-6689-F147-82D5-0CF1124DE67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58CC0FB-BBA1-A84D-910F-23D328131BE8}" type="slidenum">
              <a:rPr lang="fr-FR" smtClean="0"/>
              <a:pPr>
                <a:defRPr/>
              </a:pPr>
              <a:t>111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ChangeArrowheads="1"/>
          </p:cNvSpPr>
          <p:nvPr/>
        </p:nvSpPr>
        <p:spPr bwMode="auto">
          <a:xfrm>
            <a:off x="898525" y="3382963"/>
            <a:ext cx="1439863"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81" name="Rectangle 5"/>
          <p:cNvSpPr>
            <a:spLocks noChangeArrowheads="1"/>
          </p:cNvSpPr>
          <p:nvPr/>
        </p:nvSpPr>
        <p:spPr bwMode="auto">
          <a:xfrm>
            <a:off x="898525" y="3059113"/>
            <a:ext cx="1439863"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Liaison</a:t>
            </a:r>
          </a:p>
        </p:txBody>
      </p:sp>
      <p:sp>
        <p:nvSpPr>
          <p:cNvPr id="203782" name="Rectangle 6"/>
          <p:cNvSpPr>
            <a:spLocks noChangeArrowheads="1"/>
          </p:cNvSpPr>
          <p:nvPr/>
        </p:nvSpPr>
        <p:spPr bwMode="auto">
          <a:xfrm>
            <a:off x="898525" y="2735263"/>
            <a:ext cx="1439863"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Réseau</a:t>
            </a:r>
          </a:p>
        </p:txBody>
      </p:sp>
      <p:sp>
        <p:nvSpPr>
          <p:cNvPr id="20377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fr-FR" sz="4000" b="1" i="1" smtClean="0">
                <a:effectLst>
                  <a:outerShdw blurRad="38100" dist="38100" dir="2700000" algn="tl">
                    <a:srgbClr val="DDDDDD"/>
                  </a:outerShdw>
                </a:effectLst>
                <a:cs typeface="+mj-cs"/>
              </a:rPr>
              <a:t>Passerelles</a:t>
            </a:r>
            <a:r>
              <a:rPr lang="fr-FR" sz="4000" b="1" i="1" baseline="-25000" smtClean="0">
                <a:effectLst>
                  <a:outerShdw blurRad="38100" dist="38100" dir="2700000" algn="tl">
                    <a:srgbClr val="DDDDDD"/>
                  </a:outerShdw>
                </a:effectLst>
                <a:cs typeface="+mj-cs"/>
              </a:rPr>
              <a:t>1</a:t>
            </a:r>
          </a:p>
        </p:txBody>
      </p:sp>
      <p:sp>
        <p:nvSpPr>
          <p:cNvPr id="203808" name="Text Box 32"/>
          <p:cNvSpPr txBox="1">
            <a:spLocks noChangeArrowheads="1"/>
          </p:cNvSpPr>
          <p:nvPr/>
        </p:nvSpPr>
        <p:spPr bwMode="auto">
          <a:xfrm>
            <a:off x="539750" y="3957638"/>
            <a:ext cx="82772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fr-FR">
                <a:cs typeface="+mn-cs"/>
              </a:rPr>
              <a:t>Liaison: Entre deux machines </a:t>
            </a:r>
            <a:r>
              <a:rPr lang="fr-FR" i="1">
                <a:cs typeface="+mn-cs"/>
              </a:rPr>
              <a:t>niveau Trame</a:t>
            </a:r>
            <a:r>
              <a:rPr lang="fr-FR">
                <a:cs typeface="+mn-cs"/>
              </a:rPr>
              <a:t> – exemple HDLC </a:t>
            </a:r>
            <a:r>
              <a:rPr lang="fr-FR">
                <a:cs typeface="+mn-cs"/>
                <a:sym typeface="Symbol" charset="0"/>
              </a:rPr>
              <a:t> </a:t>
            </a:r>
            <a:r>
              <a:rPr lang="fr-FR">
                <a:cs typeface="+mn-cs"/>
              </a:rPr>
              <a:t>Ethernet</a:t>
            </a:r>
            <a:endParaRPr lang="fr-FR" i="1">
              <a:cs typeface="+mn-cs"/>
            </a:endParaRPr>
          </a:p>
        </p:txBody>
      </p:sp>
      <p:sp>
        <p:nvSpPr>
          <p:cNvPr id="203779" name="Rectangle 3"/>
          <p:cNvSpPr>
            <a:spLocks noChangeArrowheads="1"/>
          </p:cNvSpPr>
          <p:nvPr/>
        </p:nvSpPr>
        <p:spPr bwMode="auto">
          <a:xfrm>
            <a:off x="4514850" y="3403600"/>
            <a:ext cx="684213" cy="233363"/>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83" name="Rectangle 7"/>
          <p:cNvSpPr>
            <a:spLocks noChangeArrowheads="1"/>
          </p:cNvSpPr>
          <p:nvPr/>
        </p:nvSpPr>
        <p:spPr bwMode="auto">
          <a:xfrm>
            <a:off x="898525" y="1439863"/>
            <a:ext cx="1439863"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84" name="Rectangle 8"/>
          <p:cNvSpPr>
            <a:spLocks noChangeArrowheads="1"/>
          </p:cNvSpPr>
          <p:nvPr/>
        </p:nvSpPr>
        <p:spPr bwMode="auto">
          <a:xfrm>
            <a:off x="898525" y="1763713"/>
            <a:ext cx="1439863"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85" name="Rectangle 9"/>
          <p:cNvSpPr>
            <a:spLocks noChangeArrowheads="1"/>
          </p:cNvSpPr>
          <p:nvPr/>
        </p:nvSpPr>
        <p:spPr bwMode="auto">
          <a:xfrm>
            <a:off x="898525" y="2087563"/>
            <a:ext cx="1439863"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86" name="Rectangle 10"/>
          <p:cNvSpPr>
            <a:spLocks noChangeArrowheads="1"/>
          </p:cNvSpPr>
          <p:nvPr/>
        </p:nvSpPr>
        <p:spPr bwMode="auto">
          <a:xfrm>
            <a:off x="898525" y="2428875"/>
            <a:ext cx="1439863"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a:cs typeface="+mn-cs"/>
              </a:rPr>
              <a:t>Transport</a:t>
            </a:r>
          </a:p>
        </p:txBody>
      </p:sp>
      <p:sp>
        <p:nvSpPr>
          <p:cNvPr id="203787" name="Rectangle 11"/>
          <p:cNvSpPr>
            <a:spLocks noChangeArrowheads="1"/>
          </p:cNvSpPr>
          <p:nvPr/>
        </p:nvSpPr>
        <p:spPr bwMode="auto">
          <a:xfrm>
            <a:off x="6656388" y="3398838"/>
            <a:ext cx="1439862"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88" name="Rectangle 12"/>
          <p:cNvSpPr>
            <a:spLocks noChangeArrowheads="1"/>
          </p:cNvSpPr>
          <p:nvPr/>
        </p:nvSpPr>
        <p:spPr bwMode="auto">
          <a:xfrm>
            <a:off x="6656388" y="3074988"/>
            <a:ext cx="143986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Liaison</a:t>
            </a:r>
          </a:p>
        </p:txBody>
      </p:sp>
      <p:sp>
        <p:nvSpPr>
          <p:cNvPr id="203789" name="Rectangle 13"/>
          <p:cNvSpPr>
            <a:spLocks noChangeArrowheads="1"/>
          </p:cNvSpPr>
          <p:nvPr/>
        </p:nvSpPr>
        <p:spPr bwMode="auto">
          <a:xfrm>
            <a:off x="6656388" y="2751138"/>
            <a:ext cx="143986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Réseau</a:t>
            </a:r>
          </a:p>
        </p:txBody>
      </p:sp>
      <p:sp>
        <p:nvSpPr>
          <p:cNvPr id="203790" name="Rectangle 14"/>
          <p:cNvSpPr>
            <a:spLocks noChangeArrowheads="1"/>
          </p:cNvSpPr>
          <p:nvPr/>
        </p:nvSpPr>
        <p:spPr bwMode="auto">
          <a:xfrm>
            <a:off x="6656388" y="1455738"/>
            <a:ext cx="1439862"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91" name="Rectangle 15"/>
          <p:cNvSpPr>
            <a:spLocks noChangeArrowheads="1"/>
          </p:cNvSpPr>
          <p:nvPr/>
        </p:nvSpPr>
        <p:spPr bwMode="auto">
          <a:xfrm>
            <a:off x="6656388" y="1779588"/>
            <a:ext cx="1439862"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92" name="Rectangle 16"/>
          <p:cNvSpPr>
            <a:spLocks noChangeArrowheads="1"/>
          </p:cNvSpPr>
          <p:nvPr/>
        </p:nvSpPr>
        <p:spPr bwMode="auto">
          <a:xfrm>
            <a:off x="6656388" y="2103438"/>
            <a:ext cx="1439862"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93" name="Rectangle 17"/>
          <p:cNvSpPr>
            <a:spLocks noChangeArrowheads="1"/>
          </p:cNvSpPr>
          <p:nvPr/>
        </p:nvSpPr>
        <p:spPr bwMode="auto">
          <a:xfrm>
            <a:off x="6656388" y="2428875"/>
            <a:ext cx="1439862"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a:cs typeface="+mn-cs"/>
              </a:rPr>
              <a:t>Transport</a:t>
            </a:r>
          </a:p>
        </p:txBody>
      </p:sp>
      <p:sp>
        <p:nvSpPr>
          <p:cNvPr id="203794" name="Rectangle 18"/>
          <p:cNvSpPr>
            <a:spLocks noChangeArrowheads="1"/>
          </p:cNvSpPr>
          <p:nvPr/>
        </p:nvSpPr>
        <p:spPr bwMode="auto">
          <a:xfrm>
            <a:off x="3768725" y="3403600"/>
            <a:ext cx="684213" cy="233363"/>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3796" name="Line 20"/>
          <p:cNvSpPr>
            <a:spLocks noChangeShapeType="1"/>
          </p:cNvSpPr>
          <p:nvPr/>
        </p:nvSpPr>
        <p:spPr bwMode="auto">
          <a:xfrm>
            <a:off x="7377113" y="1498600"/>
            <a:ext cx="0" cy="900113"/>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3797" name="Line 21"/>
          <p:cNvSpPr>
            <a:spLocks noChangeShapeType="1"/>
          </p:cNvSpPr>
          <p:nvPr/>
        </p:nvSpPr>
        <p:spPr bwMode="auto">
          <a:xfrm>
            <a:off x="1619250" y="1498600"/>
            <a:ext cx="0" cy="900113"/>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3799" name="Rectangle 23"/>
          <p:cNvSpPr>
            <a:spLocks noChangeArrowheads="1"/>
          </p:cNvSpPr>
          <p:nvPr/>
        </p:nvSpPr>
        <p:spPr bwMode="auto">
          <a:xfrm>
            <a:off x="3768725" y="3098800"/>
            <a:ext cx="68421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cs typeface="Times New Roman" charset="0"/>
              </a:rPr>
              <a:t>½ Pont</a:t>
            </a:r>
            <a:endParaRPr lang="fr-FR" sz="1600" b="1">
              <a:cs typeface="+mn-cs"/>
            </a:endParaRPr>
          </a:p>
        </p:txBody>
      </p:sp>
      <p:sp>
        <p:nvSpPr>
          <p:cNvPr id="203800" name="Rectangle 24"/>
          <p:cNvSpPr>
            <a:spLocks noChangeArrowheads="1"/>
          </p:cNvSpPr>
          <p:nvPr/>
        </p:nvSpPr>
        <p:spPr bwMode="auto">
          <a:xfrm>
            <a:off x="4516438" y="3098800"/>
            <a:ext cx="68421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Times New Roman" charset="0"/>
              </a:rPr>
              <a:t>½ </a:t>
            </a:r>
            <a:r>
              <a:rPr lang="fr-FR" sz="1600" b="1">
                <a:cs typeface="Times New Roman" charset="0"/>
              </a:rPr>
              <a:t>Pont</a:t>
            </a:r>
            <a:endParaRPr lang="fr-FR" sz="1600" b="1">
              <a:cs typeface="+mn-cs"/>
            </a:endParaRPr>
          </a:p>
        </p:txBody>
      </p:sp>
      <p:sp>
        <p:nvSpPr>
          <p:cNvPr id="203801" name="Rectangle 25"/>
          <p:cNvSpPr>
            <a:spLocks noChangeArrowheads="1"/>
          </p:cNvSpPr>
          <p:nvPr/>
        </p:nvSpPr>
        <p:spPr bwMode="auto">
          <a:xfrm>
            <a:off x="3760788" y="2789238"/>
            <a:ext cx="143986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b="1">
                <a:cs typeface="+mn-cs"/>
              </a:rPr>
              <a:t>Routeur</a:t>
            </a:r>
          </a:p>
        </p:txBody>
      </p:sp>
      <p:cxnSp>
        <p:nvCxnSpPr>
          <p:cNvPr id="203804" name="AutoShape 28"/>
          <p:cNvCxnSpPr>
            <a:cxnSpLocks noChangeShapeType="1"/>
            <a:stCxn id="203781" idx="2"/>
            <a:endCxn id="203799" idx="2"/>
          </p:cNvCxnSpPr>
          <p:nvPr/>
        </p:nvCxnSpPr>
        <p:spPr bwMode="auto">
          <a:xfrm rot="16200000" flipH="1">
            <a:off x="2845594" y="2066131"/>
            <a:ext cx="39688" cy="2492375"/>
          </a:xfrm>
          <a:prstGeom prst="bentConnector3">
            <a:avLst>
              <a:gd name="adj1" fmla="val 1527995"/>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3805" name="AutoShape 29"/>
          <p:cNvCxnSpPr>
            <a:cxnSpLocks noChangeShapeType="1"/>
            <a:stCxn id="203800" idx="2"/>
            <a:endCxn id="203788" idx="2"/>
          </p:cNvCxnSpPr>
          <p:nvPr/>
        </p:nvCxnSpPr>
        <p:spPr bwMode="auto">
          <a:xfrm rot="5400000" flipH="1" flipV="1">
            <a:off x="6106319" y="2061369"/>
            <a:ext cx="23813" cy="2517775"/>
          </a:xfrm>
          <a:prstGeom prst="bentConnector3">
            <a:avLst>
              <a:gd name="adj1" fmla="val -23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5370" name="Rectangle 33"/>
          <p:cNvSpPr>
            <a:spLocks noChangeArrowheads="1"/>
          </p:cNvSpPr>
          <p:nvPr/>
        </p:nvSpPr>
        <p:spPr bwMode="auto">
          <a:xfrm>
            <a:off x="3760788" y="1439863"/>
            <a:ext cx="1439862" cy="1223962"/>
          </a:xfrm>
          <a:prstGeom prst="rect">
            <a:avLst/>
          </a:prstGeom>
          <a:gradFill rotWithShape="0">
            <a:gsLst>
              <a:gs pos="0">
                <a:srgbClr val="184776"/>
              </a:gs>
              <a:gs pos="100000">
                <a:srgbClr val="3399FF"/>
              </a:gs>
            </a:gsLst>
            <a:lin ang="5400000" scaled="1"/>
          </a:gradFill>
          <a:ln>
            <a:noFill/>
          </a:ln>
          <a:effectLst>
            <a:prstShdw prst="shdw17" dist="17961" dir="13500000">
              <a:srgbClr val="1F5C99">
                <a:alpha val="74997"/>
              </a:srgbClr>
            </a:prst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p>
            <a:pPr algn="ctr"/>
            <a:endParaRPr lang="fr-FR" b="1"/>
          </a:p>
        </p:txBody>
      </p:sp>
      <p:sp>
        <p:nvSpPr>
          <p:cNvPr id="203812" name="Text Box 36"/>
          <p:cNvSpPr txBox="1">
            <a:spLocks noChangeArrowheads="1"/>
          </p:cNvSpPr>
          <p:nvPr/>
        </p:nvSpPr>
        <p:spPr bwMode="auto">
          <a:xfrm>
            <a:off x="539750" y="4497388"/>
            <a:ext cx="82772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fr-FR">
                <a:cs typeface="+mn-cs"/>
              </a:rPr>
              <a:t>Réseau: Constitution d’un réseau avec </a:t>
            </a:r>
            <a:r>
              <a:rPr lang="fr-FR" i="1">
                <a:cs typeface="+mn-cs"/>
              </a:rPr>
              <a:t>n liaisons</a:t>
            </a:r>
            <a:r>
              <a:rPr lang="fr-FR">
                <a:cs typeface="+mn-cs"/>
              </a:rPr>
              <a:t> et </a:t>
            </a:r>
            <a:r>
              <a:rPr lang="fr-FR" i="1">
                <a:cs typeface="+mn-cs"/>
              </a:rPr>
              <a:t>acheminement des paquets</a:t>
            </a:r>
          </a:p>
        </p:txBody>
      </p:sp>
      <p:sp>
        <p:nvSpPr>
          <p:cNvPr id="203813" name="Text Box 37"/>
          <p:cNvSpPr txBox="1">
            <a:spLocks noChangeArrowheads="1"/>
          </p:cNvSpPr>
          <p:nvPr/>
        </p:nvSpPr>
        <p:spPr bwMode="auto">
          <a:xfrm>
            <a:off x="539750" y="5037138"/>
            <a:ext cx="82772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fr-FR">
                <a:cs typeface="+mn-cs"/>
              </a:rPr>
              <a:t>Transport: De Bout en Bout, Connecté (</a:t>
            </a:r>
            <a:r>
              <a:rPr lang="fr-FR" i="1">
                <a:cs typeface="+mn-cs"/>
              </a:rPr>
              <a:t>Circuit Virtuel, Pipe, …</a:t>
            </a:r>
            <a:r>
              <a:rPr lang="fr-FR">
                <a:cs typeface="+mn-cs"/>
              </a:rPr>
              <a:t>) ou Non Connecté (</a:t>
            </a:r>
            <a:r>
              <a:rPr lang="fr-FR" i="1">
                <a:cs typeface="+mn-cs"/>
              </a:rPr>
              <a:t>Message</a:t>
            </a:r>
            <a:r>
              <a:rPr lang="fr-FR">
                <a:cs typeface="+mn-cs"/>
              </a:rPr>
              <a:t>)</a:t>
            </a:r>
            <a:endParaRPr lang="fr-FR" i="1">
              <a:cs typeface="+mn-cs"/>
            </a:endParaRPr>
          </a:p>
        </p:txBody>
      </p:sp>
      <p:sp>
        <p:nvSpPr>
          <p:cNvPr id="203807" name="Text Box 31"/>
          <p:cNvSpPr txBox="1">
            <a:spLocks noChangeAspect="1" noChangeArrowheads="1"/>
          </p:cNvSpPr>
          <p:nvPr/>
        </p:nvSpPr>
        <p:spPr bwMode="auto">
          <a:xfrm>
            <a:off x="3962400" y="1600200"/>
            <a:ext cx="1079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b="1" i="1">
                <a:effectLst>
                  <a:outerShdw blurRad="38100" dist="38100" dir="2700000" algn="tl">
                    <a:srgbClr val="DDDDDD"/>
                  </a:outerShdw>
                </a:effectLst>
                <a:cs typeface="+mn-cs"/>
              </a:rPr>
              <a:t>Passerelle</a:t>
            </a:r>
          </a:p>
        </p:txBody>
      </p:sp>
      <p:sp>
        <p:nvSpPr>
          <p:cNvPr id="203817" name="Text Box 41"/>
          <p:cNvSpPr txBox="1">
            <a:spLocks noChangeArrowheads="1"/>
          </p:cNvSpPr>
          <p:nvPr/>
        </p:nvSpPr>
        <p:spPr bwMode="auto">
          <a:xfrm>
            <a:off x="539750" y="5757863"/>
            <a:ext cx="82772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fr-FR">
                <a:cs typeface="+mn-cs"/>
              </a:rPr>
              <a:t>Routeur: Assemble des </a:t>
            </a:r>
            <a:r>
              <a:rPr lang="fr-FR" i="1">
                <a:cs typeface="+mn-cs"/>
              </a:rPr>
              <a:t>niveaux liaisons</a:t>
            </a:r>
            <a:r>
              <a:rPr lang="fr-FR">
                <a:cs typeface="+mn-cs"/>
              </a:rPr>
              <a:t> (trames) hétérogènes mais avec un protocole de </a:t>
            </a:r>
            <a:r>
              <a:rPr lang="fr-FR" i="1">
                <a:cs typeface="+mn-cs"/>
              </a:rPr>
              <a:t>niveaux réseaux</a:t>
            </a:r>
            <a:r>
              <a:rPr lang="fr-FR">
                <a:cs typeface="+mn-cs"/>
              </a:rPr>
              <a:t> (paquets) homogènes</a:t>
            </a:r>
            <a:endParaRPr lang="fr-FR" i="1">
              <a:cs typeface="+mn-cs"/>
            </a:endParaRPr>
          </a:p>
        </p:txBody>
      </p:sp>
      <p:sp>
        <p:nvSpPr>
          <p:cNvPr id="2" name="Date Placeholder 1"/>
          <p:cNvSpPr>
            <a:spLocks noGrp="1"/>
          </p:cNvSpPr>
          <p:nvPr>
            <p:ph type="dt" sz="quarter" idx="10"/>
          </p:nvPr>
        </p:nvSpPr>
        <p:spPr/>
        <p:txBody>
          <a:bodyPr/>
          <a:lstStyle/>
          <a:p>
            <a:pPr>
              <a:defRPr/>
            </a:pPr>
            <a:r>
              <a:rPr lang="fr-FR" smtClean="0"/>
              <a:t>© </a:t>
            </a:r>
            <a:fld id="{1F121D88-388C-9742-9D39-034E84FF38E8}"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EEFFCB9-3E67-A746-B124-6B8251AC3D36}" type="slidenum">
              <a:rPr lang="fr-FR" smtClean="0"/>
              <a:pPr>
                <a:defRPr/>
              </a:pPr>
              <a:t>112</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5" name="Rectangle 5"/>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fr-FR" sz="4000" b="1" i="1" smtClean="0">
                <a:effectLst>
                  <a:outerShdw blurRad="38100" dist="38100" dir="2700000" algn="tl">
                    <a:srgbClr val="DDDDDD"/>
                  </a:outerShdw>
                </a:effectLst>
                <a:cs typeface="+mj-cs"/>
              </a:rPr>
              <a:t>Passerelles</a:t>
            </a:r>
            <a:r>
              <a:rPr lang="fr-FR" sz="4000" b="1" i="1" baseline="-25000" smtClean="0">
                <a:effectLst>
                  <a:outerShdw blurRad="38100" dist="38100" dir="2700000" algn="tl">
                    <a:srgbClr val="DDDDDD"/>
                  </a:outerShdw>
                </a:effectLst>
                <a:cs typeface="+mj-cs"/>
              </a:rPr>
              <a:t>2</a:t>
            </a:r>
          </a:p>
        </p:txBody>
      </p:sp>
      <p:sp>
        <p:nvSpPr>
          <p:cNvPr id="204806" name="Text Box 6"/>
          <p:cNvSpPr txBox="1">
            <a:spLocks noChangeArrowheads="1"/>
          </p:cNvSpPr>
          <p:nvPr/>
        </p:nvSpPr>
        <p:spPr bwMode="auto">
          <a:xfrm>
            <a:off x="957263" y="5195888"/>
            <a:ext cx="41481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fr-FR">
                <a:cs typeface="+mn-cs"/>
              </a:rPr>
              <a:t>Exemple: Passerelle FTP / Ind$File</a:t>
            </a:r>
            <a:endParaRPr lang="fr-FR" i="1">
              <a:cs typeface="+mn-cs"/>
            </a:endParaRPr>
          </a:p>
        </p:txBody>
      </p:sp>
      <p:grpSp>
        <p:nvGrpSpPr>
          <p:cNvPr id="186371" name="Group 32"/>
          <p:cNvGrpSpPr>
            <a:grpSpLocks/>
          </p:cNvGrpSpPr>
          <p:nvPr/>
        </p:nvGrpSpPr>
        <p:grpSpPr bwMode="auto">
          <a:xfrm>
            <a:off x="898525" y="2159000"/>
            <a:ext cx="7197725" cy="2197100"/>
            <a:chOff x="566" y="907"/>
            <a:chExt cx="4534" cy="1384"/>
          </a:xfrm>
        </p:grpSpPr>
        <p:sp>
          <p:nvSpPr>
            <p:cNvPr id="204802" name="Rectangle 2"/>
            <p:cNvSpPr>
              <a:spLocks noChangeArrowheads="1"/>
            </p:cNvSpPr>
            <p:nvPr/>
          </p:nvSpPr>
          <p:spPr bwMode="auto">
            <a:xfrm>
              <a:off x="566" y="2131"/>
              <a:ext cx="907" cy="147"/>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03" name="Rectangle 3"/>
            <p:cNvSpPr>
              <a:spLocks noChangeArrowheads="1"/>
            </p:cNvSpPr>
            <p:nvPr/>
          </p:nvSpPr>
          <p:spPr bwMode="auto">
            <a:xfrm>
              <a:off x="566" y="1927"/>
              <a:ext cx="907" cy="147"/>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Liaison</a:t>
              </a:r>
            </a:p>
          </p:txBody>
        </p:sp>
        <p:sp>
          <p:nvSpPr>
            <p:cNvPr id="204804" name="Rectangle 4"/>
            <p:cNvSpPr>
              <a:spLocks noChangeArrowheads="1"/>
            </p:cNvSpPr>
            <p:nvPr/>
          </p:nvSpPr>
          <p:spPr bwMode="auto">
            <a:xfrm>
              <a:off x="566" y="1723"/>
              <a:ext cx="907" cy="147"/>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Réseau</a:t>
              </a:r>
            </a:p>
          </p:txBody>
        </p:sp>
        <p:sp>
          <p:nvSpPr>
            <p:cNvPr id="204807" name="Rectangle 7"/>
            <p:cNvSpPr>
              <a:spLocks noChangeArrowheads="1"/>
            </p:cNvSpPr>
            <p:nvPr/>
          </p:nvSpPr>
          <p:spPr bwMode="auto">
            <a:xfrm>
              <a:off x="2844" y="2144"/>
              <a:ext cx="431" cy="147"/>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08" name="Rectangle 8"/>
            <p:cNvSpPr>
              <a:spLocks noChangeArrowheads="1"/>
            </p:cNvSpPr>
            <p:nvPr/>
          </p:nvSpPr>
          <p:spPr bwMode="auto">
            <a:xfrm>
              <a:off x="566" y="907"/>
              <a:ext cx="907" cy="147"/>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09" name="Rectangle 9"/>
            <p:cNvSpPr>
              <a:spLocks noChangeArrowheads="1"/>
            </p:cNvSpPr>
            <p:nvPr/>
          </p:nvSpPr>
          <p:spPr bwMode="auto">
            <a:xfrm>
              <a:off x="566" y="1111"/>
              <a:ext cx="907" cy="147"/>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10" name="Rectangle 10"/>
            <p:cNvSpPr>
              <a:spLocks noChangeArrowheads="1"/>
            </p:cNvSpPr>
            <p:nvPr/>
          </p:nvSpPr>
          <p:spPr bwMode="auto">
            <a:xfrm>
              <a:off x="566" y="1315"/>
              <a:ext cx="907" cy="147"/>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11" name="Rectangle 11"/>
            <p:cNvSpPr>
              <a:spLocks noChangeArrowheads="1"/>
            </p:cNvSpPr>
            <p:nvPr/>
          </p:nvSpPr>
          <p:spPr bwMode="auto">
            <a:xfrm>
              <a:off x="566" y="1530"/>
              <a:ext cx="907" cy="147"/>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a:cs typeface="+mn-cs"/>
                </a:rPr>
                <a:t>Transport</a:t>
              </a:r>
            </a:p>
          </p:txBody>
        </p:sp>
        <p:sp>
          <p:nvSpPr>
            <p:cNvPr id="204812" name="Rectangle 12"/>
            <p:cNvSpPr>
              <a:spLocks noChangeArrowheads="1"/>
            </p:cNvSpPr>
            <p:nvPr/>
          </p:nvSpPr>
          <p:spPr bwMode="auto">
            <a:xfrm>
              <a:off x="4193" y="2141"/>
              <a:ext cx="907" cy="147"/>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13" name="Rectangle 13"/>
            <p:cNvSpPr>
              <a:spLocks noChangeArrowheads="1"/>
            </p:cNvSpPr>
            <p:nvPr/>
          </p:nvSpPr>
          <p:spPr bwMode="auto">
            <a:xfrm>
              <a:off x="4193" y="1937"/>
              <a:ext cx="907" cy="147"/>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Liaison</a:t>
              </a:r>
            </a:p>
          </p:txBody>
        </p:sp>
        <p:sp>
          <p:nvSpPr>
            <p:cNvPr id="204814" name="Rectangle 14"/>
            <p:cNvSpPr>
              <a:spLocks noChangeArrowheads="1"/>
            </p:cNvSpPr>
            <p:nvPr/>
          </p:nvSpPr>
          <p:spPr bwMode="auto">
            <a:xfrm>
              <a:off x="4193" y="1733"/>
              <a:ext cx="907" cy="147"/>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Réseau</a:t>
              </a:r>
            </a:p>
          </p:txBody>
        </p:sp>
        <p:sp>
          <p:nvSpPr>
            <p:cNvPr id="204815" name="Rectangle 15"/>
            <p:cNvSpPr>
              <a:spLocks noChangeArrowheads="1"/>
            </p:cNvSpPr>
            <p:nvPr/>
          </p:nvSpPr>
          <p:spPr bwMode="auto">
            <a:xfrm>
              <a:off x="4193" y="917"/>
              <a:ext cx="907" cy="147"/>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16" name="Rectangle 16"/>
            <p:cNvSpPr>
              <a:spLocks noChangeArrowheads="1"/>
            </p:cNvSpPr>
            <p:nvPr/>
          </p:nvSpPr>
          <p:spPr bwMode="auto">
            <a:xfrm>
              <a:off x="4193" y="1121"/>
              <a:ext cx="907" cy="147"/>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17" name="Rectangle 17"/>
            <p:cNvSpPr>
              <a:spLocks noChangeArrowheads="1"/>
            </p:cNvSpPr>
            <p:nvPr/>
          </p:nvSpPr>
          <p:spPr bwMode="auto">
            <a:xfrm>
              <a:off x="4193" y="1325"/>
              <a:ext cx="907" cy="147"/>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18" name="Rectangle 18"/>
            <p:cNvSpPr>
              <a:spLocks noChangeArrowheads="1"/>
            </p:cNvSpPr>
            <p:nvPr/>
          </p:nvSpPr>
          <p:spPr bwMode="auto">
            <a:xfrm>
              <a:off x="4193" y="1530"/>
              <a:ext cx="907" cy="147"/>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a:cs typeface="+mn-cs"/>
                </a:rPr>
                <a:t>Transport</a:t>
              </a:r>
            </a:p>
          </p:txBody>
        </p:sp>
        <p:sp>
          <p:nvSpPr>
            <p:cNvPr id="204819" name="Rectangle 19"/>
            <p:cNvSpPr>
              <a:spLocks noChangeArrowheads="1"/>
            </p:cNvSpPr>
            <p:nvPr/>
          </p:nvSpPr>
          <p:spPr bwMode="auto">
            <a:xfrm>
              <a:off x="2374" y="2144"/>
              <a:ext cx="431" cy="147"/>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4820" name="Line 20"/>
            <p:cNvSpPr>
              <a:spLocks noChangeShapeType="1"/>
            </p:cNvSpPr>
            <p:nvPr/>
          </p:nvSpPr>
          <p:spPr bwMode="auto">
            <a:xfrm>
              <a:off x="4647" y="944"/>
              <a:ext cx="0" cy="567"/>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4821" name="Line 21"/>
            <p:cNvSpPr>
              <a:spLocks noChangeShapeType="1"/>
            </p:cNvSpPr>
            <p:nvPr/>
          </p:nvSpPr>
          <p:spPr bwMode="auto">
            <a:xfrm>
              <a:off x="1020" y="944"/>
              <a:ext cx="0" cy="567"/>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4822" name="Rectangle 22"/>
            <p:cNvSpPr>
              <a:spLocks noChangeArrowheads="1"/>
            </p:cNvSpPr>
            <p:nvPr/>
          </p:nvSpPr>
          <p:spPr bwMode="auto">
            <a:xfrm>
              <a:off x="2374" y="1952"/>
              <a:ext cx="431" cy="147"/>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cs typeface="Times New Roman" charset="0"/>
                </a:rPr>
                <a:t>½ Pont</a:t>
              </a:r>
              <a:endParaRPr lang="fr-FR" sz="1600" b="1">
                <a:cs typeface="+mn-cs"/>
              </a:endParaRPr>
            </a:p>
          </p:txBody>
        </p:sp>
        <p:sp>
          <p:nvSpPr>
            <p:cNvPr id="204823" name="Rectangle 23"/>
            <p:cNvSpPr>
              <a:spLocks noChangeArrowheads="1"/>
            </p:cNvSpPr>
            <p:nvPr/>
          </p:nvSpPr>
          <p:spPr bwMode="auto">
            <a:xfrm>
              <a:off x="2845" y="1952"/>
              <a:ext cx="431" cy="147"/>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Times New Roman" charset="0"/>
                </a:rPr>
                <a:t>½ </a:t>
              </a:r>
              <a:r>
                <a:rPr lang="fr-FR" sz="1600" b="1">
                  <a:cs typeface="Times New Roman" charset="0"/>
                </a:rPr>
                <a:t>Pont</a:t>
              </a:r>
              <a:endParaRPr lang="fr-FR" sz="1600" b="1">
                <a:cs typeface="+mn-cs"/>
              </a:endParaRPr>
            </a:p>
          </p:txBody>
        </p:sp>
        <p:sp>
          <p:nvSpPr>
            <p:cNvPr id="204824" name="Rectangle 24"/>
            <p:cNvSpPr>
              <a:spLocks noChangeArrowheads="1"/>
            </p:cNvSpPr>
            <p:nvPr/>
          </p:nvSpPr>
          <p:spPr bwMode="auto">
            <a:xfrm>
              <a:off x="2369" y="1757"/>
              <a:ext cx="907" cy="147"/>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b="1">
                  <a:cs typeface="+mn-cs"/>
                </a:rPr>
                <a:t>Routeur</a:t>
              </a:r>
            </a:p>
          </p:txBody>
        </p:sp>
        <p:cxnSp>
          <p:nvCxnSpPr>
            <p:cNvPr id="204825" name="AutoShape 25"/>
            <p:cNvCxnSpPr>
              <a:cxnSpLocks noChangeShapeType="1"/>
              <a:stCxn id="204803" idx="2"/>
              <a:endCxn id="204822" idx="2"/>
            </p:cNvCxnSpPr>
            <p:nvPr/>
          </p:nvCxnSpPr>
          <p:spPr bwMode="auto">
            <a:xfrm rot="16200000" flipH="1">
              <a:off x="1799" y="1302"/>
              <a:ext cx="25" cy="1570"/>
            </a:xfrm>
            <a:prstGeom prst="bentConnector3">
              <a:avLst>
                <a:gd name="adj1" fmla="val 1527995"/>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4826" name="AutoShape 26"/>
            <p:cNvCxnSpPr>
              <a:cxnSpLocks noChangeShapeType="1"/>
              <a:stCxn id="204823" idx="2"/>
              <a:endCxn id="204813" idx="2"/>
            </p:cNvCxnSpPr>
            <p:nvPr/>
          </p:nvCxnSpPr>
          <p:spPr bwMode="auto">
            <a:xfrm rot="5400000" flipH="1" flipV="1">
              <a:off x="3847" y="1298"/>
              <a:ext cx="15" cy="1586"/>
            </a:xfrm>
            <a:prstGeom prst="bentConnector3">
              <a:avLst>
                <a:gd name="adj1" fmla="val -2300000"/>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6398" name="Rectangle 27"/>
            <p:cNvSpPr>
              <a:spLocks noChangeArrowheads="1"/>
            </p:cNvSpPr>
            <p:nvPr/>
          </p:nvSpPr>
          <p:spPr bwMode="auto">
            <a:xfrm>
              <a:off x="2369" y="907"/>
              <a:ext cx="907" cy="771"/>
            </a:xfrm>
            <a:prstGeom prst="rect">
              <a:avLst/>
            </a:prstGeom>
            <a:gradFill rotWithShape="0">
              <a:gsLst>
                <a:gs pos="0">
                  <a:srgbClr val="184776"/>
                </a:gs>
                <a:gs pos="100000">
                  <a:srgbClr val="3399FF"/>
                </a:gs>
              </a:gsLst>
              <a:lin ang="5400000" scaled="1"/>
            </a:gradFill>
            <a:ln>
              <a:noFill/>
            </a:ln>
            <a:effectLst>
              <a:prstShdw prst="shdw17" dist="17961" dir="13500000">
                <a:srgbClr val="1F5C99">
                  <a:alpha val="74997"/>
                </a:srgbClr>
              </a:prstShdw>
            </a:effectLst>
            <a:extLs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nchor="ctr"/>
            <a:lstStyle/>
            <a:p>
              <a:pPr algn="ctr"/>
              <a:endParaRPr lang="fr-FR" b="1"/>
            </a:p>
          </p:txBody>
        </p:sp>
        <p:sp>
          <p:nvSpPr>
            <p:cNvPr id="204830" name="Text Box 30"/>
            <p:cNvSpPr txBox="1">
              <a:spLocks noChangeAspect="1" noChangeArrowheads="1"/>
            </p:cNvSpPr>
            <p:nvPr/>
          </p:nvSpPr>
          <p:spPr bwMode="auto">
            <a:xfrm>
              <a:off x="2496" y="1008"/>
              <a:ext cx="68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b="1" i="1">
                  <a:effectLst>
                    <a:outerShdw blurRad="38100" dist="38100" dir="2700000" algn="tl">
                      <a:srgbClr val="DDDDDD"/>
                    </a:outerShdw>
                  </a:effectLst>
                  <a:cs typeface="+mn-cs"/>
                </a:rPr>
                <a:t>Passerelle</a:t>
              </a:r>
            </a:p>
          </p:txBody>
        </p:sp>
      </p:grpSp>
      <p:sp>
        <p:nvSpPr>
          <p:cNvPr id="2" name="Date Placeholder 1"/>
          <p:cNvSpPr>
            <a:spLocks noGrp="1"/>
          </p:cNvSpPr>
          <p:nvPr>
            <p:ph type="dt" sz="quarter" idx="10"/>
          </p:nvPr>
        </p:nvSpPr>
        <p:spPr/>
        <p:txBody>
          <a:bodyPr/>
          <a:lstStyle/>
          <a:p>
            <a:pPr>
              <a:defRPr/>
            </a:pPr>
            <a:r>
              <a:rPr lang="fr-FR" smtClean="0"/>
              <a:t>© </a:t>
            </a:r>
            <a:fld id="{D3094A77-6BA8-824B-A436-ABCA008CB10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A672057-4DF6-BD4D-BA8F-8A49AEB04784}" type="slidenum">
              <a:rPr lang="fr-FR" smtClean="0"/>
              <a:pPr>
                <a:defRPr/>
              </a:pPr>
              <a:t>113</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ChangeArrowheads="1"/>
          </p:cNvSpPr>
          <p:nvPr/>
        </p:nvSpPr>
        <p:spPr bwMode="auto">
          <a:xfrm>
            <a:off x="898525" y="3382963"/>
            <a:ext cx="1439863"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5827" name="Rectangle 3"/>
          <p:cNvSpPr>
            <a:spLocks noChangeArrowheads="1"/>
          </p:cNvSpPr>
          <p:nvPr/>
        </p:nvSpPr>
        <p:spPr bwMode="auto">
          <a:xfrm>
            <a:off x="898525" y="3059113"/>
            <a:ext cx="1439863"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Liaison</a:t>
            </a:r>
          </a:p>
        </p:txBody>
      </p:sp>
      <p:sp>
        <p:nvSpPr>
          <p:cNvPr id="205828" name="Rectangle 4"/>
          <p:cNvSpPr>
            <a:spLocks noChangeArrowheads="1"/>
          </p:cNvSpPr>
          <p:nvPr/>
        </p:nvSpPr>
        <p:spPr bwMode="auto">
          <a:xfrm>
            <a:off x="898525" y="2735263"/>
            <a:ext cx="1439863"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Réseau</a:t>
            </a:r>
          </a:p>
        </p:txBody>
      </p:sp>
      <p:sp>
        <p:nvSpPr>
          <p:cNvPr id="205829" name="Rectangle 5"/>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fr-FR" sz="4000" b="1" i="1" smtClean="0">
                <a:effectLst>
                  <a:outerShdw blurRad="38100" dist="38100" dir="2700000" algn="tl">
                    <a:srgbClr val="DDDDDD"/>
                  </a:outerShdw>
                </a:effectLst>
                <a:cs typeface="+mj-cs"/>
              </a:rPr>
              <a:t>Passerelles</a:t>
            </a:r>
            <a:r>
              <a:rPr lang="fr-FR" sz="4000" b="1" i="1" baseline="-25000" smtClean="0">
                <a:effectLst>
                  <a:outerShdw blurRad="38100" dist="38100" dir="2700000" algn="tl">
                    <a:srgbClr val="DDDDDD"/>
                  </a:outerShdw>
                </a:effectLst>
                <a:cs typeface="+mj-cs"/>
              </a:rPr>
              <a:t>3</a:t>
            </a:r>
          </a:p>
        </p:txBody>
      </p:sp>
      <p:sp>
        <p:nvSpPr>
          <p:cNvPr id="205830" name="Text Box 6"/>
          <p:cNvSpPr txBox="1">
            <a:spLocks noChangeArrowheads="1"/>
          </p:cNvSpPr>
          <p:nvPr/>
        </p:nvSpPr>
        <p:spPr bwMode="auto">
          <a:xfrm>
            <a:off x="539750" y="3957638"/>
            <a:ext cx="82772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fr-FR">
                <a:cs typeface="+mn-cs"/>
              </a:rPr>
              <a:t>Passerelle </a:t>
            </a:r>
            <a:r>
              <a:rPr lang="fr-FR">
                <a:cs typeface="+mn-cs"/>
                <a:sym typeface="Symbol" charset="0"/>
              </a:rPr>
              <a:t> Niveau </a:t>
            </a:r>
            <a:r>
              <a:rPr lang="fr-FR">
                <a:cs typeface="+mn-cs"/>
              </a:rPr>
              <a:t>Application</a:t>
            </a:r>
            <a:endParaRPr lang="fr-FR" i="1">
              <a:cs typeface="+mn-cs"/>
            </a:endParaRPr>
          </a:p>
        </p:txBody>
      </p:sp>
      <p:sp>
        <p:nvSpPr>
          <p:cNvPr id="205832" name="Rectangle 8"/>
          <p:cNvSpPr>
            <a:spLocks noChangeArrowheads="1"/>
          </p:cNvSpPr>
          <p:nvPr/>
        </p:nvSpPr>
        <p:spPr bwMode="auto">
          <a:xfrm>
            <a:off x="898525" y="1447800"/>
            <a:ext cx="7178675" cy="225425"/>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5833" name="Rectangle 9"/>
          <p:cNvSpPr>
            <a:spLocks noChangeArrowheads="1"/>
          </p:cNvSpPr>
          <p:nvPr/>
        </p:nvSpPr>
        <p:spPr bwMode="auto">
          <a:xfrm>
            <a:off x="898525" y="1763713"/>
            <a:ext cx="1439863"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5834" name="Rectangle 10"/>
          <p:cNvSpPr>
            <a:spLocks noChangeArrowheads="1"/>
          </p:cNvSpPr>
          <p:nvPr/>
        </p:nvSpPr>
        <p:spPr bwMode="auto">
          <a:xfrm>
            <a:off x="898525" y="2087563"/>
            <a:ext cx="1439863"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5835" name="Rectangle 11"/>
          <p:cNvSpPr>
            <a:spLocks noChangeArrowheads="1"/>
          </p:cNvSpPr>
          <p:nvPr/>
        </p:nvSpPr>
        <p:spPr bwMode="auto">
          <a:xfrm>
            <a:off x="898525" y="2428875"/>
            <a:ext cx="1439863"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a:cs typeface="+mn-cs"/>
              </a:rPr>
              <a:t>Transport</a:t>
            </a:r>
          </a:p>
        </p:txBody>
      </p:sp>
      <p:sp>
        <p:nvSpPr>
          <p:cNvPr id="205836" name="Rectangle 12"/>
          <p:cNvSpPr>
            <a:spLocks noChangeArrowheads="1"/>
          </p:cNvSpPr>
          <p:nvPr/>
        </p:nvSpPr>
        <p:spPr bwMode="auto">
          <a:xfrm>
            <a:off x="6656388" y="3398838"/>
            <a:ext cx="1439862"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5837" name="Rectangle 13"/>
          <p:cNvSpPr>
            <a:spLocks noChangeArrowheads="1"/>
          </p:cNvSpPr>
          <p:nvPr/>
        </p:nvSpPr>
        <p:spPr bwMode="auto">
          <a:xfrm>
            <a:off x="6656388" y="3074988"/>
            <a:ext cx="143986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Liaison</a:t>
            </a:r>
          </a:p>
        </p:txBody>
      </p:sp>
      <p:sp>
        <p:nvSpPr>
          <p:cNvPr id="205838" name="Rectangle 14"/>
          <p:cNvSpPr>
            <a:spLocks noChangeArrowheads="1"/>
          </p:cNvSpPr>
          <p:nvPr/>
        </p:nvSpPr>
        <p:spPr bwMode="auto">
          <a:xfrm>
            <a:off x="6656388" y="2751138"/>
            <a:ext cx="143986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a:cs typeface="+mn-cs"/>
              </a:rPr>
              <a:t>Réseau</a:t>
            </a:r>
          </a:p>
        </p:txBody>
      </p:sp>
      <p:sp>
        <p:nvSpPr>
          <p:cNvPr id="205840" name="Rectangle 16"/>
          <p:cNvSpPr>
            <a:spLocks noChangeArrowheads="1"/>
          </p:cNvSpPr>
          <p:nvPr/>
        </p:nvSpPr>
        <p:spPr bwMode="auto">
          <a:xfrm>
            <a:off x="6656388" y="1779588"/>
            <a:ext cx="1439862"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5841" name="Rectangle 17"/>
          <p:cNvSpPr>
            <a:spLocks noChangeArrowheads="1"/>
          </p:cNvSpPr>
          <p:nvPr/>
        </p:nvSpPr>
        <p:spPr bwMode="auto">
          <a:xfrm>
            <a:off x="6656388" y="2103438"/>
            <a:ext cx="1439862"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205842" name="Rectangle 18"/>
          <p:cNvSpPr>
            <a:spLocks noChangeArrowheads="1"/>
          </p:cNvSpPr>
          <p:nvPr/>
        </p:nvSpPr>
        <p:spPr bwMode="auto">
          <a:xfrm>
            <a:off x="6656388" y="2428875"/>
            <a:ext cx="1439862"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a:cs typeface="+mn-cs"/>
              </a:rPr>
              <a:t>Transport</a:t>
            </a:r>
          </a:p>
        </p:txBody>
      </p:sp>
      <p:sp>
        <p:nvSpPr>
          <p:cNvPr id="205844" name="Line 20"/>
          <p:cNvSpPr>
            <a:spLocks noChangeShapeType="1"/>
          </p:cNvSpPr>
          <p:nvPr/>
        </p:nvSpPr>
        <p:spPr bwMode="auto">
          <a:xfrm>
            <a:off x="7377113" y="1727200"/>
            <a:ext cx="0" cy="719138"/>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5845" name="Line 21"/>
          <p:cNvSpPr>
            <a:spLocks noChangeShapeType="1"/>
          </p:cNvSpPr>
          <p:nvPr/>
        </p:nvSpPr>
        <p:spPr bwMode="auto">
          <a:xfrm>
            <a:off x="1619250" y="1727200"/>
            <a:ext cx="0" cy="719138"/>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205849" name="AutoShape 25"/>
          <p:cNvCxnSpPr>
            <a:cxnSpLocks noChangeShapeType="1"/>
            <a:stCxn id="205827" idx="2"/>
            <a:endCxn id="205837" idx="2"/>
          </p:cNvCxnSpPr>
          <p:nvPr/>
        </p:nvCxnSpPr>
        <p:spPr bwMode="auto">
          <a:xfrm rot="16200000" flipH="1">
            <a:off x="4490244" y="421481"/>
            <a:ext cx="15875" cy="5757863"/>
          </a:xfrm>
          <a:prstGeom prst="bentConnector3">
            <a:avLst>
              <a:gd name="adj1" fmla="val 3619995"/>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5852" name="Text Box 28"/>
          <p:cNvSpPr txBox="1">
            <a:spLocks noChangeArrowheads="1"/>
          </p:cNvSpPr>
          <p:nvPr/>
        </p:nvSpPr>
        <p:spPr bwMode="auto">
          <a:xfrm>
            <a:off x="539750" y="4497388"/>
            <a:ext cx="82772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fr-FR">
                <a:cs typeface="+mn-cs"/>
              </a:rPr>
              <a:t>Une Passerelle est égale à 2</a:t>
            </a:r>
            <a:r>
              <a:rPr lang="fr-FR">
                <a:cs typeface="Times New Roman" charset="0"/>
              </a:rPr>
              <a:t>½ passerelles (</a:t>
            </a:r>
            <a:r>
              <a:rPr lang="fr-FR" i="1">
                <a:cs typeface="Times New Roman" charset="0"/>
              </a:rPr>
              <a:t>souvent Unidirectionnelles</a:t>
            </a:r>
            <a:r>
              <a:rPr lang="fr-FR">
                <a:cs typeface="Times New Roman" charset="0"/>
              </a:rPr>
              <a:t>)</a:t>
            </a:r>
          </a:p>
        </p:txBody>
      </p:sp>
      <p:sp>
        <p:nvSpPr>
          <p:cNvPr id="205853" name="Text Box 29"/>
          <p:cNvSpPr txBox="1">
            <a:spLocks noChangeArrowheads="1"/>
          </p:cNvSpPr>
          <p:nvPr/>
        </p:nvSpPr>
        <p:spPr bwMode="auto">
          <a:xfrm>
            <a:off x="539750" y="5037138"/>
            <a:ext cx="8277225"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fr-FR">
                <a:cs typeface="+mn-cs"/>
              </a:rPr>
              <a:t>Attention à la combinatoire</a:t>
            </a:r>
            <a:endParaRPr lang="fr-FR" i="1">
              <a:cs typeface="+mn-cs"/>
            </a:endParaRPr>
          </a:p>
        </p:txBody>
      </p:sp>
      <p:sp>
        <p:nvSpPr>
          <p:cNvPr id="205856" name="Text Box 32"/>
          <p:cNvSpPr txBox="1">
            <a:spLocks noChangeArrowheads="1"/>
          </p:cNvSpPr>
          <p:nvPr/>
        </p:nvSpPr>
        <p:spPr bwMode="auto">
          <a:xfrm>
            <a:off x="1401763" y="1366838"/>
            <a:ext cx="5032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b="1">
                <a:cs typeface="+mn-cs"/>
              </a:rPr>
              <a:t>FTP</a:t>
            </a:r>
          </a:p>
        </p:txBody>
      </p:sp>
      <p:sp>
        <p:nvSpPr>
          <p:cNvPr id="205857" name="Text Box 33"/>
          <p:cNvSpPr txBox="1">
            <a:spLocks noChangeArrowheads="1"/>
          </p:cNvSpPr>
          <p:nvPr/>
        </p:nvSpPr>
        <p:spPr bwMode="auto">
          <a:xfrm>
            <a:off x="6980238" y="1366838"/>
            <a:ext cx="79216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b="1">
                <a:cs typeface="+mn-cs"/>
              </a:rPr>
              <a:t>FTAM</a:t>
            </a:r>
          </a:p>
        </p:txBody>
      </p:sp>
      <p:sp>
        <p:nvSpPr>
          <p:cNvPr id="205858" name="Line 34"/>
          <p:cNvSpPr>
            <a:spLocks noChangeShapeType="1"/>
          </p:cNvSpPr>
          <p:nvPr/>
        </p:nvSpPr>
        <p:spPr bwMode="auto">
          <a:xfrm>
            <a:off x="2051050" y="1546225"/>
            <a:ext cx="48006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 name="Date Placeholder 1"/>
          <p:cNvSpPr>
            <a:spLocks noGrp="1"/>
          </p:cNvSpPr>
          <p:nvPr>
            <p:ph type="dt" sz="quarter" idx="10"/>
          </p:nvPr>
        </p:nvSpPr>
        <p:spPr/>
        <p:txBody>
          <a:bodyPr/>
          <a:lstStyle/>
          <a:p>
            <a:pPr>
              <a:defRPr/>
            </a:pPr>
            <a:r>
              <a:rPr lang="fr-FR" smtClean="0"/>
              <a:t>© </a:t>
            </a:r>
            <a:fld id="{F54AB63C-DD3B-BF45-A6BA-8C904BDF6E2C}"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FE2DBA1-BD3D-0C4B-9789-61852FAC2059}" type="slidenum">
              <a:rPr lang="fr-FR" smtClean="0"/>
              <a:pPr>
                <a:defRPr/>
              </a:pPr>
              <a:t>114</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TCP/IP et Le Modèle I.S.O.</a:t>
            </a:r>
          </a:p>
        </p:txBody>
      </p:sp>
      <p:sp>
        <p:nvSpPr>
          <p:cNvPr id="129027" name="Rectangle 3"/>
          <p:cNvSpPr>
            <a:spLocks noChangeAspect="1" noChangeArrowheads="1"/>
          </p:cNvSpPr>
          <p:nvPr/>
        </p:nvSpPr>
        <p:spPr bwMode="auto">
          <a:xfrm>
            <a:off x="3352800" y="5408613"/>
            <a:ext cx="2519363" cy="382587"/>
          </a:xfrm>
          <a:prstGeom prst="rect">
            <a:avLst/>
          </a:prstGeom>
          <a:solidFill>
            <a:srgbClr val="3399FF"/>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33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fr-FR" sz="1800" b="1">
                <a:cs typeface="+mn-cs"/>
              </a:rPr>
              <a:t>Interface Matérielle</a:t>
            </a:r>
          </a:p>
        </p:txBody>
      </p:sp>
      <p:sp>
        <p:nvSpPr>
          <p:cNvPr id="129028" name="Rectangle 4"/>
          <p:cNvSpPr>
            <a:spLocks noChangeAspect="1" noChangeArrowheads="1"/>
          </p:cNvSpPr>
          <p:nvPr/>
        </p:nvSpPr>
        <p:spPr bwMode="auto">
          <a:xfrm>
            <a:off x="3354388" y="4379913"/>
            <a:ext cx="2519362" cy="382587"/>
          </a:xfrm>
          <a:prstGeom prst="rect">
            <a:avLst/>
          </a:prstGeom>
          <a:solidFill>
            <a:srgbClr val="0066FF"/>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en-US" sz="1800">
                <a:cs typeface="+mn-cs"/>
              </a:rPr>
              <a:t>Internet Protocol (</a:t>
            </a:r>
            <a:r>
              <a:rPr lang="en-US" sz="1800" b="1">
                <a:cs typeface="+mn-cs"/>
              </a:rPr>
              <a:t>IP</a:t>
            </a:r>
            <a:r>
              <a:rPr lang="en-US" sz="1800">
                <a:cs typeface="+mn-cs"/>
              </a:rPr>
              <a:t>)</a:t>
            </a:r>
          </a:p>
        </p:txBody>
      </p:sp>
      <p:sp>
        <p:nvSpPr>
          <p:cNvPr id="129029" name="Rectangle 5"/>
          <p:cNvSpPr>
            <a:spLocks noChangeAspect="1" noChangeArrowheads="1"/>
          </p:cNvSpPr>
          <p:nvPr/>
        </p:nvSpPr>
        <p:spPr bwMode="auto">
          <a:xfrm>
            <a:off x="336550" y="3046413"/>
            <a:ext cx="3778250" cy="382587"/>
          </a:xfrm>
          <a:prstGeom prst="rect">
            <a:avLst/>
          </a:prstGeom>
          <a:solidFill>
            <a:srgbClr val="9999FF"/>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99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en-US" sz="1800">
                <a:cs typeface="+mn-cs"/>
              </a:rPr>
              <a:t>Transmission Control Protocol (</a:t>
            </a:r>
            <a:r>
              <a:rPr lang="en-US" sz="1800" b="1">
                <a:cs typeface="+mn-cs"/>
              </a:rPr>
              <a:t>TCP</a:t>
            </a:r>
            <a:r>
              <a:rPr lang="en-US" sz="1800">
                <a:cs typeface="+mn-cs"/>
              </a:rPr>
              <a:t>)</a:t>
            </a:r>
            <a:endParaRPr lang="fr-FR" sz="1800" b="1">
              <a:cs typeface="+mn-cs"/>
            </a:endParaRPr>
          </a:p>
        </p:txBody>
      </p:sp>
      <p:sp>
        <p:nvSpPr>
          <p:cNvPr id="129030" name="Rectangle 6"/>
          <p:cNvSpPr>
            <a:spLocks noChangeAspect="1" noChangeArrowheads="1"/>
          </p:cNvSpPr>
          <p:nvPr/>
        </p:nvSpPr>
        <p:spPr bwMode="auto">
          <a:xfrm>
            <a:off x="4984750" y="3048000"/>
            <a:ext cx="3778250" cy="382588"/>
          </a:xfrm>
          <a:prstGeom prst="rect">
            <a:avLst/>
          </a:prstGeom>
          <a:solidFill>
            <a:srgbClr val="6666FF"/>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66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en-US" sz="1800">
                <a:cs typeface="+mn-cs"/>
              </a:rPr>
              <a:t>User Datagram Protocol (</a:t>
            </a:r>
            <a:r>
              <a:rPr lang="en-US" sz="1800" b="1">
                <a:cs typeface="+mn-cs"/>
              </a:rPr>
              <a:t>UDP</a:t>
            </a:r>
            <a:r>
              <a:rPr lang="en-US" sz="1800">
                <a:cs typeface="+mn-cs"/>
              </a:rPr>
              <a:t>)</a:t>
            </a:r>
            <a:endParaRPr lang="fr-FR" sz="1800" b="1">
              <a:cs typeface="+mn-cs"/>
            </a:endParaRPr>
          </a:p>
        </p:txBody>
      </p:sp>
      <p:sp>
        <p:nvSpPr>
          <p:cNvPr id="129031" name="Rectangle 7"/>
          <p:cNvSpPr>
            <a:spLocks noChangeAspect="1" noChangeArrowheads="1"/>
          </p:cNvSpPr>
          <p:nvPr/>
        </p:nvSpPr>
        <p:spPr bwMode="auto">
          <a:xfrm>
            <a:off x="3354388" y="1524000"/>
            <a:ext cx="2519362" cy="382588"/>
          </a:xfrm>
          <a:prstGeom prst="rect">
            <a:avLst/>
          </a:prstGeom>
          <a:solidFill>
            <a:srgbClr val="009999"/>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fr-FR" sz="1800">
                <a:cs typeface="+mn-cs"/>
              </a:rPr>
              <a:t>Processus Utilisateur</a:t>
            </a:r>
            <a:endParaRPr lang="fr-FR" sz="1800" b="1">
              <a:cs typeface="+mn-cs"/>
            </a:endParaRPr>
          </a:p>
        </p:txBody>
      </p:sp>
      <p:cxnSp>
        <p:nvCxnSpPr>
          <p:cNvPr id="129032" name="AutoShape 8"/>
          <p:cNvCxnSpPr>
            <a:cxnSpLocks noChangeShapeType="1"/>
            <a:stCxn id="129027" idx="0"/>
            <a:endCxn id="129028" idx="2"/>
          </p:cNvCxnSpPr>
          <p:nvPr/>
        </p:nvCxnSpPr>
        <p:spPr bwMode="auto">
          <a:xfrm flipV="1">
            <a:off x="4613275" y="4762500"/>
            <a:ext cx="1588" cy="646113"/>
          </a:xfrm>
          <a:prstGeom prst="straightConnector1">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9033" name="AutoShape 9"/>
          <p:cNvCxnSpPr>
            <a:cxnSpLocks noChangeShapeType="1"/>
            <a:stCxn id="129028" idx="0"/>
            <a:endCxn id="129030" idx="2"/>
          </p:cNvCxnSpPr>
          <p:nvPr/>
        </p:nvCxnSpPr>
        <p:spPr bwMode="auto">
          <a:xfrm flipV="1">
            <a:off x="4614863" y="3430588"/>
            <a:ext cx="2259012" cy="949325"/>
          </a:xfrm>
          <a:prstGeom prst="straightConnector1">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9034" name="AutoShape 10"/>
          <p:cNvCxnSpPr>
            <a:cxnSpLocks noChangeShapeType="1"/>
            <a:stCxn id="129028" idx="0"/>
            <a:endCxn id="129029" idx="2"/>
          </p:cNvCxnSpPr>
          <p:nvPr/>
        </p:nvCxnSpPr>
        <p:spPr bwMode="auto">
          <a:xfrm flipH="1" flipV="1">
            <a:off x="2225675" y="3429000"/>
            <a:ext cx="2389188" cy="950913"/>
          </a:xfrm>
          <a:prstGeom prst="straightConnector1">
            <a:avLst/>
          </a:prstGeom>
          <a:noFill/>
          <a:ln w="28575">
            <a:solidFill>
              <a:srgbClr val="0000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9035" name="AutoShape 11"/>
          <p:cNvCxnSpPr>
            <a:cxnSpLocks noChangeShapeType="1"/>
            <a:stCxn id="129029" idx="0"/>
            <a:endCxn id="129031" idx="2"/>
          </p:cNvCxnSpPr>
          <p:nvPr/>
        </p:nvCxnSpPr>
        <p:spPr bwMode="auto">
          <a:xfrm flipV="1">
            <a:off x="2225675" y="1906588"/>
            <a:ext cx="2389188" cy="1139825"/>
          </a:xfrm>
          <a:prstGeom prst="straightConnector1">
            <a:avLst/>
          </a:prstGeom>
          <a:noFill/>
          <a:ln w="28575">
            <a:solidFill>
              <a:srgbClr val="0000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9036" name="AutoShape 12"/>
          <p:cNvCxnSpPr>
            <a:cxnSpLocks noChangeShapeType="1"/>
            <a:stCxn id="129030" idx="0"/>
            <a:endCxn id="129031" idx="2"/>
          </p:cNvCxnSpPr>
          <p:nvPr/>
        </p:nvCxnSpPr>
        <p:spPr bwMode="auto">
          <a:xfrm flipH="1" flipV="1">
            <a:off x="4614863" y="1906588"/>
            <a:ext cx="2259012" cy="1141412"/>
          </a:xfrm>
          <a:prstGeom prst="straightConnector1">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D5996FC2-B1F7-614B-A4E8-BBBC8DEE49A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E28D500-3815-AB46-8175-8D995A005A9F}" type="slidenum">
              <a:rPr lang="fr-FR" smtClean="0"/>
              <a:pPr>
                <a:defRPr/>
              </a:pPr>
              <a:t>115</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R.P.C. et Le Modèle I.S.O.</a:t>
            </a:r>
          </a:p>
        </p:txBody>
      </p:sp>
      <p:sp>
        <p:nvSpPr>
          <p:cNvPr id="130051" name="Rectangle 3"/>
          <p:cNvSpPr>
            <a:spLocks noChangeAspect="1" noChangeArrowheads="1"/>
          </p:cNvSpPr>
          <p:nvPr/>
        </p:nvSpPr>
        <p:spPr bwMode="auto">
          <a:xfrm>
            <a:off x="3389313" y="5713413"/>
            <a:ext cx="2519362" cy="382587"/>
          </a:xfrm>
          <a:prstGeom prst="rect">
            <a:avLst/>
          </a:prstGeom>
          <a:solidFill>
            <a:srgbClr val="3399FF"/>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33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fr-FR" sz="1800" b="1">
                <a:cs typeface="+mn-cs"/>
              </a:rPr>
              <a:t>Interface Matérielle</a:t>
            </a:r>
          </a:p>
        </p:txBody>
      </p:sp>
      <p:sp>
        <p:nvSpPr>
          <p:cNvPr id="130052" name="Rectangle 4"/>
          <p:cNvSpPr>
            <a:spLocks noChangeAspect="1" noChangeArrowheads="1"/>
          </p:cNvSpPr>
          <p:nvPr/>
        </p:nvSpPr>
        <p:spPr bwMode="auto">
          <a:xfrm>
            <a:off x="3389313" y="4684713"/>
            <a:ext cx="2519362" cy="382587"/>
          </a:xfrm>
          <a:prstGeom prst="rect">
            <a:avLst/>
          </a:prstGeom>
          <a:solidFill>
            <a:srgbClr val="0066FF"/>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en-US" sz="1800">
                <a:cs typeface="+mn-cs"/>
              </a:rPr>
              <a:t>Internet Protocol (</a:t>
            </a:r>
            <a:r>
              <a:rPr lang="en-US" sz="1800" b="1">
                <a:cs typeface="+mn-cs"/>
              </a:rPr>
              <a:t>IP</a:t>
            </a:r>
            <a:r>
              <a:rPr lang="en-US" sz="1800">
                <a:cs typeface="+mn-cs"/>
              </a:rPr>
              <a:t>)</a:t>
            </a:r>
          </a:p>
        </p:txBody>
      </p:sp>
      <p:sp>
        <p:nvSpPr>
          <p:cNvPr id="130053" name="Rectangle 5"/>
          <p:cNvSpPr>
            <a:spLocks noChangeAspect="1" noChangeArrowheads="1"/>
          </p:cNvSpPr>
          <p:nvPr/>
        </p:nvSpPr>
        <p:spPr bwMode="auto">
          <a:xfrm>
            <a:off x="336550" y="3654425"/>
            <a:ext cx="3778250" cy="382588"/>
          </a:xfrm>
          <a:prstGeom prst="rect">
            <a:avLst/>
          </a:prstGeom>
          <a:solidFill>
            <a:srgbClr val="9999FF"/>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99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en-US" sz="1800">
                <a:cs typeface="+mn-cs"/>
              </a:rPr>
              <a:t>Transmission Control Protocol (</a:t>
            </a:r>
            <a:r>
              <a:rPr lang="en-US" sz="1800" b="1">
                <a:cs typeface="+mn-cs"/>
              </a:rPr>
              <a:t>TCP</a:t>
            </a:r>
            <a:r>
              <a:rPr lang="en-US" sz="1800">
                <a:cs typeface="+mn-cs"/>
              </a:rPr>
              <a:t>)</a:t>
            </a:r>
            <a:endParaRPr lang="fr-FR" sz="1800" b="1">
              <a:cs typeface="+mn-cs"/>
            </a:endParaRPr>
          </a:p>
        </p:txBody>
      </p:sp>
      <p:sp>
        <p:nvSpPr>
          <p:cNvPr id="130054" name="Rectangle 6"/>
          <p:cNvSpPr>
            <a:spLocks noChangeAspect="1" noChangeArrowheads="1"/>
          </p:cNvSpPr>
          <p:nvPr/>
        </p:nvSpPr>
        <p:spPr bwMode="auto">
          <a:xfrm>
            <a:off x="4984750" y="3656013"/>
            <a:ext cx="3778250" cy="382587"/>
          </a:xfrm>
          <a:prstGeom prst="rect">
            <a:avLst/>
          </a:prstGeom>
          <a:solidFill>
            <a:srgbClr val="6666FF"/>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66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en-US" sz="1800">
                <a:cs typeface="+mn-cs"/>
              </a:rPr>
              <a:t>User Datagram Protocol (</a:t>
            </a:r>
            <a:r>
              <a:rPr lang="en-US" sz="1800" b="1">
                <a:cs typeface="+mn-cs"/>
              </a:rPr>
              <a:t>UDP</a:t>
            </a:r>
            <a:r>
              <a:rPr lang="en-US" sz="1800">
                <a:cs typeface="+mn-cs"/>
              </a:rPr>
              <a:t>)</a:t>
            </a:r>
            <a:endParaRPr lang="fr-FR" sz="1800" b="1">
              <a:cs typeface="+mn-cs"/>
            </a:endParaRPr>
          </a:p>
        </p:txBody>
      </p:sp>
      <p:sp>
        <p:nvSpPr>
          <p:cNvPr id="130055" name="Rectangle 7"/>
          <p:cNvSpPr>
            <a:spLocks noChangeAspect="1" noChangeArrowheads="1"/>
          </p:cNvSpPr>
          <p:nvPr/>
        </p:nvSpPr>
        <p:spPr bwMode="auto">
          <a:xfrm>
            <a:off x="3389313" y="1143000"/>
            <a:ext cx="2519362" cy="382588"/>
          </a:xfrm>
          <a:prstGeom prst="rect">
            <a:avLst/>
          </a:prstGeom>
          <a:solidFill>
            <a:srgbClr val="009999"/>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fr-FR" sz="1800">
                <a:cs typeface="+mn-cs"/>
              </a:rPr>
              <a:t>Processus Utilisateur</a:t>
            </a:r>
            <a:endParaRPr lang="fr-FR" sz="1800" b="1">
              <a:cs typeface="+mn-cs"/>
            </a:endParaRPr>
          </a:p>
        </p:txBody>
      </p:sp>
      <p:cxnSp>
        <p:nvCxnSpPr>
          <p:cNvPr id="130056" name="AutoShape 8"/>
          <p:cNvCxnSpPr>
            <a:cxnSpLocks noChangeShapeType="1"/>
            <a:stCxn id="130051" idx="0"/>
            <a:endCxn id="130052" idx="2"/>
          </p:cNvCxnSpPr>
          <p:nvPr/>
        </p:nvCxnSpPr>
        <p:spPr bwMode="auto">
          <a:xfrm flipV="1">
            <a:off x="4649788" y="5067300"/>
            <a:ext cx="0" cy="646113"/>
          </a:xfrm>
          <a:prstGeom prst="straightConnector1">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0057" name="AutoShape 9"/>
          <p:cNvCxnSpPr>
            <a:cxnSpLocks noChangeShapeType="1"/>
            <a:stCxn id="130052" idx="0"/>
            <a:endCxn id="130054" idx="2"/>
          </p:cNvCxnSpPr>
          <p:nvPr/>
        </p:nvCxnSpPr>
        <p:spPr bwMode="auto">
          <a:xfrm flipV="1">
            <a:off x="4649788" y="4038600"/>
            <a:ext cx="2224087" cy="646113"/>
          </a:xfrm>
          <a:prstGeom prst="straightConnector1">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0058" name="AutoShape 10"/>
          <p:cNvCxnSpPr>
            <a:cxnSpLocks noChangeShapeType="1"/>
            <a:stCxn id="130052" idx="0"/>
            <a:endCxn id="130053" idx="2"/>
          </p:cNvCxnSpPr>
          <p:nvPr/>
        </p:nvCxnSpPr>
        <p:spPr bwMode="auto">
          <a:xfrm flipH="1" flipV="1">
            <a:off x="2225675" y="4037013"/>
            <a:ext cx="2424113" cy="647700"/>
          </a:xfrm>
          <a:prstGeom prst="straightConnector1">
            <a:avLst/>
          </a:prstGeom>
          <a:noFill/>
          <a:ln w="28575">
            <a:solidFill>
              <a:srgbClr val="0000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0059" name="AutoShape 11"/>
          <p:cNvCxnSpPr>
            <a:cxnSpLocks noChangeShapeType="1"/>
            <a:stCxn id="130053" idx="0"/>
            <a:endCxn id="130061" idx="2"/>
          </p:cNvCxnSpPr>
          <p:nvPr/>
        </p:nvCxnSpPr>
        <p:spPr bwMode="auto">
          <a:xfrm flipV="1">
            <a:off x="2225675" y="3048000"/>
            <a:ext cx="2422525" cy="606425"/>
          </a:xfrm>
          <a:prstGeom prst="straightConnector1">
            <a:avLst/>
          </a:prstGeom>
          <a:noFill/>
          <a:ln w="28575">
            <a:solidFill>
              <a:srgbClr val="000099"/>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0060" name="AutoShape 12"/>
          <p:cNvCxnSpPr>
            <a:cxnSpLocks noChangeShapeType="1"/>
            <a:stCxn id="130054" idx="0"/>
            <a:endCxn id="130061" idx="2"/>
          </p:cNvCxnSpPr>
          <p:nvPr/>
        </p:nvCxnSpPr>
        <p:spPr bwMode="auto">
          <a:xfrm flipH="1" flipV="1">
            <a:off x="4648200" y="3048000"/>
            <a:ext cx="2225675" cy="608013"/>
          </a:xfrm>
          <a:prstGeom prst="straightConnector1">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061" name="Rectangle 13"/>
          <p:cNvSpPr>
            <a:spLocks noChangeAspect="1" noChangeArrowheads="1"/>
          </p:cNvSpPr>
          <p:nvPr/>
        </p:nvSpPr>
        <p:spPr bwMode="auto">
          <a:xfrm>
            <a:off x="2759075" y="2665413"/>
            <a:ext cx="3778250" cy="382587"/>
          </a:xfrm>
          <a:prstGeom prst="rect">
            <a:avLst/>
          </a:prstGeom>
          <a:solidFill>
            <a:srgbClr val="99CC00"/>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99CC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en-US" sz="1800">
                <a:cs typeface="+mn-cs"/>
              </a:rPr>
              <a:t>Remote Procedure Call (</a:t>
            </a:r>
            <a:r>
              <a:rPr lang="en-US" sz="1800" b="1">
                <a:cs typeface="+mn-cs"/>
              </a:rPr>
              <a:t>RPC</a:t>
            </a:r>
            <a:r>
              <a:rPr lang="en-US" sz="1800">
                <a:cs typeface="+mn-cs"/>
              </a:rPr>
              <a:t>)</a:t>
            </a:r>
            <a:endParaRPr lang="fr-FR" sz="1800" b="1">
              <a:cs typeface="+mn-cs"/>
            </a:endParaRPr>
          </a:p>
        </p:txBody>
      </p:sp>
      <p:sp>
        <p:nvSpPr>
          <p:cNvPr id="130062" name="Rectangle 14"/>
          <p:cNvSpPr>
            <a:spLocks noChangeAspect="1" noChangeArrowheads="1"/>
          </p:cNvSpPr>
          <p:nvPr/>
        </p:nvSpPr>
        <p:spPr bwMode="auto">
          <a:xfrm>
            <a:off x="2759075" y="1905000"/>
            <a:ext cx="3778250" cy="382588"/>
          </a:xfrm>
          <a:prstGeom prst="rect">
            <a:avLst/>
          </a:prstGeom>
          <a:solidFill>
            <a:srgbClr val="99CC00"/>
          </a:solidFill>
          <a:ln w="19050">
            <a:miter lim="800000"/>
            <a:headEnd/>
            <a:tailEnd/>
          </a:ln>
          <a:effectLst/>
          <a:scene3d>
            <a:camera prst="legacyObliqueTopRight"/>
            <a:lightRig rig="legacyNormal4" dir="b"/>
          </a:scene3d>
          <a:sp3d extrusionH="430200" prstMaterial="legacyMatte">
            <a:bevelT w="13500" h="13500" prst="angle"/>
            <a:bevelB w="13500" h="13500" prst="angle"/>
            <a:extrusionClr>
              <a:srgbClr val="99CC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flatTx/>
          </a:bodyPr>
          <a:lstStyle/>
          <a:p>
            <a:pPr algn="ctr">
              <a:defRPr/>
            </a:pPr>
            <a:r>
              <a:rPr lang="en-US" sz="1800">
                <a:cs typeface="+mn-cs"/>
              </a:rPr>
              <a:t>eXternal Data Representation (</a:t>
            </a:r>
            <a:r>
              <a:rPr lang="en-US" sz="1800" b="1">
                <a:cs typeface="+mn-cs"/>
              </a:rPr>
              <a:t>XDR</a:t>
            </a:r>
            <a:r>
              <a:rPr lang="en-US" sz="1800">
                <a:cs typeface="+mn-cs"/>
              </a:rPr>
              <a:t>)</a:t>
            </a:r>
            <a:endParaRPr lang="fr-FR" sz="1800" b="1">
              <a:cs typeface="+mn-cs"/>
            </a:endParaRPr>
          </a:p>
        </p:txBody>
      </p:sp>
      <p:cxnSp>
        <p:nvCxnSpPr>
          <p:cNvPr id="130063" name="AutoShape 15"/>
          <p:cNvCxnSpPr>
            <a:cxnSpLocks noChangeShapeType="1"/>
            <a:stCxn id="130062" idx="2"/>
            <a:endCxn id="130061" idx="0"/>
          </p:cNvCxnSpPr>
          <p:nvPr/>
        </p:nvCxnSpPr>
        <p:spPr bwMode="auto">
          <a:xfrm>
            <a:off x="4648200" y="2287588"/>
            <a:ext cx="0" cy="377825"/>
          </a:xfrm>
          <a:prstGeom prst="straightConnector1">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0064" name="AutoShape 16"/>
          <p:cNvCxnSpPr>
            <a:cxnSpLocks noChangeShapeType="1"/>
            <a:stCxn id="130055" idx="2"/>
            <a:endCxn id="130062" idx="0"/>
          </p:cNvCxnSpPr>
          <p:nvPr/>
        </p:nvCxnSpPr>
        <p:spPr bwMode="auto">
          <a:xfrm flipH="1">
            <a:off x="4648200" y="1525588"/>
            <a:ext cx="1588" cy="379412"/>
          </a:xfrm>
          <a:prstGeom prst="straightConnector1">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772C562C-50B4-3A48-A29E-4047BB59A0C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BE3BABA-C3E1-894E-AC71-AB98DDDC7747}" type="slidenum">
              <a:rPr lang="fr-FR" smtClean="0"/>
              <a:pPr>
                <a:defRPr/>
              </a:pPr>
              <a:t>116</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ctrTitle"/>
          </p:nvPr>
        </p:nvSpPr>
        <p:spPr>
          <a:xfrm>
            <a:off x="685800" y="2476500"/>
            <a:ext cx="7772400" cy="762000"/>
          </a:xfrm>
        </p:spPr>
        <p:txBody>
          <a:bodyPr>
            <a:spAutoFit/>
          </a:bodyPr>
          <a:lstStyle/>
          <a:p>
            <a:pPr>
              <a:defRPr/>
            </a:pPr>
            <a:r>
              <a:rPr lang="fr-FR" smtClean="0">
                <a:cs typeface="+mj-cs"/>
              </a:rPr>
              <a:t>Réseaux &amp; Protocoles</a:t>
            </a:r>
          </a:p>
        </p:txBody>
      </p:sp>
      <p:sp>
        <p:nvSpPr>
          <p:cNvPr id="157699" name="Rectangle 3"/>
          <p:cNvSpPr>
            <a:spLocks noGrp="1" noChangeArrowheads="1"/>
          </p:cNvSpPr>
          <p:nvPr>
            <p:ph type="subTitle" idx="1"/>
          </p:nvPr>
        </p:nvSpPr>
        <p:spPr/>
        <p:txBody>
          <a:bodyPr/>
          <a:lstStyle/>
          <a:p>
            <a:pPr>
              <a:defRPr/>
            </a:pPr>
            <a:endParaRPr lang="fr-FR"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Les Réseaux</a:t>
            </a:r>
          </a:p>
        </p:txBody>
      </p:sp>
      <p:graphicFrame>
        <p:nvGraphicFramePr>
          <p:cNvPr id="191490" name="Object 3"/>
          <p:cNvGraphicFramePr>
            <a:graphicFrameLocks noChangeAspect="1"/>
          </p:cNvGraphicFramePr>
          <p:nvPr/>
        </p:nvGraphicFramePr>
        <p:xfrm>
          <a:off x="457200" y="1219200"/>
          <a:ext cx="3963988" cy="3141663"/>
        </p:xfrm>
        <a:graphic>
          <a:graphicData uri="http://schemas.openxmlformats.org/presentationml/2006/ole">
            <mc:AlternateContent xmlns:mc="http://schemas.openxmlformats.org/markup-compatibility/2006">
              <mc:Choice xmlns:v="urn:schemas-microsoft-com:vml" Requires="v">
                <p:oleObj spid="_x0000_s191512" name="VISIO" r:id="rId3" imgW="3965962" imgH="3143155" progId="Visio.Drawing.6">
                  <p:embed/>
                </p:oleObj>
              </mc:Choice>
              <mc:Fallback>
                <p:oleObj name="VISIO" r:id="rId3" imgW="3965962" imgH="3143155"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19200"/>
                        <a:ext cx="3963988" cy="314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0772" name="Text Box 4"/>
          <p:cNvSpPr txBox="1">
            <a:spLocks noChangeArrowheads="1"/>
          </p:cNvSpPr>
          <p:nvPr/>
        </p:nvSpPr>
        <p:spPr bwMode="auto">
          <a:xfrm>
            <a:off x="1981200" y="2438400"/>
            <a:ext cx="777875"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i="1">
                <a:cs typeface="+mn-cs"/>
              </a:rPr>
              <a:t>Le Nuage</a:t>
            </a:r>
          </a:p>
          <a:p>
            <a:pPr>
              <a:defRPr/>
            </a:pPr>
            <a:r>
              <a:rPr lang="fr-FR" sz="1400">
                <a:cs typeface="+mn-cs"/>
              </a:rPr>
              <a:t>(</a:t>
            </a:r>
            <a:r>
              <a:rPr lang="fr-FR" sz="1400" i="1">
                <a:cs typeface="+mn-cs"/>
              </a:rPr>
              <a:t>Réseau</a:t>
            </a:r>
            <a:r>
              <a:rPr lang="fr-FR" sz="1400">
                <a:cs typeface="+mn-cs"/>
              </a:rPr>
              <a:t>)</a:t>
            </a:r>
          </a:p>
        </p:txBody>
      </p:sp>
      <p:sp>
        <p:nvSpPr>
          <p:cNvPr id="160773" name="Text Box 5"/>
          <p:cNvSpPr txBox="1">
            <a:spLocks noChangeArrowheads="1"/>
          </p:cNvSpPr>
          <p:nvPr/>
        </p:nvSpPr>
        <p:spPr bwMode="auto">
          <a:xfrm>
            <a:off x="4495800" y="1524000"/>
            <a:ext cx="4038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cs typeface="Times New Roman" charset="0"/>
              </a:rPr>
              <a:t>Opacité</a:t>
            </a:r>
            <a:r>
              <a:rPr lang="fr-FR">
                <a:cs typeface="Times New Roman" charset="0"/>
              </a:rPr>
              <a:t>: on sait ou l'on entre, on sait ou l'on sort</a:t>
            </a:r>
            <a:r>
              <a:rPr lang="fr-FR">
                <a:cs typeface="+mn-cs"/>
              </a:rPr>
              <a:t> </a:t>
            </a:r>
          </a:p>
        </p:txBody>
      </p:sp>
      <p:sp>
        <p:nvSpPr>
          <p:cNvPr id="160774" name="Text Box 6"/>
          <p:cNvSpPr txBox="1">
            <a:spLocks noChangeArrowheads="1"/>
          </p:cNvSpPr>
          <p:nvPr/>
        </p:nvSpPr>
        <p:spPr bwMode="auto">
          <a:xfrm>
            <a:off x="4495800" y="2438400"/>
            <a:ext cx="4038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cs typeface="Times New Roman" charset="0"/>
              </a:rPr>
              <a:t>Imperceptibilité</a:t>
            </a:r>
            <a:r>
              <a:rPr lang="fr-FR">
                <a:cs typeface="Times New Roman" charset="0"/>
              </a:rPr>
              <a:t>: Les détails du réseau doivent être invisibles/masquer pour un usager (humains ou équipement) </a:t>
            </a:r>
          </a:p>
        </p:txBody>
      </p:sp>
      <p:sp>
        <p:nvSpPr>
          <p:cNvPr id="160775" name="Text Box 7"/>
          <p:cNvSpPr txBox="1">
            <a:spLocks noChangeArrowheads="1"/>
          </p:cNvSpPr>
          <p:nvPr/>
        </p:nvSpPr>
        <p:spPr bwMode="auto">
          <a:xfrm>
            <a:off x="4495800" y="3657600"/>
            <a:ext cx="441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cs typeface="Times New Roman" charset="0"/>
              </a:rPr>
              <a:t>Uniformité</a:t>
            </a:r>
            <a:r>
              <a:rPr lang="fr-FR">
                <a:cs typeface="Times New Roman" charset="0"/>
              </a:rPr>
              <a:t>: Les accès sont standardisés et banalisés pour l’ensemble des équipements</a:t>
            </a:r>
          </a:p>
        </p:txBody>
      </p:sp>
      <p:sp>
        <p:nvSpPr>
          <p:cNvPr id="160776" name="Text Box 8"/>
          <p:cNvSpPr txBox="1">
            <a:spLocks noChangeArrowheads="1"/>
          </p:cNvSpPr>
          <p:nvPr/>
        </p:nvSpPr>
        <p:spPr bwMode="auto">
          <a:xfrm>
            <a:off x="762000" y="4494213"/>
            <a:ext cx="4648200" cy="167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cs typeface="Times New Roman" charset="0"/>
              </a:rPr>
              <a:t>Exemples</a:t>
            </a:r>
            <a:r>
              <a:rPr lang="fr-FR">
                <a:cs typeface="Times New Roman" charset="0"/>
              </a:rPr>
              <a:t>:</a:t>
            </a:r>
          </a:p>
          <a:p>
            <a:pPr lvl="1">
              <a:buFontTx/>
              <a:buChar char="•"/>
              <a:defRPr/>
            </a:pPr>
            <a:r>
              <a:rPr lang="fr-FR" sz="1800">
                <a:cs typeface="Times New Roman" charset="0"/>
              </a:rPr>
              <a:t>Le réseau routier de France</a:t>
            </a:r>
          </a:p>
          <a:p>
            <a:pPr lvl="1">
              <a:buFontTx/>
              <a:buChar char="•"/>
              <a:defRPr/>
            </a:pPr>
            <a:r>
              <a:rPr lang="fr-FR" sz="1800">
                <a:cs typeface="Times New Roman" charset="0"/>
              </a:rPr>
              <a:t>Le réseau téléphonique commuté publique</a:t>
            </a:r>
          </a:p>
          <a:p>
            <a:pPr lvl="1">
              <a:buFontTx/>
              <a:buChar char="•"/>
              <a:defRPr/>
            </a:pPr>
            <a:r>
              <a:rPr lang="fr-FR" sz="1800">
                <a:cs typeface="Times New Roman" charset="0"/>
              </a:rPr>
              <a:t>Le réseau téléphonique commuté privé</a:t>
            </a:r>
          </a:p>
          <a:p>
            <a:pPr lvl="1">
              <a:buFontTx/>
              <a:buChar char="•"/>
              <a:defRPr/>
            </a:pPr>
            <a:r>
              <a:rPr lang="fr-FR" sz="1800">
                <a:cs typeface="Times New Roman" charset="0"/>
              </a:rPr>
              <a:t>Le réseau TRANSPAC</a:t>
            </a:r>
          </a:p>
          <a:p>
            <a:pPr lvl="1">
              <a:buFontTx/>
              <a:buChar char="•"/>
              <a:defRPr/>
            </a:pPr>
            <a:r>
              <a:rPr lang="fr-FR" sz="1800">
                <a:cs typeface="Times New Roman" charset="0"/>
              </a:rPr>
              <a:t>Les réseaux xNet (Extra / Intra / Inter)</a:t>
            </a:r>
          </a:p>
        </p:txBody>
      </p:sp>
      <p:sp>
        <p:nvSpPr>
          <p:cNvPr id="2" name="Date Placeholder 1"/>
          <p:cNvSpPr>
            <a:spLocks noGrp="1"/>
          </p:cNvSpPr>
          <p:nvPr>
            <p:ph type="dt" sz="quarter" idx="10"/>
          </p:nvPr>
        </p:nvSpPr>
        <p:spPr/>
        <p:txBody>
          <a:bodyPr/>
          <a:lstStyle/>
          <a:p>
            <a:pPr>
              <a:defRPr/>
            </a:pPr>
            <a:r>
              <a:rPr lang="fr-FR" smtClean="0"/>
              <a:t>© </a:t>
            </a:r>
            <a:fld id="{7B1AE0AF-504E-B842-B1EF-A818DAC51A8A}"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9E751E7-FF1A-8743-9898-91F3240D4A9E}" type="slidenum">
              <a:rPr lang="fr-FR" smtClean="0"/>
              <a:pPr>
                <a:defRPr/>
              </a:pPr>
              <a:t>118</a:t>
            </a:fld>
            <a:endParaRPr lang="fr-FR"/>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Les Réseaux - </a:t>
            </a:r>
            <a:r>
              <a:rPr lang="fr-FR" sz="4000" i="1" smtClean="0">
                <a:cs typeface="+mj-cs"/>
              </a:rPr>
              <a:t>Caractéristiques</a:t>
            </a:r>
          </a:p>
        </p:txBody>
      </p:sp>
      <p:sp>
        <p:nvSpPr>
          <p:cNvPr id="196613" name="Text Box 5"/>
          <p:cNvSpPr txBox="1">
            <a:spLocks noChangeArrowheads="1"/>
          </p:cNvSpPr>
          <p:nvPr/>
        </p:nvSpPr>
        <p:spPr bwMode="auto">
          <a:xfrm>
            <a:off x="3668713" y="800100"/>
            <a:ext cx="18002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b="1">
                <a:effectLst>
                  <a:outerShdw blurRad="38100" dist="38100" dir="2700000" algn="tl">
                    <a:srgbClr val="DDDDDD"/>
                  </a:outerShdw>
                </a:effectLst>
                <a:cs typeface="Times New Roman" charset="0"/>
              </a:rPr>
              <a:t>Types de Trafic</a:t>
            </a:r>
          </a:p>
          <a:p>
            <a:pPr lvl="1">
              <a:buFontTx/>
              <a:buChar char="•"/>
              <a:defRPr/>
            </a:pPr>
            <a:r>
              <a:rPr lang="fr-FR">
                <a:cs typeface="Times New Roman" charset="0"/>
              </a:rPr>
              <a:t>Données</a:t>
            </a:r>
          </a:p>
          <a:p>
            <a:pPr lvl="1">
              <a:buFontTx/>
              <a:buChar char="•"/>
              <a:defRPr/>
            </a:pPr>
            <a:r>
              <a:rPr lang="fr-FR">
                <a:cs typeface="Times New Roman" charset="0"/>
              </a:rPr>
              <a:t>Voix</a:t>
            </a:r>
          </a:p>
          <a:p>
            <a:pPr lvl="1">
              <a:buFontTx/>
              <a:buChar char="•"/>
              <a:defRPr/>
            </a:pPr>
            <a:r>
              <a:rPr lang="fr-FR">
                <a:cs typeface="Times New Roman" charset="0"/>
              </a:rPr>
              <a:t>Vidéo</a:t>
            </a:r>
            <a:endParaRPr lang="fr-FR">
              <a:cs typeface="+mn-cs"/>
            </a:endParaRPr>
          </a:p>
        </p:txBody>
      </p:sp>
      <p:sp>
        <p:nvSpPr>
          <p:cNvPr id="196614" name="Text Box 6"/>
          <p:cNvSpPr txBox="1">
            <a:spLocks noChangeArrowheads="1"/>
          </p:cNvSpPr>
          <p:nvPr/>
        </p:nvSpPr>
        <p:spPr bwMode="auto">
          <a:xfrm>
            <a:off x="2590800" y="2465388"/>
            <a:ext cx="2339975" cy="223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800" b="1">
                <a:cs typeface="Times New Roman" charset="0"/>
              </a:rPr>
              <a:t>Qualité du Trafic</a:t>
            </a:r>
          </a:p>
          <a:p>
            <a:pPr lvl="1">
              <a:buFontTx/>
              <a:buChar char="•"/>
              <a:defRPr/>
            </a:pPr>
            <a:r>
              <a:rPr lang="fr-FR" sz="1600">
                <a:cs typeface="Times New Roman" charset="0"/>
              </a:rPr>
              <a:t>Conversationnel</a:t>
            </a:r>
          </a:p>
          <a:p>
            <a:pPr lvl="1">
              <a:buFontTx/>
              <a:buChar char="•"/>
              <a:defRPr/>
            </a:pPr>
            <a:r>
              <a:rPr lang="fr-FR" sz="1600">
                <a:cs typeface="Times New Roman" charset="0"/>
              </a:rPr>
              <a:t>Transactionnel</a:t>
            </a:r>
          </a:p>
          <a:p>
            <a:pPr lvl="1">
              <a:buFontTx/>
              <a:buChar char="•"/>
              <a:defRPr/>
            </a:pPr>
            <a:r>
              <a:rPr lang="fr-FR" sz="1600">
                <a:cs typeface="Times New Roman" charset="0"/>
              </a:rPr>
              <a:t>En Pointe</a:t>
            </a:r>
          </a:p>
          <a:p>
            <a:pPr lvl="1">
              <a:buFontTx/>
              <a:buChar char="•"/>
              <a:defRPr/>
            </a:pPr>
            <a:r>
              <a:rPr lang="fr-FR" sz="1600">
                <a:cs typeface="Times New Roman" charset="0"/>
              </a:rPr>
              <a:t>Débit Soutenu</a:t>
            </a:r>
          </a:p>
          <a:p>
            <a:pPr lvl="1">
              <a:buFontTx/>
              <a:buChar char="•"/>
              <a:defRPr/>
            </a:pPr>
            <a:r>
              <a:rPr lang="fr-FR" sz="1600">
                <a:cs typeface="Times New Roman" charset="0"/>
              </a:rPr>
              <a:t>Classe de débit</a:t>
            </a:r>
          </a:p>
          <a:p>
            <a:pPr lvl="1">
              <a:buFontTx/>
              <a:buChar char="•"/>
              <a:defRPr/>
            </a:pPr>
            <a:r>
              <a:rPr lang="fr-FR" sz="1600">
                <a:cs typeface="Times New Roman" charset="0"/>
              </a:rPr>
              <a:t>Délai de transmission</a:t>
            </a:r>
          </a:p>
          <a:p>
            <a:pPr lvl="1">
              <a:buFontTx/>
              <a:buChar char="•"/>
              <a:defRPr/>
            </a:pPr>
            <a:r>
              <a:rPr lang="fr-FR" sz="1600">
                <a:cs typeface="Times New Roman" charset="0"/>
              </a:rPr>
              <a:t>Isochrone</a:t>
            </a:r>
          </a:p>
          <a:p>
            <a:pPr lvl="1">
              <a:buFontTx/>
              <a:buChar char="•"/>
              <a:defRPr/>
            </a:pPr>
            <a:r>
              <a:rPr lang="fr-FR" sz="1600">
                <a:cs typeface="Times New Roman" charset="0"/>
              </a:rPr>
              <a:t>…</a:t>
            </a:r>
          </a:p>
        </p:txBody>
      </p:sp>
      <p:sp>
        <p:nvSpPr>
          <p:cNvPr id="196615" name="Text Box 7"/>
          <p:cNvSpPr txBox="1">
            <a:spLocks noChangeArrowheads="1"/>
          </p:cNvSpPr>
          <p:nvPr/>
        </p:nvSpPr>
        <p:spPr bwMode="auto">
          <a:xfrm>
            <a:off x="179388" y="4554538"/>
            <a:ext cx="4545012" cy="170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400">
                <a:solidFill>
                  <a:schemeClr val="tx1"/>
                </a:solidFill>
                <a:latin typeface="Times New Roman" charset="0"/>
                <a:ea typeface="ＭＳ Ｐゴシック" charset="0"/>
              </a:defRPr>
            </a:lvl1pPr>
            <a:lvl2pPr marL="292100">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r>
              <a:rPr lang="fr-FR" sz="1800" b="1" smtClean="0">
                <a:effectLst>
                  <a:outerShdw blurRad="38100" dist="38100" dir="2700000" algn="tl">
                    <a:srgbClr val="DDDDDD"/>
                  </a:outerShdw>
                </a:effectLst>
                <a:cs typeface="Times New Roman" charset="0"/>
              </a:rPr>
              <a:t>Protocoles</a:t>
            </a:r>
          </a:p>
          <a:p>
            <a:pPr lvl="1">
              <a:buFontTx/>
              <a:buChar char="•"/>
              <a:defRPr/>
            </a:pPr>
            <a:r>
              <a:rPr lang="fr-FR" sz="1600" smtClean="0">
                <a:cs typeface="Times New Roman" charset="0"/>
              </a:rPr>
              <a:t>FR (</a:t>
            </a:r>
            <a:r>
              <a:rPr lang="en-US" sz="1600" i="1" smtClean="0">
                <a:cs typeface="Times New Roman" charset="0"/>
              </a:rPr>
              <a:t>Frame Relay</a:t>
            </a:r>
            <a:r>
              <a:rPr lang="fr-FR" sz="1600" smtClean="0">
                <a:cs typeface="Times New Roman" charset="0"/>
              </a:rPr>
              <a:t>), SMDS, </a:t>
            </a:r>
            <a:r>
              <a:rPr lang="en-US" sz="1600" i="1" smtClean="0">
                <a:cs typeface="Times New Roman" charset="0"/>
              </a:rPr>
              <a:t>Cell Relay</a:t>
            </a:r>
            <a:r>
              <a:rPr lang="fr-FR" sz="1600" smtClean="0">
                <a:cs typeface="Times New Roman" charset="0"/>
              </a:rPr>
              <a:t>, ATM, …</a:t>
            </a:r>
          </a:p>
          <a:p>
            <a:pPr lvl="1">
              <a:buFontTx/>
              <a:buChar char="•"/>
              <a:defRPr/>
            </a:pPr>
            <a:r>
              <a:rPr lang="fr-FR" sz="1600" smtClean="0">
                <a:cs typeface="Times New Roman" charset="0"/>
              </a:rPr>
              <a:t>Publics et/ou Privés</a:t>
            </a:r>
          </a:p>
          <a:p>
            <a:pPr lvl="1">
              <a:buFontTx/>
              <a:buChar char="•"/>
              <a:defRPr/>
            </a:pPr>
            <a:r>
              <a:rPr lang="fr-FR" sz="1600" smtClean="0">
                <a:cs typeface="Times New Roman" charset="0"/>
              </a:rPr>
              <a:t>Connectés et/ou </a:t>
            </a:r>
            <a:r>
              <a:rPr lang="fr-FR" sz="1600" i="1" smtClean="0">
                <a:cs typeface="Times New Roman" charset="0"/>
              </a:rPr>
              <a:t>Data grammes</a:t>
            </a:r>
          </a:p>
          <a:p>
            <a:pPr lvl="1">
              <a:buFontTx/>
              <a:buChar char="•"/>
              <a:defRPr/>
            </a:pPr>
            <a:r>
              <a:rPr lang="fr-FR" sz="1600" smtClean="0">
                <a:cs typeface="Times New Roman" charset="0"/>
              </a:rPr>
              <a:t>Multi …</a:t>
            </a:r>
          </a:p>
          <a:p>
            <a:pPr lvl="1">
              <a:spcBef>
                <a:spcPct val="50000"/>
              </a:spcBef>
              <a:defRPr/>
            </a:pPr>
            <a:r>
              <a:rPr lang="fr-FR" sz="1200" smtClean="0">
                <a:cs typeface="Times New Roman" charset="0"/>
              </a:rPr>
              <a:t>NB: Le lien entre ces protocoles et ceux de niveau supérieur (IP, IPX, SNA, …) n’est pas toujours défini</a:t>
            </a:r>
            <a:endParaRPr lang="fr-FR" sz="1600" smtClean="0">
              <a:cs typeface="Times New Roman" charset="0"/>
            </a:endParaRPr>
          </a:p>
        </p:txBody>
      </p:sp>
      <p:sp>
        <p:nvSpPr>
          <p:cNvPr id="196616" name="Text Box 8"/>
          <p:cNvSpPr txBox="1">
            <a:spLocks noChangeArrowheads="1"/>
          </p:cNvSpPr>
          <p:nvPr/>
        </p:nvSpPr>
        <p:spPr bwMode="auto">
          <a:xfrm>
            <a:off x="5397500" y="3975100"/>
            <a:ext cx="3598863"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b="1">
                <a:effectLst>
                  <a:outerShdw blurRad="38100" dist="38100" dir="2700000" algn="tl">
                    <a:srgbClr val="DDDDDD"/>
                  </a:outerShdw>
                </a:effectLst>
                <a:cs typeface="Times New Roman" charset="0"/>
              </a:rPr>
              <a:t>Qualité de Service (</a:t>
            </a:r>
            <a:r>
              <a:rPr lang="fr-FR" sz="1800" b="1" i="1">
                <a:effectLst>
                  <a:outerShdw blurRad="38100" dist="38100" dir="2700000" algn="tl">
                    <a:srgbClr val="DDDDDD"/>
                  </a:outerShdw>
                </a:effectLst>
                <a:cs typeface="Times New Roman" charset="0"/>
              </a:rPr>
              <a:t>QoS</a:t>
            </a:r>
            <a:r>
              <a:rPr lang="fr-FR" sz="1800" b="1">
                <a:effectLst>
                  <a:outerShdw blurRad="38100" dist="38100" dir="2700000" algn="tl">
                    <a:srgbClr val="DDDDDD"/>
                  </a:outerShdw>
                </a:effectLst>
                <a:cs typeface="Times New Roman" charset="0"/>
              </a:rPr>
              <a:t>)</a:t>
            </a:r>
          </a:p>
          <a:p>
            <a:pPr>
              <a:defRPr/>
            </a:pPr>
            <a:r>
              <a:rPr lang="fr-FR" sz="1600">
                <a:cs typeface="Times New Roman" charset="0"/>
              </a:rPr>
              <a:t>Possibilité de définir et de garantir des éléments caractéristiques comme:</a:t>
            </a:r>
          </a:p>
          <a:p>
            <a:pPr lvl="1">
              <a:buFontTx/>
              <a:buChar char="•"/>
              <a:defRPr/>
            </a:pPr>
            <a:r>
              <a:rPr lang="fr-FR" sz="1600">
                <a:cs typeface="Times New Roman" charset="0"/>
              </a:rPr>
              <a:t>Fiabilité</a:t>
            </a:r>
          </a:p>
          <a:p>
            <a:pPr lvl="1">
              <a:buFontTx/>
              <a:buChar char="•"/>
              <a:defRPr/>
            </a:pPr>
            <a:r>
              <a:rPr lang="fr-FR" sz="1600">
                <a:cs typeface="Times New Roman" charset="0"/>
              </a:rPr>
              <a:t>Résilience du réseau</a:t>
            </a:r>
          </a:p>
          <a:p>
            <a:pPr lvl="1">
              <a:buFontTx/>
              <a:buChar char="•"/>
              <a:defRPr/>
            </a:pPr>
            <a:r>
              <a:rPr lang="fr-FR" sz="1600">
                <a:cs typeface="Times New Roman" charset="0"/>
              </a:rPr>
              <a:t>Sécurité</a:t>
            </a:r>
          </a:p>
          <a:p>
            <a:pPr lvl="1">
              <a:buFontTx/>
              <a:buChar char="•"/>
              <a:defRPr/>
            </a:pPr>
            <a:r>
              <a:rPr lang="fr-FR" sz="1600">
                <a:cs typeface="Times New Roman" charset="0"/>
              </a:rPr>
              <a:t>Variabilité du temps de réponse</a:t>
            </a:r>
          </a:p>
          <a:p>
            <a:pPr lvl="1">
              <a:buFontTx/>
              <a:buChar char="•"/>
              <a:defRPr/>
            </a:pPr>
            <a:r>
              <a:rPr lang="fr-FR" sz="1600">
                <a:cs typeface="Times New Roman" charset="0"/>
              </a:rPr>
              <a:t>Taux d’erreur</a:t>
            </a:r>
          </a:p>
          <a:p>
            <a:pPr lvl="1">
              <a:buFontTx/>
              <a:buChar char="•"/>
              <a:defRPr/>
            </a:pPr>
            <a:r>
              <a:rPr lang="fr-FR" sz="1600">
                <a:cs typeface="Times New Roman" charset="0"/>
              </a:rPr>
              <a:t>…</a:t>
            </a:r>
          </a:p>
        </p:txBody>
      </p:sp>
      <p:sp>
        <p:nvSpPr>
          <p:cNvPr id="196617" name="Text Box 9"/>
          <p:cNvSpPr txBox="1">
            <a:spLocks noChangeArrowheads="1"/>
          </p:cNvSpPr>
          <p:nvPr/>
        </p:nvSpPr>
        <p:spPr bwMode="auto">
          <a:xfrm>
            <a:off x="2147888" y="1889125"/>
            <a:ext cx="9001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effectLst>
                  <a:outerShdw blurRad="38100" dist="38100" dir="2700000" algn="tl">
                    <a:srgbClr val="DDDDDD"/>
                  </a:outerShdw>
                </a:effectLst>
                <a:cs typeface="+mn-cs"/>
              </a:rPr>
              <a:t>Sécurité</a:t>
            </a:r>
          </a:p>
        </p:txBody>
      </p:sp>
      <p:sp>
        <p:nvSpPr>
          <p:cNvPr id="196618" name="Text Box 10"/>
          <p:cNvSpPr txBox="1">
            <a:spLocks noChangeArrowheads="1"/>
          </p:cNvSpPr>
          <p:nvPr/>
        </p:nvSpPr>
        <p:spPr bwMode="auto">
          <a:xfrm>
            <a:off x="5867400" y="1889125"/>
            <a:ext cx="16906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effectLst>
                  <a:outerShdw blurRad="38100" dist="38100" dir="2700000" algn="tl">
                    <a:srgbClr val="DDDDDD"/>
                  </a:outerShdw>
                </a:effectLst>
                <a:cs typeface="+mn-cs"/>
              </a:rPr>
              <a:t>Administration</a:t>
            </a:r>
          </a:p>
        </p:txBody>
      </p:sp>
      <p:sp>
        <p:nvSpPr>
          <p:cNvPr id="2" name="Date Placeholder 1"/>
          <p:cNvSpPr>
            <a:spLocks noGrp="1"/>
          </p:cNvSpPr>
          <p:nvPr>
            <p:ph type="dt" sz="quarter" idx="10"/>
          </p:nvPr>
        </p:nvSpPr>
        <p:spPr/>
        <p:txBody>
          <a:bodyPr/>
          <a:lstStyle/>
          <a:p>
            <a:pPr>
              <a:defRPr/>
            </a:pPr>
            <a:r>
              <a:rPr lang="fr-FR" smtClean="0"/>
              <a:t>© </a:t>
            </a:r>
            <a:fld id="{8E01E6FB-1A73-964F-848F-08BFC6AC8A98}"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418F8CE-BAF2-1644-943C-D86D922C9C77}" type="slidenum">
              <a:rPr lang="fr-FR" smtClean="0"/>
              <a:pPr>
                <a:defRPr/>
              </a:pPr>
              <a:t>119</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xfrm>
            <a:off x="304800" y="0"/>
            <a:ext cx="8534400" cy="701675"/>
          </a:xfrm>
        </p:spPr>
        <p:txBody>
          <a:bodyPr>
            <a:spAutoFit/>
          </a:bodyPr>
          <a:lstStyle/>
          <a:p>
            <a:pPr>
              <a:defRPr/>
            </a:pPr>
            <a:r>
              <a:rPr lang="fr-FR" sz="4000" smtClean="0">
                <a:cs typeface="+mj-cs"/>
              </a:rPr>
              <a:t>IEEE 802 </a:t>
            </a:r>
            <a:r>
              <a:rPr lang="en-US" sz="4000" i="1" smtClean="0">
                <a:cs typeface="+mj-cs"/>
              </a:rPr>
              <a:t>Sponsor Executive Committee</a:t>
            </a:r>
          </a:p>
        </p:txBody>
      </p:sp>
      <p:sp>
        <p:nvSpPr>
          <p:cNvPr id="278531" name="Rectangle 3"/>
          <p:cNvSpPr>
            <a:spLocks noGrp="1" noChangeArrowheads="1"/>
          </p:cNvSpPr>
          <p:nvPr>
            <p:ph type="body" idx="1"/>
          </p:nvPr>
        </p:nvSpPr>
        <p:spPr>
          <a:xfrm>
            <a:off x="152400" y="711200"/>
            <a:ext cx="8659813" cy="5526088"/>
          </a:xfrm>
        </p:spPr>
        <p:txBody>
          <a:bodyPr lIns="43200" tIns="21600" rIns="43200" bIns="21600">
            <a:spAutoFit/>
          </a:bodyPr>
          <a:lstStyle/>
          <a:p>
            <a:pPr>
              <a:defRPr/>
            </a:pPr>
            <a:r>
              <a:rPr lang="en-US" sz="1600" dirty="0" smtClean="0">
                <a:cs typeface="+mn-cs"/>
              </a:rPr>
              <a:t>802.1 High Level Interface (</a:t>
            </a:r>
            <a:r>
              <a:rPr lang="en-US" sz="1600" dirty="0" err="1" smtClean="0">
                <a:cs typeface="+mn-cs"/>
              </a:rPr>
              <a:t>HiLI</a:t>
            </a:r>
            <a:r>
              <a:rPr lang="en-US" sz="1600" dirty="0" smtClean="0">
                <a:cs typeface="+mn-cs"/>
              </a:rPr>
              <a:t>)</a:t>
            </a:r>
          </a:p>
          <a:p>
            <a:pPr>
              <a:defRPr/>
            </a:pPr>
            <a:r>
              <a:rPr lang="en-US" sz="1600" dirty="0" smtClean="0">
                <a:solidFill>
                  <a:schemeClr val="accent2"/>
                </a:solidFill>
                <a:cs typeface="+mn-cs"/>
              </a:rPr>
              <a:t>802.2 Logical Link Control (LLC)</a:t>
            </a:r>
          </a:p>
          <a:p>
            <a:pPr>
              <a:defRPr/>
            </a:pPr>
            <a:r>
              <a:rPr lang="en-US" sz="1600" dirty="0" smtClean="0">
                <a:cs typeface="+mn-cs"/>
              </a:rPr>
              <a:t>802.3 CSMA/CD (Ethernet)</a:t>
            </a:r>
          </a:p>
          <a:p>
            <a:pPr>
              <a:defRPr/>
            </a:pPr>
            <a:r>
              <a:rPr lang="en-US" sz="1600" dirty="0" smtClean="0">
                <a:solidFill>
                  <a:schemeClr val="accent2"/>
                </a:solidFill>
                <a:cs typeface="+mn-cs"/>
              </a:rPr>
              <a:t>802.4 Token Bus</a:t>
            </a:r>
          </a:p>
          <a:p>
            <a:pPr>
              <a:defRPr/>
            </a:pPr>
            <a:r>
              <a:rPr lang="en-US" sz="1600" dirty="0" smtClean="0">
                <a:solidFill>
                  <a:schemeClr val="accent2"/>
                </a:solidFill>
                <a:cs typeface="+mn-cs"/>
              </a:rPr>
              <a:t>802.5 Token Ring</a:t>
            </a:r>
          </a:p>
          <a:p>
            <a:pPr>
              <a:defRPr/>
            </a:pPr>
            <a:r>
              <a:rPr lang="en-US" sz="1600" dirty="0" smtClean="0">
                <a:solidFill>
                  <a:schemeClr val="accent2"/>
                </a:solidFill>
                <a:cs typeface="+mn-cs"/>
              </a:rPr>
              <a:t>802.6 Metropolitan Area Network (MAN)</a:t>
            </a:r>
          </a:p>
          <a:p>
            <a:pPr>
              <a:defRPr/>
            </a:pPr>
            <a:r>
              <a:rPr lang="en-US" sz="1600" dirty="0" smtClean="0">
                <a:solidFill>
                  <a:schemeClr val="accent2"/>
                </a:solidFill>
                <a:cs typeface="+mn-cs"/>
              </a:rPr>
              <a:t>802.7 Broadband Technical Advisory Group (BBTAG)</a:t>
            </a:r>
          </a:p>
          <a:p>
            <a:pPr>
              <a:defRPr/>
            </a:pPr>
            <a:r>
              <a:rPr lang="en-US" sz="1600" dirty="0" smtClean="0">
                <a:solidFill>
                  <a:srgbClr val="FF0000"/>
                </a:solidFill>
                <a:cs typeface="+mn-cs"/>
              </a:rPr>
              <a:t>802.8 Fiber Optics Technical Advisory Group (FOTAG)</a:t>
            </a:r>
          </a:p>
          <a:p>
            <a:pPr>
              <a:defRPr/>
            </a:pPr>
            <a:r>
              <a:rPr lang="en-US" sz="1600" dirty="0" smtClean="0">
                <a:solidFill>
                  <a:schemeClr val="accent2"/>
                </a:solidFill>
                <a:cs typeface="+mn-cs"/>
              </a:rPr>
              <a:t>802.9 Integrated Services LAN (ISLAN) – Isochronous LANS</a:t>
            </a:r>
          </a:p>
          <a:p>
            <a:pPr>
              <a:defRPr/>
            </a:pPr>
            <a:r>
              <a:rPr lang="en-US" sz="1600" dirty="0" smtClean="0">
                <a:solidFill>
                  <a:schemeClr val="accent2"/>
                </a:solidFill>
                <a:cs typeface="+mn-cs"/>
              </a:rPr>
              <a:t>802.10 Standard for Interoperable LAN/MAN Security (SILS)</a:t>
            </a:r>
          </a:p>
          <a:p>
            <a:pPr>
              <a:defRPr/>
            </a:pPr>
            <a:r>
              <a:rPr lang="en-US" sz="1600" dirty="0" smtClean="0">
                <a:cs typeface="+mn-cs"/>
              </a:rPr>
              <a:t>801.11 Wireless LAN (WLAN)</a:t>
            </a:r>
          </a:p>
          <a:p>
            <a:pPr>
              <a:defRPr/>
            </a:pPr>
            <a:r>
              <a:rPr lang="en-US" sz="1600" dirty="0" smtClean="0">
                <a:solidFill>
                  <a:schemeClr val="accent2"/>
                </a:solidFill>
                <a:cs typeface="+mn-cs"/>
              </a:rPr>
              <a:t>802.12 Demand Priority</a:t>
            </a:r>
          </a:p>
          <a:p>
            <a:pPr>
              <a:defRPr/>
            </a:pPr>
            <a:r>
              <a:rPr lang="en-US" sz="1600" dirty="0" smtClean="0">
                <a:solidFill>
                  <a:srgbClr val="FF0000"/>
                </a:solidFill>
                <a:cs typeface="+mn-cs"/>
              </a:rPr>
              <a:t>802.14 Cable-TV Based Broadband Communication Network</a:t>
            </a:r>
          </a:p>
          <a:p>
            <a:pPr>
              <a:defRPr/>
            </a:pPr>
            <a:r>
              <a:rPr lang="en-US" sz="1600" dirty="0" smtClean="0">
                <a:cs typeface="+mn-cs"/>
              </a:rPr>
              <a:t>802.15 Wireless Personal Area Network (WPAN)</a:t>
            </a:r>
          </a:p>
          <a:p>
            <a:pPr>
              <a:defRPr/>
            </a:pPr>
            <a:r>
              <a:rPr lang="en-US" sz="1600" dirty="0" smtClean="0">
                <a:cs typeface="+mn-cs"/>
              </a:rPr>
              <a:t>802.16 Broadband Wireless Access (BBWA)</a:t>
            </a:r>
          </a:p>
          <a:p>
            <a:pPr>
              <a:defRPr/>
            </a:pPr>
            <a:r>
              <a:rPr lang="en-US" sz="1600" dirty="0" smtClean="0">
                <a:cs typeface="+mn-cs"/>
              </a:rPr>
              <a:t>802.17 Resilient Packet Ring Access Protocol for LAN/MAN/WAN for transfer of data packets at rates scalable to many gigabits per seconds (Resilient Packet Ring Study Group - RPRSG)</a:t>
            </a:r>
          </a:p>
          <a:p>
            <a:pPr>
              <a:defRPr/>
            </a:pPr>
            <a:r>
              <a:rPr lang="en-US" sz="1600" dirty="0" smtClean="0">
                <a:cs typeface="+mn-cs"/>
              </a:rPr>
              <a:t>802.18 Radio Regulatory Technical Advisory Group</a:t>
            </a:r>
          </a:p>
          <a:p>
            <a:pPr>
              <a:defRPr/>
            </a:pPr>
            <a:r>
              <a:rPr lang="en-US" sz="1600" dirty="0" smtClean="0">
                <a:cs typeface="+mn-cs"/>
              </a:rPr>
              <a:t>802.19 Coexistence Technical Advisory Group</a:t>
            </a:r>
          </a:p>
        </p:txBody>
      </p:sp>
      <p:sp>
        <p:nvSpPr>
          <p:cNvPr id="2" name="Date Placeholder 1"/>
          <p:cNvSpPr>
            <a:spLocks noGrp="1"/>
          </p:cNvSpPr>
          <p:nvPr>
            <p:ph type="dt" sz="quarter" idx="10"/>
          </p:nvPr>
        </p:nvSpPr>
        <p:spPr/>
        <p:txBody>
          <a:bodyPr/>
          <a:lstStyle/>
          <a:p>
            <a:pPr>
              <a:defRPr/>
            </a:pPr>
            <a:r>
              <a:rPr lang="fr-FR" smtClean="0"/>
              <a:t>© </a:t>
            </a:r>
            <a:fld id="{421DE27E-A5DC-4245-87B4-77A1DD8BA15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8C51307-FE4B-9045-92AA-3B73464D26E4}" type="slidenum">
              <a:rPr lang="fr-FR" smtClean="0"/>
              <a:pPr>
                <a:defRPr/>
              </a:pPr>
              <a:t>12</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Les Protocoles</a:t>
            </a:r>
          </a:p>
        </p:txBody>
      </p:sp>
      <p:sp>
        <p:nvSpPr>
          <p:cNvPr id="153603" name="Rectangle 3"/>
          <p:cNvSpPr>
            <a:spLocks noGrp="1" noChangeArrowheads="1"/>
          </p:cNvSpPr>
          <p:nvPr>
            <p:ph type="body" idx="1"/>
          </p:nvPr>
        </p:nvSpPr>
        <p:spPr>
          <a:xfrm>
            <a:off x="228600" y="838200"/>
            <a:ext cx="8686800" cy="5511800"/>
          </a:xfrm>
        </p:spPr>
        <p:txBody>
          <a:bodyPr/>
          <a:lstStyle/>
          <a:p>
            <a:pPr algn="just">
              <a:defRPr/>
            </a:pPr>
            <a:r>
              <a:rPr sz="2000" noProof="1" smtClean="0">
                <a:cs typeface="+mn-cs"/>
              </a:rPr>
              <a:t>Mécanisme de contrôle + Format des échanges.</a:t>
            </a:r>
          </a:p>
          <a:p>
            <a:pPr algn="just">
              <a:defRPr/>
            </a:pPr>
            <a:r>
              <a:rPr sz="2000" noProof="1" smtClean="0">
                <a:cs typeface="+mn-cs"/>
              </a:rPr>
              <a:t>Similaire à </a:t>
            </a:r>
            <a:r>
              <a:rPr sz="2000" b="1" i="1" noProof="1" smtClean="0">
                <a:cs typeface="+mn-cs"/>
              </a:rPr>
              <a:t>Algorithme et Structure de Données</a:t>
            </a:r>
            <a:r>
              <a:rPr sz="2000" noProof="1" smtClean="0">
                <a:cs typeface="+mn-cs"/>
              </a:rPr>
              <a:t>.</a:t>
            </a:r>
          </a:p>
          <a:p>
            <a:pPr algn="just">
              <a:defRPr/>
            </a:pPr>
            <a:r>
              <a:rPr sz="2000" noProof="1" smtClean="0">
                <a:cs typeface="+mn-cs"/>
              </a:rPr>
              <a:t>Similaire à </a:t>
            </a:r>
            <a:r>
              <a:rPr sz="2000" b="1" i="1" noProof="1" smtClean="0">
                <a:cs typeface="+mn-cs"/>
              </a:rPr>
              <a:t>Grammaire et Vocabulaire</a:t>
            </a:r>
            <a:r>
              <a:rPr sz="2000" noProof="1" smtClean="0">
                <a:cs typeface="+mn-cs"/>
              </a:rPr>
              <a:t>.</a:t>
            </a:r>
          </a:p>
          <a:p>
            <a:pPr algn="just">
              <a:defRPr/>
            </a:pPr>
            <a:r>
              <a:rPr sz="2000" noProof="1" smtClean="0">
                <a:cs typeface="+mn-cs"/>
              </a:rPr>
              <a:t>Doit être complètement </a:t>
            </a:r>
            <a:r>
              <a:rPr sz="2000" u="sng" noProof="1" smtClean="0">
                <a:cs typeface="+mn-cs"/>
              </a:rPr>
              <a:t>spécifié</a:t>
            </a:r>
            <a:r>
              <a:rPr sz="2000" noProof="1" smtClean="0">
                <a:cs typeface="+mn-cs"/>
              </a:rPr>
              <a:t>.</a:t>
            </a:r>
          </a:p>
          <a:p>
            <a:pPr algn="just">
              <a:defRPr/>
            </a:pPr>
            <a:r>
              <a:rPr sz="2000" noProof="1" smtClean="0">
                <a:cs typeface="+mn-cs"/>
              </a:rPr>
              <a:t>Une instance de protocole ne peut communiquer qu'avec une autre instance du même protocole.</a:t>
            </a:r>
          </a:p>
          <a:p>
            <a:pPr algn="just">
              <a:defRPr/>
            </a:pPr>
            <a:r>
              <a:rPr sz="2000" noProof="1" smtClean="0">
                <a:cs typeface="+mn-cs"/>
              </a:rPr>
              <a:t>Un protocole fournit des services au protocole ou à l'application de niveau supérieur.</a:t>
            </a:r>
          </a:p>
          <a:p>
            <a:pPr algn="just">
              <a:defRPr/>
            </a:pPr>
            <a:r>
              <a:rPr sz="2000" noProof="1" smtClean="0">
                <a:cs typeface="+mn-cs"/>
              </a:rPr>
              <a:t>Un protocole utilise les services du protocole ou du moyen de transmission de niveau inférieur.</a:t>
            </a:r>
          </a:p>
          <a:p>
            <a:pPr algn="just">
              <a:defRPr/>
            </a:pPr>
            <a:r>
              <a:rPr sz="2000" noProof="1" smtClean="0">
                <a:cs typeface="+mn-cs"/>
              </a:rPr>
              <a:t>Chaque protocole transporte les données du niveau supérieur en les </a:t>
            </a:r>
            <a:r>
              <a:rPr sz="2000" b="1" i="1" noProof="1" smtClean="0">
                <a:cs typeface="+mn-cs"/>
              </a:rPr>
              <a:t>encapsulant</a:t>
            </a:r>
            <a:r>
              <a:rPr sz="2000" noProof="1" smtClean="0">
                <a:cs typeface="+mn-cs"/>
              </a:rPr>
              <a:t> (principe des </a:t>
            </a:r>
            <a:r>
              <a:rPr sz="2000" b="1" noProof="1" smtClean="0">
                <a:cs typeface="+mn-cs"/>
              </a:rPr>
              <a:t>enveloppes imbriquées</a:t>
            </a:r>
            <a:r>
              <a:rPr sz="2000" noProof="1" smtClean="0">
                <a:cs typeface="+mn-cs"/>
              </a:rPr>
              <a:t> ou des </a:t>
            </a:r>
            <a:r>
              <a:rPr sz="2000" i="1" noProof="1" smtClean="0">
                <a:effectLst>
                  <a:outerShdw blurRad="38100" dist="38100" dir="2700000" algn="tl">
                    <a:srgbClr val="DDDDDD"/>
                  </a:outerShdw>
                </a:effectLst>
                <a:cs typeface="+mn-cs"/>
              </a:rPr>
              <a:t>mariochka</a:t>
            </a:r>
            <a:r>
              <a:rPr sz="2000" noProof="1" smtClean="0">
                <a:cs typeface="+mn-cs"/>
              </a:rPr>
              <a:t>)</a:t>
            </a:r>
          </a:p>
          <a:p>
            <a:pPr algn="just">
              <a:defRPr/>
            </a:pPr>
            <a:r>
              <a:rPr sz="2000" noProof="1" smtClean="0">
                <a:cs typeface="+mn-cs"/>
              </a:rPr>
              <a:t>Généralement les protocoles sont utilises en groupe (</a:t>
            </a:r>
            <a:r>
              <a:rPr sz="2000" i="1" noProof="1" smtClean="0">
                <a:cs typeface="+mn-cs"/>
              </a:rPr>
              <a:t>Famille de Protocoles</a:t>
            </a:r>
            <a:r>
              <a:rPr sz="2000" noProof="1" smtClean="0">
                <a:cs typeface="+mn-cs"/>
              </a:rPr>
              <a:t>), par exemple la famille des protocoles TCP/IP (IP, ICMP, UDP, TCP).</a:t>
            </a:r>
          </a:p>
          <a:p>
            <a:pPr algn="just">
              <a:defRPr/>
            </a:pPr>
            <a:r>
              <a:rPr sz="2000" noProof="1" smtClean="0">
                <a:cs typeface="+mn-cs"/>
              </a:rPr>
              <a:t>L'implémentation fait appel aux méthodes d’empilage, la raison pour laquelle sont souvent appelées </a:t>
            </a:r>
            <a:r>
              <a:rPr sz="2000" b="1" i="1" noProof="1" smtClean="0">
                <a:cs typeface="+mn-cs"/>
              </a:rPr>
              <a:t>P</a:t>
            </a:r>
            <a:r>
              <a:rPr sz="2000" i="1" noProof="1" smtClean="0">
                <a:cs typeface="+mn-cs"/>
              </a:rPr>
              <a:t>iles de </a:t>
            </a:r>
            <a:r>
              <a:rPr sz="2000" b="1" i="1" noProof="1" smtClean="0">
                <a:cs typeface="+mn-cs"/>
              </a:rPr>
              <a:t>P</a:t>
            </a:r>
            <a:r>
              <a:rPr sz="2000" i="1" noProof="1" smtClean="0">
                <a:cs typeface="+mn-cs"/>
              </a:rPr>
              <a:t>rotocoles</a:t>
            </a:r>
            <a:r>
              <a:rPr sz="2000" noProof="1" smtClean="0">
                <a:cs typeface="+mn-cs"/>
              </a:rPr>
              <a:t> (</a:t>
            </a:r>
            <a:r>
              <a:rPr lang="en-US" sz="2000" i="1" smtClean="0">
                <a:effectLst>
                  <a:outerShdw blurRad="38100" dist="38100" dir="2700000" algn="tl">
                    <a:srgbClr val="DDDDDD"/>
                  </a:outerShdw>
                </a:effectLst>
                <a:cs typeface="+mn-cs"/>
              </a:rPr>
              <a:t>stack</a:t>
            </a:r>
            <a:r>
              <a:rPr sz="2000" noProof="1" smtClean="0">
                <a:cs typeface="+mn-cs"/>
              </a:rPr>
              <a:t>).</a:t>
            </a:r>
            <a:endParaRPr lang="fr-FR" sz="2000" smtClean="0">
              <a:cs typeface="+mn-cs"/>
            </a:endParaRPr>
          </a:p>
        </p:txBody>
      </p:sp>
      <p:sp>
        <p:nvSpPr>
          <p:cNvPr id="2" name="Date Placeholder 1"/>
          <p:cNvSpPr>
            <a:spLocks noGrp="1"/>
          </p:cNvSpPr>
          <p:nvPr>
            <p:ph type="dt" sz="quarter" idx="10"/>
          </p:nvPr>
        </p:nvSpPr>
        <p:spPr/>
        <p:txBody>
          <a:bodyPr/>
          <a:lstStyle/>
          <a:p>
            <a:pPr>
              <a:defRPr/>
            </a:pPr>
            <a:r>
              <a:rPr lang="fr-FR" smtClean="0"/>
              <a:t>© </a:t>
            </a:r>
            <a:fld id="{5B283EDD-70C7-0B43-B91C-A456B088221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4AA9EB5-C7CC-2D40-B9D8-0C88AB3A1877}" type="slidenum">
              <a:rPr lang="fr-FR" smtClean="0"/>
              <a:pPr>
                <a:defRPr/>
              </a:pPr>
              <a:t>120</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Frame Relay: Description</a:t>
            </a:r>
          </a:p>
        </p:txBody>
      </p:sp>
      <p:sp>
        <p:nvSpPr>
          <p:cNvPr id="284676" name="Rectangle 4"/>
          <p:cNvSpPr>
            <a:spLocks noGrp="1" noChangeArrowheads="1"/>
          </p:cNvSpPr>
          <p:nvPr>
            <p:ph type="body" idx="1"/>
          </p:nvPr>
        </p:nvSpPr>
        <p:spPr>
          <a:xfrm>
            <a:off x="179388" y="790575"/>
            <a:ext cx="8736012" cy="1098550"/>
          </a:xfrm>
        </p:spPr>
        <p:txBody>
          <a:bodyPr lIns="0" tIns="0" rIns="0" bIns="0">
            <a:spAutoFit/>
          </a:bodyPr>
          <a:lstStyle/>
          <a:p>
            <a:pPr marL="0" indent="0">
              <a:buFontTx/>
              <a:buNone/>
              <a:defRPr/>
            </a:pPr>
            <a:r>
              <a:rPr lang="fr-FR" sz="1800" smtClean="0">
                <a:cs typeface="+mn-cs"/>
              </a:rPr>
              <a:t>FR (</a:t>
            </a:r>
            <a:r>
              <a:rPr lang="fr-FR" sz="1800" i="1" smtClean="0">
                <a:cs typeface="+mn-cs"/>
              </a:rPr>
              <a:t>Frame Relay</a:t>
            </a:r>
            <a:r>
              <a:rPr lang="fr-FR" sz="1800" smtClean="0">
                <a:cs typeface="+mn-cs"/>
              </a:rPr>
              <a:t> - </a:t>
            </a:r>
            <a:r>
              <a:rPr lang="fr-FR" sz="1800" smtClean="0">
                <a:effectLst>
                  <a:outerShdw blurRad="38100" dist="38100" dir="2700000" algn="tl">
                    <a:srgbClr val="DDDDDD"/>
                  </a:outerShdw>
                </a:effectLst>
                <a:cs typeface="+mn-cs"/>
              </a:rPr>
              <a:t>Relais de Trames</a:t>
            </a:r>
            <a:r>
              <a:rPr lang="fr-FR" sz="1800" smtClean="0">
                <a:cs typeface="+mn-cs"/>
              </a:rPr>
              <a:t>) est un protocole dérivé d’ISDN destiné à fournir un service de commutation de trames associé à des éléments de </a:t>
            </a:r>
            <a:r>
              <a:rPr lang="fr-FR" sz="1800" smtClean="0">
                <a:effectLst>
                  <a:outerShdw blurRad="38100" dist="38100" dir="2700000" algn="tl">
                    <a:srgbClr val="DDDDDD"/>
                  </a:outerShdw>
                </a:effectLst>
                <a:cs typeface="+mn-cs"/>
              </a:rPr>
              <a:t>qualité</a:t>
            </a:r>
            <a:r>
              <a:rPr lang="fr-FR" sz="1800" smtClean="0">
                <a:cs typeface="+mn-cs"/>
              </a:rPr>
              <a:t> et </a:t>
            </a:r>
            <a:r>
              <a:rPr lang="fr-FR" sz="1800" smtClean="0">
                <a:effectLst>
                  <a:outerShdw blurRad="38100" dist="38100" dir="2700000" algn="tl">
                    <a:srgbClr val="DDDDDD"/>
                  </a:outerShdw>
                </a:effectLst>
                <a:cs typeface="+mn-cs"/>
              </a:rPr>
              <a:t>type</a:t>
            </a:r>
            <a:r>
              <a:rPr lang="fr-FR" sz="1800" smtClean="0">
                <a:cs typeface="+mn-cs"/>
              </a:rPr>
              <a:t> de service. FR est basé sur le LAPD d’ISDN et doit pouvoir transporter des trames contenant au minimum 4096 octets.</a:t>
            </a:r>
          </a:p>
        </p:txBody>
      </p:sp>
      <p:sp>
        <p:nvSpPr>
          <p:cNvPr id="284677" name="Rectangle 5"/>
          <p:cNvSpPr>
            <a:spLocks noChangeArrowheads="1"/>
          </p:cNvSpPr>
          <p:nvPr/>
        </p:nvSpPr>
        <p:spPr bwMode="auto">
          <a:xfrm>
            <a:off x="179388" y="2159000"/>
            <a:ext cx="8736012" cy="108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spcBef>
                <a:spcPct val="20000"/>
              </a:spcBef>
              <a:defRPr/>
            </a:pPr>
            <a:r>
              <a:rPr lang="fr-FR" sz="1800">
                <a:cs typeface="+mn-cs"/>
              </a:rPr>
              <a:t>Les adresses, appelées DLCI (</a:t>
            </a:r>
            <a:r>
              <a:rPr lang="en-US" sz="1800" b="1" i="1">
                <a:cs typeface="+mn-cs"/>
              </a:rPr>
              <a:t>D</a:t>
            </a:r>
            <a:r>
              <a:rPr lang="en-US" sz="1800" i="1">
                <a:cs typeface="+mn-cs"/>
              </a:rPr>
              <a:t>ata </a:t>
            </a:r>
            <a:r>
              <a:rPr lang="en-US" sz="1800" b="1" i="1">
                <a:cs typeface="+mn-cs"/>
              </a:rPr>
              <a:t>L</a:t>
            </a:r>
            <a:r>
              <a:rPr lang="en-US" sz="1800" i="1">
                <a:cs typeface="+mn-cs"/>
              </a:rPr>
              <a:t>ink </a:t>
            </a:r>
            <a:r>
              <a:rPr lang="en-US" sz="1800" b="1" i="1">
                <a:cs typeface="+mn-cs"/>
              </a:rPr>
              <a:t>C</a:t>
            </a:r>
            <a:r>
              <a:rPr lang="en-US" sz="1800" i="1">
                <a:cs typeface="+mn-cs"/>
              </a:rPr>
              <a:t>ontrol </a:t>
            </a:r>
            <a:r>
              <a:rPr lang="en-US" sz="1800" b="1" i="1">
                <a:cs typeface="+mn-cs"/>
              </a:rPr>
              <a:t>I</a:t>
            </a:r>
            <a:r>
              <a:rPr lang="en-US" sz="1800" i="1">
                <a:cs typeface="+mn-cs"/>
              </a:rPr>
              <a:t>dentifier</a:t>
            </a:r>
            <a:r>
              <a:rPr lang="fr-FR" sz="1800">
                <a:cs typeface="+mn-cs"/>
              </a:rPr>
              <a:t>), sont stockées sur 10 bits et n’ont qu’une signification locale</a:t>
            </a:r>
          </a:p>
          <a:p>
            <a:pPr marL="292100" lvl="1">
              <a:spcBef>
                <a:spcPct val="20000"/>
              </a:spcBef>
              <a:defRPr/>
            </a:pPr>
            <a:r>
              <a:rPr lang="fr-FR" sz="1600">
                <a:cs typeface="+mn-cs"/>
              </a:rPr>
              <a:t>L’association de deux DLCI forme un circuit virtuel, établi de manière permanente (</a:t>
            </a:r>
            <a:r>
              <a:rPr lang="en-US" sz="1600">
                <a:cs typeface="+mn-cs"/>
              </a:rPr>
              <a:t>PVC – </a:t>
            </a:r>
            <a:r>
              <a:rPr lang="en-US" sz="1600" b="1" i="1">
                <a:cs typeface="+mn-cs"/>
              </a:rPr>
              <a:t>P</a:t>
            </a:r>
            <a:r>
              <a:rPr lang="en-US" sz="1600" i="1">
                <a:cs typeface="+mn-cs"/>
              </a:rPr>
              <a:t>ermanent </a:t>
            </a:r>
            <a:r>
              <a:rPr lang="en-US" sz="1600" b="1" i="1">
                <a:cs typeface="+mn-cs"/>
              </a:rPr>
              <a:t>V</a:t>
            </a:r>
            <a:r>
              <a:rPr lang="en-US" sz="1600" i="1">
                <a:cs typeface="+mn-cs"/>
              </a:rPr>
              <a:t>irtual </a:t>
            </a:r>
            <a:r>
              <a:rPr lang="en-US" sz="1600" b="1" i="1">
                <a:cs typeface="+mn-cs"/>
              </a:rPr>
              <a:t>C</a:t>
            </a:r>
            <a:r>
              <a:rPr lang="en-US" sz="1600" i="1">
                <a:cs typeface="+mn-cs"/>
              </a:rPr>
              <a:t>ircuit</a:t>
            </a:r>
            <a:r>
              <a:rPr lang="fr-FR" sz="1600">
                <a:cs typeface="+mn-cs"/>
              </a:rPr>
              <a:t>) ou temporaire (SVC – </a:t>
            </a:r>
            <a:r>
              <a:rPr lang="en-US" sz="1600" b="1" i="1">
                <a:cs typeface="+mn-cs"/>
              </a:rPr>
              <a:t>S</a:t>
            </a:r>
            <a:r>
              <a:rPr lang="en-US" sz="1600" i="1">
                <a:cs typeface="+mn-cs"/>
              </a:rPr>
              <a:t>witched </a:t>
            </a:r>
            <a:r>
              <a:rPr lang="en-US" sz="1600" b="1" i="1">
                <a:cs typeface="+mn-cs"/>
              </a:rPr>
              <a:t>V</a:t>
            </a:r>
            <a:r>
              <a:rPr lang="en-US" sz="1600" i="1">
                <a:cs typeface="+mn-cs"/>
              </a:rPr>
              <a:t>irtual </a:t>
            </a:r>
            <a:r>
              <a:rPr lang="en-US" sz="1600" b="1" i="1">
                <a:cs typeface="+mn-cs"/>
              </a:rPr>
              <a:t>C</a:t>
            </a:r>
            <a:r>
              <a:rPr lang="en-US" sz="1600" i="1">
                <a:cs typeface="+mn-cs"/>
              </a:rPr>
              <a:t>ircuit</a:t>
            </a:r>
            <a:r>
              <a:rPr lang="fr-FR" sz="1600">
                <a:cs typeface="+mn-cs"/>
              </a:rPr>
              <a:t>)</a:t>
            </a:r>
          </a:p>
        </p:txBody>
      </p:sp>
      <p:sp>
        <p:nvSpPr>
          <p:cNvPr id="284678" name="Rectangle 6"/>
          <p:cNvSpPr>
            <a:spLocks noChangeArrowheads="1"/>
          </p:cNvSpPr>
          <p:nvPr/>
        </p:nvSpPr>
        <p:spPr bwMode="auto">
          <a:xfrm>
            <a:off x="179388" y="3489325"/>
            <a:ext cx="8736012" cy="168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36000" anchor="ctr">
            <a:spAutoFit/>
          </a:bodyPr>
          <a:lstStyle/>
          <a:p>
            <a:pPr>
              <a:spcBef>
                <a:spcPct val="20000"/>
              </a:spcBef>
              <a:defRPr/>
            </a:pPr>
            <a:r>
              <a:rPr lang="fr-FR" sz="1800">
                <a:cs typeface="+mn-cs"/>
              </a:rPr>
              <a:t>Un circuit est caractérisé par trois éléments de type de service:</a:t>
            </a:r>
          </a:p>
          <a:p>
            <a:pPr marL="292100" lvl="1">
              <a:spcBef>
                <a:spcPct val="20000"/>
              </a:spcBef>
              <a:defRPr/>
            </a:pPr>
            <a:r>
              <a:rPr lang="fr-FR" sz="1600">
                <a:cs typeface="+mn-cs"/>
              </a:rPr>
              <a:t>Le débit de pointe agréé en conditions normales (hors congestion), noté CIR (</a:t>
            </a:r>
            <a:r>
              <a:rPr lang="en-US" sz="1600" b="1" i="1">
                <a:cs typeface="+mn-cs"/>
              </a:rPr>
              <a:t>C</a:t>
            </a:r>
            <a:r>
              <a:rPr lang="en-US" sz="1600" i="1">
                <a:cs typeface="+mn-cs"/>
              </a:rPr>
              <a:t>ommitted </a:t>
            </a:r>
            <a:r>
              <a:rPr lang="en-US" sz="1600" b="1" i="1">
                <a:cs typeface="+mn-cs"/>
              </a:rPr>
              <a:t>I</a:t>
            </a:r>
            <a:r>
              <a:rPr lang="en-US" sz="1600" i="1">
                <a:cs typeface="+mn-cs"/>
              </a:rPr>
              <a:t>nformation </a:t>
            </a:r>
            <a:r>
              <a:rPr lang="en-US" sz="1600" b="1" i="1">
                <a:cs typeface="+mn-cs"/>
              </a:rPr>
              <a:t>R</a:t>
            </a:r>
            <a:r>
              <a:rPr lang="en-US" sz="1600" i="1">
                <a:cs typeface="+mn-cs"/>
              </a:rPr>
              <a:t>ate</a:t>
            </a:r>
            <a:r>
              <a:rPr lang="fr-FR" sz="1600">
                <a:cs typeface="+mn-cs"/>
              </a:rPr>
              <a:t>)</a:t>
            </a:r>
          </a:p>
          <a:p>
            <a:pPr marL="292100" lvl="1">
              <a:spcBef>
                <a:spcPct val="20000"/>
              </a:spcBef>
              <a:defRPr/>
            </a:pPr>
            <a:r>
              <a:rPr lang="fr-FR" sz="1600">
                <a:cs typeface="+mn-cs"/>
              </a:rPr>
              <a:t>Le débit de pointe en excès, que le réseau essaiera d’acheminer au mieux, noté BC (</a:t>
            </a:r>
            <a:r>
              <a:rPr lang="en-US" sz="1600" b="1" i="1">
                <a:cs typeface="+mn-cs"/>
              </a:rPr>
              <a:t>B</a:t>
            </a:r>
            <a:r>
              <a:rPr lang="en-US" sz="1600" i="1">
                <a:cs typeface="+mn-cs"/>
              </a:rPr>
              <a:t>urst </a:t>
            </a:r>
            <a:r>
              <a:rPr lang="en-US" sz="1600" b="1" i="1">
                <a:cs typeface="+mn-cs"/>
              </a:rPr>
              <a:t>C</a:t>
            </a:r>
            <a:r>
              <a:rPr lang="en-US" sz="1600" i="1">
                <a:cs typeface="+mn-cs"/>
              </a:rPr>
              <a:t>ommitted</a:t>
            </a:r>
            <a:r>
              <a:rPr lang="fr-FR" sz="1600">
                <a:cs typeface="+mn-cs"/>
              </a:rPr>
              <a:t>)</a:t>
            </a:r>
          </a:p>
          <a:p>
            <a:pPr marL="292100" lvl="1">
              <a:spcBef>
                <a:spcPct val="20000"/>
              </a:spcBef>
              <a:defRPr/>
            </a:pPr>
            <a:r>
              <a:rPr lang="fr-FR" sz="1600">
                <a:cs typeface="+mn-cs"/>
              </a:rPr>
              <a:t>Le débit supplémentaire au dessus duquel les trames sont automatiquement rejetées à l’entrée, noté BE (</a:t>
            </a:r>
            <a:r>
              <a:rPr lang="en-US" sz="1600" b="1" i="1">
                <a:cs typeface="+mn-cs"/>
              </a:rPr>
              <a:t>B</a:t>
            </a:r>
            <a:r>
              <a:rPr lang="en-US" sz="1600" i="1">
                <a:cs typeface="+mn-cs"/>
              </a:rPr>
              <a:t>urst </a:t>
            </a:r>
            <a:r>
              <a:rPr lang="en-US" sz="1600" b="1" i="1">
                <a:cs typeface="+mn-cs"/>
              </a:rPr>
              <a:t>E</a:t>
            </a:r>
            <a:r>
              <a:rPr lang="en-US" sz="1600" i="1">
                <a:cs typeface="+mn-cs"/>
              </a:rPr>
              <a:t>xceeded</a:t>
            </a:r>
            <a:r>
              <a:rPr lang="fr-FR" sz="1600">
                <a:cs typeface="+mn-cs"/>
              </a:rPr>
              <a:t>)</a:t>
            </a:r>
          </a:p>
        </p:txBody>
      </p:sp>
      <p:sp>
        <p:nvSpPr>
          <p:cNvPr id="284679" name="Rectangle 7"/>
          <p:cNvSpPr>
            <a:spLocks noChangeArrowheads="1"/>
          </p:cNvSpPr>
          <p:nvPr/>
        </p:nvSpPr>
        <p:spPr bwMode="auto">
          <a:xfrm>
            <a:off x="179388" y="5397500"/>
            <a:ext cx="8736012"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36000" anchor="ctr">
            <a:spAutoFit/>
          </a:bodyPr>
          <a:lstStyle/>
          <a:p>
            <a:pPr>
              <a:spcBef>
                <a:spcPct val="20000"/>
              </a:spcBef>
              <a:defRPr/>
            </a:pPr>
            <a:r>
              <a:rPr lang="fr-FR" sz="1800">
                <a:cs typeface="+mn-cs"/>
              </a:rPr>
              <a:t>Le contrôle de congestion emploie les mécanismes de</a:t>
            </a:r>
          </a:p>
          <a:p>
            <a:pPr marL="292100" lvl="1">
              <a:spcBef>
                <a:spcPct val="20000"/>
              </a:spcBef>
              <a:defRPr/>
            </a:pPr>
            <a:r>
              <a:rPr lang="fr-FR" sz="1600">
                <a:cs typeface="+mn-cs"/>
              </a:rPr>
              <a:t>DE (</a:t>
            </a:r>
            <a:r>
              <a:rPr lang="en-US" sz="1600" b="1" i="1">
                <a:cs typeface="+mn-cs"/>
              </a:rPr>
              <a:t>D</a:t>
            </a:r>
            <a:r>
              <a:rPr lang="en-US" sz="1600" i="1">
                <a:cs typeface="+mn-cs"/>
              </a:rPr>
              <a:t>iscard </a:t>
            </a:r>
            <a:r>
              <a:rPr lang="en-US" sz="1600" b="1" i="1">
                <a:cs typeface="+mn-cs"/>
              </a:rPr>
              <a:t>E</a:t>
            </a:r>
            <a:r>
              <a:rPr lang="en-US" sz="1600" i="1">
                <a:cs typeface="+mn-cs"/>
              </a:rPr>
              <a:t>ligibility</a:t>
            </a:r>
            <a:r>
              <a:rPr lang="fr-FR" sz="1600">
                <a:cs typeface="+mn-cs"/>
              </a:rPr>
              <a:t>) – bit de DE</a:t>
            </a:r>
          </a:p>
          <a:p>
            <a:pPr marL="292100" lvl="1">
              <a:spcBef>
                <a:spcPct val="20000"/>
              </a:spcBef>
              <a:defRPr/>
            </a:pPr>
            <a:r>
              <a:rPr lang="fr-FR" sz="1600">
                <a:cs typeface="+mn-cs"/>
              </a:rPr>
              <a:t>FECN/BECN (</a:t>
            </a:r>
            <a:r>
              <a:rPr lang="en-US" sz="1600" b="1" i="1">
                <a:cs typeface="+mn-cs"/>
              </a:rPr>
              <a:t>F</a:t>
            </a:r>
            <a:r>
              <a:rPr lang="en-US" sz="1600" i="1">
                <a:cs typeface="+mn-cs"/>
              </a:rPr>
              <a:t>orward/</a:t>
            </a:r>
            <a:r>
              <a:rPr lang="en-US" sz="1600" b="1" i="1">
                <a:cs typeface="+mn-cs"/>
              </a:rPr>
              <a:t>B</a:t>
            </a:r>
            <a:r>
              <a:rPr lang="en-US" sz="1600" i="1">
                <a:cs typeface="+mn-cs"/>
              </a:rPr>
              <a:t>ackward </a:t>
            </a:r>
            <a:r>
              <a:rPr lang="en-US" sz="1600" b="1" i="1">
                <a:cs typeface="+mn-cs"/>
              </a:rPr>
              <a:t>E</a:t>
            </a:r>
            <a:r>
              <a:rPr lang="en-US" sz="1600" i="1">
                <a:cs typeface="+mn-cs"/>
              </a:rPr>
              <a:t>xplicit </a:t>
            </a:r>
            <a:r>
              <a:rPr lang="en-US" sz="1600" b="1" i="1">
                <a:cs typeface="+mn-cs"/>
              </a:rPr>
              <a:t>C</a:t>
            </a:r>
            <a:r>
              <a:rPr lang="en-US" sz="1600" i="1">
                <a:cs typeface="+mn-cs"/>
              </a:rPr>
              <a:t>ongestion </a:t>
            </a:r>
            <a:r>
              <a:rPr lang="en-US" sz="1600" b="1" i="1">
                <a:cs typeface="+mn-cs"/>
              </a:rPr>
              <a:t>N</a:t>
            </a:r>
            <a:r>
              <a:rPr lang="en-US" sz="1600" i="1">
                <a:cs typeface="+mn-cs"/>
              </a:rPr>
              <a:t>otification</a:t>
            </a:r>
            <a:r>
              <a:rPr lang="fr-FR" sz="1600">
                <a:cs typeface="+mn-cs"/>
              </a:rPr>
              <a:t>)</a:t>
            </a:r>
          </a:p>
        </p:txBody>
      </p:sp>
      <p:sp>
        <p:nvSpPr>
          <p:cNvPr id="2" name="Date Placeholder 1"/>
          <p:cNvSpPr>
            <a:spLocks noGrp="1"/>
          </p:cNvSpPr>
          <p:nvPr>
            <p:ph type="dt" sz="quarter" idx="10"/>
          </p:nvPr>
        </p:nvSpPr>
        <p:spPr/>
        <p:txBody>
          <a:bodyPr/>
          <a:lstStyle/>
          <a:p>
            <a:pPr>
              <a:defRPr/>
            </a:pPr>
            <a:r>
              <a:rPr lang="fr-FR" smtClean="0"/>
              <a:t>© </a:t>
            </a:r>
            <a:fld id="{F9D45086-BA0D-4446-A4B6-7602D6A9488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00829A2-0A10-E54A-956F-109884D88A53}" type="slidenum">
              <a:rPr lang="fr-FR" smtClean="0"/>
              <a:pPr>
                <a:defRPr/>
              </a:pPr>
              <a:t>121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a:xfrm>
            <a:off x="682625" y="0"/>
            <a:ext cx="7772400" cy="701675"/>
          </a:xfrm>
        </p:spPr>
        <p:txBody>
          <a:bodyPr/>
          <a:lstStyle/>
          <a:p>
            <a:pPr>
              <a:defRPr/>
            </a:pPr>
            <a:r>
              <a:rPr lang="fr-FR" sz="4000" smtClean="0">
                <a:cs typeface="+mj-cs"/>
              </a:rPr>
              <a:t>SMDS: Description</a:t>
            </a:r>
          </a:p>
        </p:txBody>
      </p:sp>
      <p:sp>
        <p:nvSpPr>
          <p:cNvPr id="285699" name="Text Box 3"/>
          <p:cNvSpPr txBox="1">
            <a:spLocks noChangeArrowheads="1"/>
          </p:cNvSpPr>
          <p:nvPr/>
        </p:nvSpPr>
        <p:spPr bwMode="auto">
          <a:xfrm>
            <a:off x="179388" y="1079500"/>
            <a:ext cx="86598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a:cs typeface="+mn-cs"/>
              </a:rPr>
              <a:t>SMDS (</a:t>
            </a:r>
            <a:r>
              <a:rPr lang="en-US" b="1" i="1">
                <a:cs typeface="+mn-cs"/>
              </a:rPr>
              <a:t>S</a:t>
            </a:r>
            <a:r>
              <a:rPr lang="en-US" i="1">
                <a:cs typeface="+mn-cs"/>
              </a:rPr>
              <a:t>witched </a:t>
            </a:r>
            <a:r>
              <a:rPr lang="en-US" b="1" i="1">
                <a:cs typeface="+mn-cs"/>
              </a:rPr>
              <a:t>M</a:t>
            </a:r>
            <a:r>
              <a:rPr lang="en-US" i="1">
                <a:cs typeface="+mn-cs"/>
              </a:rPr>
              <a:t>ulti-megabit </a:t>
            </a:r>
            <a:r>
              <a:rPr lang="en-US" b="1" i="1">
                <a:cs typeface="+mn-cs"/>
              </a:rPr>
              <a:t>D</a:t>
            </a:r>
            <a:r>
              <a:rPr lang="en-US" i="1">
                <a:cs typeface="+mn-cs"/>
              </a:rPr>
              <a:t>ata </a:t>
            </a:r>
            <a:r>
              <a:rPr lang="en-US" b="1" i="1">
                <a:cs typeface="+mn-cs"/>
              </a:rPr>
              <a:t>S</a:t>
            </a:r>
            <a:r>
              <a:rPr lang="en-US" i="1">
                <a:cs typeface="+mn-cs"/>
              </a:rPr>
              <a:t>ervice</a:t>
            </a:r>
            <a:r>
              <a:rPr lang="fr-FR">
                <a:cs typeface="+mn-cs"/>
              </a:rPr>
              <a:t>) est un protocole d’accès défini par </a:t>
            </a:r>
            <a:r>
              <a:rPr lang="fr-FR" i="1">
                <a:effectLst>
                  <a:outerShdw blurRad="38100" dist="38100" dir="2700000" algn="tl">
                    <a:srgbClr val="DDDDDD"/>
                  </a:outerShdw>
                </a:effectLst>
                <a:cs typeface="+mn-cs"/>
              </a:rPr>
              <a:t>Bellcore</a:t>
            </a:r>
            <a:r>
              <a:rPr lang="fr-FR">
                <a:cs typeface="+mn-cs"/>
              </a:rPr>
              <a:t> (</a:t>
            </a:r>
            <a:r>
              <a:rPr lang="fr-FR" i="1">
                <a:cs typeface="+mn-cs"/>
              </a:rPr>
              <a:t>Bellcore</a:t>
            </a:r>
            <a:r>
              <a:rPr lang="fr-FR">
                <a:cs typeface="+mn-cs"/>
              </a:rPr>
              <a:t> TR-TSV-000772, mai 1991 – </a:t>
            </a:r>
            <a:r>
              <a:rPr lang="fr-FR" i="1">
                <a:cs typeface="+mn-cs"/>
              </a:rPr>
              <a:t>Generic System Requirements in support of SMDS</a:t>
            </a:r>
            <a:r>
              <a:rPr lang="fr-FR">
                <a:cs typeface="+mn-cs"/>
              </a:rPr>
              <a:t>)</a:t>
            </a:r>
          </a:p>
        </p:txBody>
      </p:sp>
      <p:sp>
        <p:nvSpPr>
          <p:cNvPr id="285700" name="Text Box 4"/>
          <p:cNvSpPr txBox="1">
            <a:spLocks noChangeArrowheads="1"/>
          </p:cNvSpPr>
          <p:nvPr/>
        </p:nvSpPr>
        <p:spPr bwMode="auto">
          <a:xfrm>
            <a:off x="179388" y="1978025"/>
            <a:ext cx="86598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a:cs typeface="+mn-cs"/>
              </a:rPr>
              <a:t>Service support de données sans connexion à large bande (</a:t>
            </a:r>
            <a:r>
              <a:rPr lang="en-US">
                <a:cs typeface="+mn-cs"/>
              </a:rPr>
              <a:t>BCDBS - </a:t>
            </a:r>
            <a:r>
              <a:rPr lang="en-US" b="1" i="1">
                <a:solidFill>
                  <a:srgbClr val="000000"/>
                </a:solidFill>
                <a:cs typeface="Arial" charset="0"/>
              </a:rPr>
              <a:t>B</a:t>
            </a:r>
            <a:r>
              <a:rPr lang="en-US" i="1">
                <a:solidFill>
                  <a:srgbClr val="000000"/>
                </a:solidFill>
                <a:cs typeface="Arial" charset="0"/>
              </a:rPr>
              <a:t>roadband </a:t>
            </a:r>
            <a:r>
              <a:rPr lang="en-US" b="1" i="1">
                <a:solidFill>
                  <a:srgbClr val="000000"/>
                </a:solidFill>
                <a:cs typeface="Arial" charset="0"/>
              </a:rPr>
              <a:t>C</a:t>
            </a:r>
            <a:r>
              <a:rPr lang="en-US" i="1">
                <a:solidFill>
                  <a:srgbClr val="000000"/>
                </a:solidFill>
                <a:cs typeface="Arial" charset="0"/>
              </a:rPr>
              <a:t>onnectionless </a:t>
            </a:r>
            <a:r>
              <a:rPr lang="en-US" b="1" i="1">
                <a:solidFill>
                  <a:srgbClr val="000000"/>
                </a:solidFill>
                <a:cs typeface="Arial" charset="0"/>
              </a:rPr>
              <a:t>D</a:t>
            </a:r>
            <a:r>
              <a:rPr lang="en-US" i="1">
                <a:solidFill>
                  <a:srgbClr val="000000"/>
                </a:solidFill>
                <a:cs typeface="Arial" charset="0"/>
              </a:rPr>
              <a:t>ata </a:t>
            </a:r>
            <a:r>
              <a:rPr lang="en-US" b="1" i="1">
                <a:solidFill>
                  <a:srgbClr val="000000"/>
                </a:solidFill>
                <a:cs typeface="Arial" charset="0"/>
              </a:rPr>
              <a:t>B</a:t>
            </a:r>
            <a:r>
              <a:rPr lang="en-US" i="1">
                <a:solidFill>
                  <a:srgbClr val="000000"/>
                </a:solidFill>
                <a:cs typeface="Arial" charset="0"/>
              </a:rPr>
              <a:t>earer </a:t>
            </a:r>
            <a:r>
              <a:rPr lang="en-US" b="1" i="1">
                <a:solidFill>
                  <a:srgbClr val="000000"/>
                </a:solidFill>
                <a:cs typeface="Arial" charset="0"/>
              </a:rPr>
              <a:t>S</a:t>
            </a:r>
            <a:r>
              <a:rPr lang="en-US" i="1">
                <a:solidFill>
                  <a:srgbClr val="000000"/>
                </a:solidFill>
                <a:cs typeface="Arial" charset="0"/>
              </a:rPr>
              <a:t>ervice</a:t>
            </a:r>
            <a:r>
              <a:rPr lang="fr-FR">
                <a:solidFill>
                  <a:srgbClr val="000000"/>
                </a:solidFill>
                <a:cs typeface="Arial" charset="0"/>
              </a:rPr>
              <a:t>). Recommandations I.113, I.211 et F.812 de l’</a:t>
            </a:r>
            <a:r>
              <a:rPr lang="fr-FR" b="1">
                <a:solidFill>
                  <a:srgbClr val="000000"/>
                </a:solidFill>
                <a:effectLst>
                  <a:outerShdw blurRad="38100" dist="38100" dir="2700000" algn="tl">
                    <a:srgbClr val="DDDDDD"/>
                  </a:outerShdw>
                </a:effectLst>
                <a:cs typeface="Arial" charset="0"/>
                <a:hlinkClick r:id="rId2"/>
              </a:rPr>
              <a:t>ITU-T</a:t>
            </a:r>
            <a:endParaRPr lang="fr-FR" b="1">
              <a:effectLst>
                <a:outerShdw blurRad="38100" dist="38100" dir="2700000" algn="tl">
                  <a:srgbClr val="DDDDDD"/>
                </a:outerShdw>
              </a:effectLst>
              <a:cs typeface="+mn-cs"/>
            </a:endParaRPr>
          </a:p>
        </p:txBody>
      </p:sp>
      <p:sp>
        <p:nvSpPr>
          <p:cNvPr id="285701" name="Text Box 5"/>
          <p:cNvSpPr txBox="1">
            <a:spLocks noChangeArrowheads="1"/>
          </p:cNvSpPr>
          <p:nvPr/>
        </p:nvSpPr>
        <p:spPr bwMode="auto">
          <a:xfrm>
            <a:off x="179388" y="3238500"/>
            <a:ext cx="86598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a:cs typeface="+mn-cs"/>
              </a:rPr>
              <a:t>Protocole sans connexion s’appuyant sur un mécanisme sous-jacent </a:t>
            </a:r>
            <a:r>
              <a:rPr lang="fr-FR" b="1" i="1">
                <a:effectLst>
                  <a:outerShdw blurRad="38100" dist="38100" dir="2700000" algn="tl">
                    <a:srgbClr val="DDDDDD"/>
                  </a:outerShdw>
                </a:effectLst>
                <a:cs typeface="+mn-cs"/>
              </a:rPr>
              <a:t>fiable</a:t>
            </a:r>
            <a:r>
              <a:rPr lang="fr-FR">
                <a:cs typeface="+mn-cs"/>
              </a:rPr>
              <a:t> et disposant, à priori, d’une </a:t>
            </a:r>
            <a:r>
              <a:rPr lang="fr-FR" b="1" u="sng">
                <a:cs typeface="+mn-cs"/>
              </a:rPr>
              <a:t>quasi</a:t>
            </a:r>
            <a:r>
              <a:rPr lang="fr-FR">
                <a:cs typeface="+mn-cs"/>
              </a:rPr>
              <a:t> </a:t>
            </a:r>
            <a:r>
              <a:rPr lang="fr-FR" b="1" i="1">
                <a:effectLst>
                  <a:outerShdw blurRad="38100" dist="38100" dir="2700000" algn="tl">
                    <a:srgbClr val="DDDDDD"/>
                  </a:outerShdw>
                </a:effectLst>
                <a:cs typeface="+mn-cs"/>
              </a:rPr>
              <a:t>garantie d’acheminement</a:t>
            </a:r>
            <a:r>
              <a:rPr lang="fr-FR">
                <a:cs typeface="+mn-cs"/>
              </a:rPr>
              <a:t>.</a:t>
            </a:r>
          </a:p>
        </p:txBody>
      </p:sp>
      <p:sp>
        <p:nvSpPr>
          <p:cNvPr id="285702" name="Text Box 6"/>
          <p:cNvSpPr txBox="1">
            <a:spLocks noChangeArrowheads="1"/>
          </p:cNvSpPr>
          <p:nvPr/>
        </p:nvSpPr>
        <p:spPr bwMode="auto">
          <a:xfrm>
            <a:off x="179388" y="4138613"/>
            <a:ext cx="865981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a:cs typeface="+mn-cs"/>
              </a:rPr>
              <a:t>Service de type </a:t>
            </a:r>
            <a:r>
              <a:rPr lang="fr-FR" b="1" i="1">
                <a:effectLst>
                  <a:outerShdw blurRad="38100" dist="38100" dir="2700000" algn="tl">
                    <a:srgbClr val="DDDDDD"/>
                  </a:outerShdw>
                </a:effectLst>
                <a:cs typeface="+mn-cs"/>
              </a:rPr>
              <a:t>data gramme</a:t>
            </a:r>
            <a:r>
              <a:rPr lang="fr-FR">
                <a:cs typeface="+mn-cs"/>
              </a:rPr>
              <a:t> dont le MTU (</a:t>
            </a:r>
            <a:r>
              <a:rPr lang="en-US" b="1" i="1">
                <a:cs typeface="+mn-cs"/>
              </a:rPr>
              <a:t>M</a:t>
            </a:r>
            <a:r>
              <a:rPr lang="en-US" i="1">
                <a:cs typeface="+mn-cs"/>
              </a:rPr>
              <a:t>aximum </a:t>
            </a:r>
            <a:r>
              <a:rPr lang="en-US" b="1" i="1">
                <a:cs typeface="+mn-cs"/>
              </a:rPr>
              <a:t>T</a:t>
            </a:r>
            <a:r>
              <a:rPr lang="en-US" i="1">
                <a:cs typeface="+mn-cs"/>
              </a:rPr>
              <a:t>ransmit </a:t>
            </a:r>
            <a:r>
              <a:rPr lang="en-US" b="1" i="1">
                <a:cs typeface="+mn-cs"/>
              </a:rPr>
              <a:t>U</a:t>
            </a:r>
            <a:r>
              <a:rPr lang="en-US" i="1">
                <a:cs typeface="+mn-cs"/>
              </a:rPr>
              <a:t>nit</a:t>
            </a:r>
            <a:r>
              <a:rPr lang="fr-FR">
                <a:cs typeface="+mn-cs"/>
              </a:rPr>
              <a:t>) est de 9188 octets pour le SMDS (64 kbps pour BCDBS) au dessus de cellules de 53 octets.</a:t>
            </a:r>
            <a:endParaRPr lang="fr-FR" b="1">
              <a:effectLst>
                <a:outerShdw blurRad="38100" dist="38100" dir="2700000" algn="tl">
                  <a:srgbClr val="DDDDDD"/>
                </a:outerShdw>
              </a:effectLst>
              <a:cs typeface="+mn-cs"/>
            </a:endParaRPr>
          </a:p>
        </p:txBody>
      </p:sp>
      <p:sp>
        <p:nvSpPr>
          <p:cNvPr id="285703" name="Text Box 7"/>
          <p:cNvSpPr txBox="1">
            <a:spLocks noChangeArrowheads="1"/>
          </p:cNvSpPr>
          <p:nvPr/>
        </p:nvSpPr>
        <p:spPr bwMode="auto">
          <a:xfrm>
            <a:off x="179388" y="5037138"/>
            <a:ext cx="8659812"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a:cs typeface="+mn-cs"/>
              </a:rPr>
              <a:t>La couche sous-jacente est soit IEEE 802.6 (DQDB - </a:t>
            </a:r>
            <a:r>
              <a:rPr lang="en-US" b="1" i="1">
                <a:cs typeface="+mn-cs"/>
              </a:rPr>
              <a:t>D</a:t>
            </a:r>
            <a:r>
              <a:rPr lang="en-US" i="1">
                <a:cs typeface="+mn-cs"/>
              </a:rPr>
              <a:t>istributed </a:t>
            </a:r>
            <a:r>
              <a:rPr lang="en-US" b="1" i="1">
                <a:cs typeface="+mn-cs"/>
              </a:rPr>
              <a:t>Q</a:t>
            </a:r>
            <a:r>
              <a:rPr lang="en-US" i="1">
                <a:cs typeface="+mn-cs"/>
              </a:rPr>
              <a:t>ueue </a:t>
            </a:r>
            <a:r>
              <a:rPr lang="en-US" b="1" i="1">
                <a:cs typeface="+mn-cs"/>
              </a:rPr>
              <a:t>D</a:t>
            </a:r>
            <a:r>
              <a:rPr lang="en-US" i="1">
                <a:cs typeface="+mn-cs"/>
              </a:rPr>
              <a:t>ual </a:t>
            </a:r>
            <a:r>
              <a:rPr lang="en-US" b="1" i="1">
                <a:cs typeface="+mn-cs"/>
              </a:rPr>
              <a:t>B</a:t>
            </a:r>
            <a:r>
              <a:rPr lang="en-US" i="1">
                <a:cs typeface="+mn-cs"/>
              </a:rPr>
              <a:t>us</a:t>
            </a:r>
            <a:r>
              <a:rPr lang="en-US">
                <a:cs typeface="+mn-cs"/>
              </a:rPr>
              <a:t> - access method and physical layer specifications</a:t>
            </a:r>
            <a:r>
              <a:rPr lang="fr-FR">
                <a:cs typeface="+mn-cs"/>
              </a:rPr>
              <a:t>), soit ATM (Recommandation I.362 et I.364 de l’ITU-T) en utilisant l’AAL-3/4 (</a:t>
            </a:r>
            <a:r>
              <a:rPr lang="en-US" b="1" i="1">
                <a:cs typeface="+mn-cs"/>
              </a:rPr>
              <a:t>A</a:t>
            </a:r>
            <a:r>
              <a:rPr lang="en-US" i="1">
                <a:cs typeface="+mn-cs"/>
              </a:rPr>
              <a:t>TM </a:t>
            </a:r>
            <a:r>
              <a:rPr lang="en-US" b="1" i="1">
                <a:cs typeface="+mn-cs"/>
              </a:rPr>
              <a:t>A</a:t>
            </a:r>
            <a:r>
              <a:rPr lang="en-US" i="1">
                <a:cs typeface="+mn-cs"/>
              </a:rPr>
              <a:t>daptation </a:t>
            </a:r>
            <a:r>
              <a:rPr lang="en-US" b="1" i="1">
                <a:cs typeface="+mn-cs"/>
              </a:rPr>
              <a:t>L</a:t>
            </a:r>
            <a:r>
              <a:rPr lang="en-US" i="1">
                <a:cs typeface="+mn-cs"/>
              </a:rPr>
              <a:t>ayer 3 &amp; 4</a:t>
            </a:r>
            <a:r>
              <a:rPr lang="fr-FR">
                <a:cs typeface="+mn-cs"/>
              </a:rPr>
              <a:t>) (Recommandation I.363 de l’ITU-T)</a:t>
            </a:r>
            <a:endParaRPr lang="fr-FR" b="1">
              <a:effectLst>
                <a:outerShdw blurRad="38100" dist="38100" dir="2700000" algn="tl">
                  <a:srgbClr val="DDDDDD"/>
                </a:outerShdw>
              </a:effectLst>
              <a:cs typeface="+mn-cs"/>
            </a:endParaRPr>
          </a:p>
        </p:txBody>
      </p:sp>
      <p:sp>
        <p:nvSpPr>
          <p:cNvPr id="2" name="Date Placeholder 1"/>
          <p:cNvSpPr>
            <a:spLocks noGrp="1"/>
          </p:cNvSpPr>
          <p:nvPr>
            <p:ph type="dt" sz="quarter" idx="10"/>
          </p:nvPr>
        </p:nvSpPr>
        <p:spPr/>
        <p:txBody>
          <a:bodyPr/>
          <a:lstStyle/>
          <a:p>
            <a:pPr>
              <a:defRPr/>
            </a:pPr>
            <a:r>
              <a:rPr lang="fr-FR" smtClean="0"/>
              <a:t>© </a:t>
            </a:r>
            <a:fld id="{76425429-363E-804A-AF50-DCFB8C8469C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C2DF77DB-C5A8-B34D-AFDF-D6C68B7F23E4}" type="slidenum">
              <a:rPr lang="fr-FR" smtClean="0"/>
              <a:pPr>
                <a:defRPr/>
              </a:pPr>
              <a:t>122</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xfrm>
            <a:off x="682625" y="0"/>
            <a:ext cx="7772400" cy="701675"/>
          </a:xfrm>
        </p:spPr>
        <p:txBody>
          <a:bodyPr/>
          <a:lstStyle/>
          <a:p>
            <a:pPr>
              <a:defRPr/>
            </a:pPr>
            <a:r>
              <a:rPr lang="fr-FR" sz="4000" smtClean="0">
                <a:cs typeface="+mj-cs"/>
              </a:rPr>
              <a:t>Cellule ATM (</a:t>
            </a:r>
            <a:r>
              <a:rPr lang="fr-FR" sz="3200" i="1" smtClean="0">
                <a:cs typeface="+mj-cs"/>
              </a:rPr>
              <a:t>simplifiée</a:t>
            </a:r>
            <a:r>
              <a:rPr lang="fr-FR" sz="4000" smtClean="0">
                <a:cs typeface="+mj-cs"/>
              </a:rPr>
              <a:t>)</a:t>
            </a:r>
          </a:p>
        </p:txBody>
      </p:sp>
      <p:sp>
        <p:nvSpPr>
          <p:cNvPr id="286725" name="Text Box 5"/>
          <p:cNvSpPr txBox="1">
            <a:spLocks noChangeArrowheads="1"/>
          </p:cNvSpPr>
          <p:nvPr/>
        </p:nvSpPr>
        <p:spPr bwMode="auto">
          <a:xfrm>
            <a:off x="914400" y="1600200"/>
            <a:ext cx="302101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L’entête contient les informations nécessaires à l’acheminement de la cellule</a:t>
            </a:r>
          </a:p>
        </p:txBody>
      </p:sp>
      <p:sp>
        <p:nvSpPr>
          <p:cNvPr id="196611" name="Rectangle 8"/>
          <p:cNvSpPr>
            <a:spLocks noChangeArrowheads="1"/>
          </p:cNvSpPr>
          <p:nvPr/>
        </p:nvSpPr>
        <p:spPr bwMode="auto">
          <a:xfrm>
            <a:off x="4678363" y="1079500"/>
            <a:ext cx="2519362" cy="539750"/>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a:t>Entête (5 octets)</a:t>
            </a:r>
          </a:p>
        </p:txBody>
      </p:sp>
      <p:sp>
        <p:nvSpPr>
          <p:cNvPr id="286729" name="Rectangle 9"/>
          <p:cNvSpPr>
            <a:spLocks noChangeArrowheads="1"/>
          </p:cNvSpPr>
          <p:nvPr/>
        </p:nvSpPr>
        <p:spPr bwMode="auto">
          <a:xfrm>
            <a:off x="4678363" y="1619250"/>
            <a:ext cx="2519362" cy="1619250"/>
          </a:xfrm>
          <a:prstGeom prst="rect">
            <a:avLst/>
          </a:prstGeom>
          <a:noFill/>
          <a:ln w="12700" cap="sq">
            <a:solidFill>
              <a:schemeClr val="tx1"/>
            </a:solidFill>
            <a:miter lim="800000"/>
            <a:headEnd type="none" w="sm" len="sm"/>
            <a:tailEnd type="none" w="sm" len="sm"/>
          </a:ln>
          <a:effectLst>
            <a:prstShdw prst="shdw13" dist="53882" dir="13500000">
              <a:schemeClr val="bg2">
                <a:alpha val="74998"/>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defRPr/>
            </a:pPr>
            <a:r>
              <a:rPr lang="fr-FR" i="1">
                <a:cs typeface="+mn-cs"/>
              </a:rPr>
              <a:t>Charge </a:t>
            </a:r>
            <a:r>
              <a:rPr lang="fr-FR" i="1">
                <a:effectLst>
                  <a:outerShdw blurRad="38100" dist="38100" dir="2700000" algn="tl">
                    <a:srgbClr val="DDDDDD"/>
                  </a:outerShdw>
                </a:effectLst>
                <a:cs typeface="+mn-cs"/>
              </a:rPr>
              <a:t>Marchande</a:t>
            </a:r>
          </a:p>
          <a:p>
            <a:pPr algn="ctr">
              <a:defRPr/>
            </a:pPr>
            <a:r>
              <a:rPr lang="fr-FR">
                <a:cs typeface="+mn-cs"/>
              </a:rPr>
              <a:t>(48 octets)</a:t>
            </a:r>
          </a:p>
        </p:txBody>
      </p:sp>
      <p:sp>
        <p:nvSpPr>
          <p:cNvPr id="196613" name="Rectangle 10"/>
          <p:cNvSpPr>
            <a:spLocks noChangeArrowheads="1"/>
          </p:cNvSpPr>
          <p:nvPr/>
        </p:nvSpPr>
        <p:spPr bwMode="auto">
          <a:xfrm>
            <a:off x="179388" y="3598863"/>
            <a:ext cx="1547812" cy="360362"/>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a:t>AAL</a:t>
            </a:r>
          </a:p>
        </p:txBody>
      </p:sp>
      <p:sp>
        <p:nvSpPr>
          <p:cNvPr id="196614" name="Rectangle 11"/>
          <p:cNvSpPr>
            <a:spLocks noChangeArrowheads="1"/>
          </p:cNvSpPr>
          <p:nvPr/>
        </p:nvSpPr>
        <p:spPr bwMode="auto">
          <a:xfrm>
            <a:off x="179388" y="3959225"/>
            <a:ext cx="1547812" cy="360363"/>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a:t>ATM</a:t>
            </a:r>
          </a:p>
        </p:txBody>
      </p:sp>
      <p:sp>
        <p:nvSpPr>
          <p:cNvPr id="196615" name="Rectangle 12"/>
          <p:cNvSpPr>
            <a:spLocks noChangeArrowheads="1"/>
          </p:cNvSpPr>
          <p:nvPr/>
        </p:nvSpPr>
        <p:spPr bwMode="auto">
          <a:xfrm>
            <a:off x="179388" y="4319588"/>
            <a:ext cx="1547812" cy="360362"/>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en-US" sz="1800"/>
              <a:t>Physical Layer</a:t>
            </a:r>
          </a:p>
        </p:txBody>
      </p:sp>
      <p:sp>
        <p:nvSpPr>
          <p:cNvPr id="196616" name="Rectangle 14"/>
          <p:cNvSpPr>
            <a:spLocks noChangeArrowheads="1"/>
          </p:cNvSpPr>
          <p:nvPr/>
        </p:nvSpPr>
        <p:spPr bwMode="auto">
          <a:xfrm>
            <a:off x="3706813" y="3959225"/>
            <a:ext cx="1547812" cy="360363"/>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a:t>ATM</a:t>
            </a:r>
          </a:p>
        </p:txBody>
      </p:sp>
      <p:sp>
        <p:nvSpPr>
          <p:cNvPr id="196617" name="Rectangle 15"/>
          <p:cNvSpPr>
            <a:spLocks noChangeArrowheads="1"/>
          </p:cNvSpPr>
          <p:nvPr/>
        </p:nvSpPr>
        <p:spPr bwMode="auto">
          <a:xfrm>
            <a:off x="3706813" y="4319588"/>
            <a:ext cx="1547812" cy="360362"/>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en-US" sz="1800"/>
              <a:t>Physical Layer</a:t>
            </a:r>
          </a:p>
        </p:txBody>
      </p:sp>
      <p:sp>
        <p:nvSpPr>
          <p:cNvPr id="196618" name="Rectangle 16"/>
          <p:cNvSpPr>
            <a:spLocks noChangeArrowheads="1"/>
          </p:cNvSpPr>
          <p:nvPr/>
        </p:nvSpPr>
        <p:spPr bwMode="auto">
          <a:xfrm>
            <a:off x="7448550" y="3598863"/>
            <a:ext cx="1547813" cy="360362"/>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a:t>AAL</a:t>
            </a:r>
          </a:p>
        </p:txBody>
      </p:sp>
      <p:sp>
        <p:nvSpPr>
          <p:cNvPr id="196619" name="Rectangle 17"/>
          <p:cNvSpPr>
            <a:spLocks noChangeArrowheads="1"/>
          </p:cNvSpPr>
          <p:nvPr/>
        </p:nvSpPr>
        <p:spPr bwMode="auto">
          <a:xfrm>
            <a:off x="7448550" y="3959225"/>
            <a:ext cx="1547813" cy="360363"/>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a:t>ATM</a:t>
            </a:r>
          </a:p>
        </p:txBody>
      </p:sp>
      <p:sp>
        <p:nvSpPr>
          <p:cNvPr id="196620" name="Rectangle 18"/>
          <p:cNvSpPr>
            <a:spLocks noChangeArrowheads="1"/>
          </p:cNvSpPr>
          <p:nvPr/>
        </p:nvSpPr>
        <p:spPr bwMode="auto">
          <a:xfrm>
            <a:off x="7448550" y="4319588"/>
            <a:ext cx="1547813" cy="360362"/>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en-US" sz="1800"/>
              <a:t>Physical Layer</a:t>
            </a:r>
          </a:p>
        </p:txBody>
      </p:sp>
      <p:sp>
        <p:nvSpPr>
          <p:cNvPr id="286739" name="Text Box 19"/>
          <p:cNvSpPr txBox="1">
            <a:spLocks noChangeArrowheads="1"/>
          </p:cNvSpPr>
          <p:nvPr/>
        </p:nvSpPr>
        <p:spPr bwMode="auto">
          <a:xfrm>
            <a:off x="2266950" y="4354513"/>
            <a:ext cx="75565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400" i="1">
                <a:cs typeface="+mn-cs"/>
              </a:rPr>
              <a:t>Bit Level</a:t>
            </a:r>
          </a:p>
        </p:txBody>
      </p:sp>
      <p:sp>
        <p:nvSpPr>
          <p:cNvPr id="286740" name="Text Box 20"/>
          <p:cNvSpPr txBox="1">
            <a:spLocks noChangeArrowheads="1"/>
          </p:cNvSpPr>
          <p:nvPr/>
        </p:nvSpPr>
        <p:spPr bwMode="auto">
          <a:xfrm>
            <a:off x="2266950" y="3995738"/>
            <a:ext cx="75565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400" i="1">
                <a:cs typeface="+mn-cs"/>
              </a:rPr>
              <a:t>Cell Level</a:t>
            </a:r>
          </a:p>
        </p:txBody>
      </p:sp>
      <p:sp>
        <p:nvSpPr>
          <p:cNvPr id="286741" name="Text Box 21"/>
          <p:cNvSpPr txBox="1">
            <a:spLocks noChangeArrowheads="1"/>
          </p:cNvSpPr>
          <p:nvPr/>
        </p:nvSpPr>
        <p:spPr bwMode="auto">
          <a:xfrm>
            <a:off x="3201988" y="3635375"/>
            <a:ext cx="2519362"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en-US" sz="1400" i="1">
                <a:cs typeface="+mn-cs"/>
              </a:rPr>
              <a:t>Data Level</a:t>
            </a:r>
            <a:r>
              <a:rPr lang="fr-FR" sz="1400" i="1">
                <a:cs typeface="+mn-cs"/>
              </a:rPr>
              <a:t> (Données, Voix, Vidéo)</a:t>
            </a:r>
          </a:p>
        </p:txBody>
      </p:sp>
      <p:cxnSp>
        <p:nvCxnSpPr>
          <p:cNvPr id="286742" name="AutoShape 22"/>
          <p:cNvCxnSpPr>
            <a:cxnSpLocks noChangeShapeType="1"/>
            <a:stCxn id="286741" idx="1"/>
            <a:endCxn id="196613" idx="3"/>
          </p:cNvCxnSpPr>
          <p:nvPr/>
        </p:nvCxnSpPr>
        <p:spPr bwMode="auto">
          <a:xfrm flipH="1">
            <a:off x="1727200" y="3779838"/>
            <a:ext cx="1474788"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743" name="AutoShape 23"/>
          <p:cNvCxnSpPr>
            <a:cxnSpLocks noChangeShapeType="1"/>
            <a:stCxn id="286741" idx="3"/>
            <a:endCxn id="196618" idx="1"/>
          </p:cNvCxnSpPr>
          <p:nvPr/>
        </p:nvCxnSpPr>
        <p:spPr bwMode="auto">
          <a:xfrm>
            <a:off x="5721350" y="3779838"/>
            <a:ext cx="1727200"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744" name="AutoShape 24"/>
          <p:cNvCxnSpPr>
            <a:cxnSpLocks noChangeShapeType="1"/>
            <a:stCxn id="286740" idx="1"/>
            <a:endCxn id="196614" idx="3"/>
          </p:cNvCxnSpPr>
          <p:nvPr/>
        </p:nvCxnSpPr>
        <p:spPr bwMode="auto">
          <a:xfrm flipH="1">
            <a:off x="1727200" y="4140200"/>
            <a:ext cx="539750"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745" name="AutoShape 25"/>
          <p:cNvCxnSpPr>
            <a:cxnSpLocks noChangeShapeType="1"/>
            <a:stCxn id="286740" idx="3"/>
            <a:endCxn id="196616" idx="1"/>
          </p:cNvCxnSpPr>
          <p:nvPr/>
        </p:nvCxnSpPr>
        <p:spPr bwMode="auto">
          <a:xfrm>
            <a:off x="3022600" y="4140200"/>
            <a:ext cx="684213"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746" name="AutoShape 26"/>
          <p:cNvCxnSpPr>
            <a:cxnSpLocks noChangeShapeType="1"/>
            <a:stCxn id="286739" idx="1"/>
            <a:endCxn id="196615" idx="3"/>
          </p:cNvCxnSpPr>
          <p:nvPr/>
        </p:nvCxnSpPr>
        <p:spPr bwMode="auto">
          <a:xfrm flipH="1">
            <a:off x="1727200" y="4498975"/>
            <a:ext cx="539750" cy="15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747" name="AutoShape 27"/>
          <p:cNvCxnSpPr>
            <a:cxnSpLocks noChangeShapeType="1"/>
            <a:stCxn id="286739" idx="3"/>
            <a:endCxn id="196617" idx="1"/>
          </p:cNvCxnSpPr>
          <p:nvPr/>
        </p:nvCxnSpPr>
        <p:spPr bwMode="auto">
          <a:xfrm>
            <a:off x="3022600" y="4498975"/>
            <a:ext cx="684213" cy="15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6748" name="Text Box 28"/>
          <p:cNvSpPr txBox="1">
            <a:spLocks noChangeArrowheads="1"/>
          </p:cNvSpPr>
          <p:nvPr/>
        </p:nvSpPr>
        <p:spPr bwMode="auto">
          <a:xfrm>
            <a:off x="5872163" y="4354513"/>
            <a:ext cx="75565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400" i="1">
                <a:cs typeface="+mn-cs"/>
              </a:rPr>
              <a:t>Bit Level</a:t>
            </a:r>
          </a:p>
        </p:txBody>
      </p:sp>
      <p:sp>
        <p:nvSpPr>
          <p:cNvPr id="286749" name="Text Box 29"/>
          <p:cNvSpPr txBox="1">
            <a:spLocks noChangeArrowheads="1"/>
          </p:cNvSpPr>
          <p:nvPr/>
        </p:nvSpPr>
        <p:spPr bwMode="auto">
          <a:xfrm>
            <a:off x="5872163" y="3995738"/>
            <a:ext cx="75565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400" i="1">
                <a:cs typeface="+mn-cs"/>
              </a:rPr>
              <a:t>Cell Level</a:t>
            </a:r>
          </a:p>
        </p:txBody>
      </p:sp>
      <p:cxnSp>
        <p:nvCxnSpPr>
          <p:cNvPr id="286750" name="AutoShape 30"/>
          <p:cNvCxnSpPr>
            <a:cxnSpLocks noChangeShapeType="1"/>
            <a:stCxn id="286749" idx="1"/>
            <a:endCxn id="196616" idx="3"/>
          </p:cNvCxnSpPr>
          <p:nvPr/>
        </p:nvCxnSpPr>
        <p:spPr bwMode="auto">
          <a:xfrm flipH="1">
            <a:off x="5254625" y="4140200"/>
            <a:ext cx="617538"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751" name="AutoShape 31"/>
          <p:cNvCxnSpPr>
            <a:cxnSpLocks noChangeShapeType="1"/>
            <a:stCxn id="286749" idx="3"/>
            <a:endCxn id="196619" idx="1"/>
          </p:cNvCxnSpPr>
          <p:nvPr/>
        </p:nvCxnSpPr>
        <p:spPr bwMode="auto">
          <a:xfrm>
            <a:off x="6627813" y="4140200"/>
            <a:ext cx="820737"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752" name="AutoShape 32"/>
          <p:cNvCxnSpPr>
            <a:cxnSpLocks noChangeShapeType="1"/>
            <a:stCxn id="286748" idx="1"/>
            <a:endCxn id="196617" idx="3"/>
          </p:cNvCxnSpPr>
          <p:nvPr/>
        </p:nvCxnSpPr>
        <p:spPr bwMode="auto">
          <a:xfrm flipH="1">
            <a:off x="5254625" y="4498975"/>
            <a:ext cx="617538" cy="15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6753" name="AutoShape 33"/>
          <p:cNvCxnSpPr>
            <a:cxnSpLocks noChangeShapeType="1"/>
            <a:stCxn id="286748" idx="3"/>
            <a:endCxn id="196620" idx="1"/>
          </p:cNvCxnSpPr>
          <p:nvPr/>
        </p:nvCxnSpPr>
        <p:spPr bwMode="auto">
          <a:xfrm>
            <a:off x="6627813" y="4498975"/>
            <a:ext cx="820737" cy="15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6754" name="Text Box 34"/>
          <p:cNvSpPr txBox="1">
            <a:spLocks noChangeArrowheads="1"/>
          </p:cNvSpPr>
          <p:nvPr/>
        </p:nvSpPr>
        <p:spPr bwMode="auto">
          <a:xfrm>
            <a:off x="179388" y="5037138"/>
            <a:ext cx="59594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mn-cs"/>
              </a:rPr>
              <a:t>AAL s’occupe de l’insertion/extraction de la </a:t>
            </a:r>
            <a:r>
              <a:rPr lang="fr-FR" sz="1800" i="1">
                <a:effectLst>
                  <a:outerShdw blurRad="38100" dist="38100" dir="2700000" algn="tl">
                    <a:srgbClr val="DDDDDD"/>
                  </a:outerShdw>
                </a:effectLst>
                <a:cs typeface="+mn-cs"/>
              </a:rPr>
              <a:t>charge marchande</a:t>
            </a:r>
          </a:p>
        </p:txBody>
      </p:sp>
      <p:sp>
        <p:nvSpPr>
          <p:cNvPr id="286755" name="Text Box 35"/>
          <p:cNvSpPr txBox="1">
            <a:spLocks noChangeArrowheads="1"/>
          </p:cNvSpPr>
          <p:nvPr/>
        </p:nvSpPr>
        <p:spPr bwMode="auto">
          <a:xfrm>
            <a:off x="179388" y="5505450"/>
            <a:ext cx="5959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mn-cs"/>
              </a:rPr>
              <a:t>ATM opère l’insertion/extraction de l’entête de 5 octets</a:t>
            </a:r>
            <a:endParaRPr lang="fr-FR" sz="1800" i="1">
              <a:effectLst>
                <a:outerShdw blurRad="38100" dist="38100" dir="2700000" algn="tl">
                  <a:srgbClr val="DDDDDD"/>
                </a:outerShdw>
              </a:effectLst>
              <a:cs typeface="+mn-cs"/>
            </a:endParaRPr>
          </a:p>
        </p:txBody>
      </p:sp>
      <p:sp>
        <p:nvSpPr>
          <p:cNvPr id="286756" name="Text Box 36"/>
          <p:cNvSpPr txBox="1">
            <a:spLocks noChangeArrowheads="1"/>
          </p:cNvSpPr>
          <p:nvPr/>
        </p:nvSpPr>
        <p:spPr bwMode="auto">
          <a:xfrm>
            <a:off x="179388" y="5973763"/>
            <a:ext cx="881221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mn-cs"/>
              </a:rPr>
              <a:t>Physical Layer convertit l’information dans le format physique approprié (</a:t>
            </a:r>
            <a:r>
              <a:rPr lang="fr-FR" sz="1600">
                <a:cs typeface="+mn-cs"/>
              </a:rPr>
              <a:t>SONET, SDH, G.703, …</a:t>
            </a:r>
            <a:r>
              <a:rPr lang="fr-FR" sz="1800">
                <a:cs typeface="+mn-cs"/>
              </a:rPr>
              <a:t>)</a:t>
            </a:r>
            <a:endParaRPr lang="fr-FR" sz="1800" i="1">
              <a:effectLst>
                <a:outerShdw blurRad="38100" dist="38100" dir="2700000" algn="tl">
                  <a:srgbClr val="DDDDDD"/>
                </a:outerShdw>
              </a:effectLst>
              <a:cs typeface="+mn-cs"/>
            </a:endParaRPr>
          </a:p>
        </p:txBody>
      </p:sp>
      <p:sp>
        <p:nvSpPr>
          <p:cNvPr id="2" name="Date Placeholder 1"/>
          <p:cNvSpPr>
            <a:spLocks noGrp="1"/>
          </p:cNvSpPr>
          <p:nvPr>
            <p:ph type="dt" sz="quarter" idx="10"/>
          </p:nvPr>
        </p:nvSpPr>
        <p:spPr/>
        <p:txBody>
          <a:bodyPr/>
          <a:lstStyle/>
          <a:p>
            <a:pPr>
              <a:defRPr/>
            </a:pPr>
            <a:r>
              <a:rPr lang="fr-FR" smtClean="0"/>
              <a:t>© </a:t>
            </a:r>
            <a:fld id="{CBC7DBC3-F9C6-4640-91AB-A54546CB0C93}"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014EC26-A44E-3C43-AB29-712F876E3190}" type="slidenum">
              <a:rPr lang="fr-FR" smtClean="0"/>
              <a:pPr>
                <a:defRPr/>
              </a:pPr>
              <a:t>123</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Piles de Protocoles &amp; API</a:t>
            </a:r>
          </a:p>
        </p:txBody>
      </p:sp>
      <p:graphicFrame>
        <p:nvGraphicFramePr>
          <p:cNvPr id="197634" name="Object 3"/>
          <p:cNvGraphicFramePr>
            <a:graphicFrameLocks noChangeAspect="1"/>
          </p:cNvGraphicFramePr>
          <p:nvPr/>
        </p:nvGraphicFramePr>
        <p:xfrm>
          <a:off x="762000" y="1066800"/>
          <a:ext cx="7162800" cy="5081588"/>
        </p:xfrm>
        <a:graphic>
          <a:graphicData uri="http://schemas.openxmlformats.org/presentationml/2006/ole">
            <mc:AlternateContent xmlns:mc="http://schemas.openxmlformats.org/markup-compatibility/2006">
              <mc:Choice xmlns:v="urn:schemas-microsoft-com:vml" Requires="v">
                <p:oleObj spid="_x0000_s197651" name="Document" r:id="rId3" imgW="6071616" imgH="4309872" progId="Word.Document.8">
                  <p:embed/>
                </p:oleObj>
              </mc:Choice>
              <mc:Fallback>
                <p:oleObj name="Document" r:id="rId3" imgW="6071616" imgH="4309872"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66800"/>
                        <a:ext cx="7162800" cy="508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9CF225AD-EAC6-164D-9DE5-D52A2596DAF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796C655-C4B0-0247-BC4F-0449441F0C50}" type="slidenum">
              <a:rPr lang="fr-FR" smtClean="0"/>
              <a:pPr>
                <a:defRPr/>
              </a:pPr>
              <a:t>124</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Network Operating System (</a:t>
            </a:r>
            <a:r>
              <a:rPr lang="fr-FR" sz="4000" b="1" i="1" smtClean="0">
                <a:effectLst>
                  <a:outerShdw blurRad="38100" dist="38100" dir="2700000" algn="tl">
                    <a:srgbClr val="DDDDDD"/>
                  </a:outerShdw>
                </a:effectLst>
                <a:cs typeface="+mj-cs"/>
              </a:rPr>
              <a:t>NOS</a:t>
            </a:r>
            <a:r>
              <a:rPr lang="fr-FR" sz="4000" smtClean="0">
                <a:cs typeface="+mj-cs"/>
              </a:rPr>
              <a:t>)</a:t>
            </a:r>
          </a:p>
        </p:txBody>
      </p:sp>
      <p:sp>
        <p:nvSpPr>
          <p:cNvPr id="195588" name="Text Box 4"/>
          <p:cNvSpPr txBox="1">
            <a:spLocks noChangeAspect="1" noChangeArrowheads="1"/>
          </p:cNvSpPr>
          <p:nvPr/>
        </p:nvSpPr>
        <p:spPr bwMode="auto">
          <a:xfrm>
            <a:off x="898525" y="1438275"/>
            <a:ext cx="719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Protocole(s) mais surtout </a:t>
            </a:r>
            <a:r>
              <a:rPr lang="fr-FR" b="1">
                <a:effectLst>
                  <a:outerShdw blurRad="38100" dist="38100" dir="2700000" algn="tl">
                    <a:srgbClr val="DDDDDD"/>
                  </a:outerShdw>
                </a:effectLst>
                <a:cs typeface="+mn-cs"/>
              </a:rPr>
              <a:t>Services Système</a:t>
            </a:r>
            <a:r>
              <a:rPr lang="fr-FR">
                <a:cs typeface="+mn-cs"/>
              </a:rPr>
              <a:t> sur le réseau local (LAN)</a:t>
            </a:r>
          </a:p>
        </p:txBody>
      </p:sp>
      <p:sp>
        <p:nvSpPr>
          <p:cNvPr id="195589" name="Text Box 5"/>
          <p:cNvSpPr txBox="1">
            <a:spLocks noChangeAspect="1" noChangeArrowheads="1"/>
          </p:cNvSpPr>
          <p:nvPr/>
        </p:nvSpPr>
        <p:spPr bwMode="auto">
          <a:xfrm>
            <a:off x="898525" y="2159000"/>
            <a:ext cx="719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Systèmes de gestion de fichiers (NFS, EFS, JFS, AFS, …)</a:t>
            </a:r>
          </a:p>
        </p:txBody>
      </p:sp>
      <p:sp>
        <p:nvSpPr>
          <p:cNvPr id="195590" name="Text Box 6"/>
          <p:cNvSpPr txBox="1">
            <a:spLocks noChangeAspect="1" noChangeArrowheads="1"/>
          </p:cNvSpPr>
          <p:nvPr/>
        </p:nvSpPr>
        <p:spPr bwMode="auto">
          <a:xfrm>
            <a:off x="898525" y="2878138"/>
            <a:ext cx="719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Systèmes de gestion d’Impressions (lpd, NetBui, rlpd, …)</a:t>
            </a:r>
          </a:p>
        </p:txBody>
      </p:sp>
      <p:sp>
        <p:nvSpPr>
          <p:cNvPr id="195591" name="Text Box 7"/>
          <p:cNvSpPr txBox="1">
            <a:spLocks noChangeAspect="1" noChangeArrowheads="1"/>
          </p:cNvSpPr>
          <p:nvPr/>
        </p:nvSpPr>
        <p:spPr bwMode="auto">
          <a:xfrm>
            <a:off x="898525" y="4318000"/>
            <a:ext cx="719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Mécanismes de routage</a:t>
            </a:r>
          </a:p>
        </p:txBody>
      </p:sp>
      <p:sp>
        <p:nvSpPr>
          <p:cNvPr id="195592" name="Text Box 8"/>
          <p:cNvSpPr txBox="1">
            <a:spLocks noChangeAspect="1" noChangeArrowheads="1"/>
          </p:cNvSpPr>
          <p:nvPr/>
        </p:nvSpPr>
        <p:spPr bwMode="auto">
          <a:xfrm>
            <a:off x="898525" y="3598863"/>
            <a:ext cx="719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Systèmes de gestion d’Annuaires (X500, LDAP, ActiveDirectory, …)</a:t>
            </a:r>
          </a:p>
        </p:txBody>
      </p:sp>
      <p:sp>
        <p:nvSpPr>
          <p:cNvPr id="195593" name="Text Box 9"/>
          <p:cNvSpPr txBox="1">
            <a:spLocks noChangeAspect="1" noChangeArrowheads="1"/>
          </p:cNvSpPr>
          <p:nvPr/>
        </p:nvSpPr>
        <p:spPr bwMode="auto">
          <a:xfrm>
            <a:off x="719138" y="5757863"/>
            <a:ext cx="7916862"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2400" b="1">
                <a:cs typeface="+mn-cs"/>
              </a:rPr>
              <a:t>Pas Vraiment du Réseau, Pas Exactement des Systèmes</a:t>
            </a:r>
          </a:p>
        </p:txBody>
      </p:sp>
      <p:sp>
        <p:nvSpPr>
          <p:cNvPr id="195594" name="Text Box 10"/>
          <p:cNvSpPr txBox="1">
            <a:spLocks noChangeAspect="1" noChangeArrowheads="1"/>
          </p:cNvSpPr>
          <p:nvPr/>
        </p:nvSpPr>
        <p:spPr bwMode="auto">
          <a:xfrm>
            <a:off x="898525" y="5037138"/>
            <a:ext cx="719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i="1">
                <a:cs typeface="+mn-cs"/>
              </a:rPr>
              <a:t>Exemples:</a:t>
            </a:r>
            <a:r>
              <a:rPr lang="fr-FR">
                <a:cs typeface="+mn-cs"/>
              </a:rPr>
              <a:t> NetWare, Banyan, Lan Manager, …</a:t>
            </a:r>
          </a:p>
        </p:txBody>
      </p:sp>
      <p:sp>
        <p:nvSpPr>
          <p:cNvPr id="2" name="Date Placeholder 1"/>
          <p:cNvSpPr>
            <a:spLocks noGrp="1"/>
          </p:cNvSpPr>
          <p:nvPr>
            <p:ph type="dt" sz="quarter" idx="10"/>
          </p:nvPr>
        </p:nvSpPr>
        <p:spPr/>
        <p:txBody>
          <a:bodyPr/>
          <a:lstStyle/>
          <a:p>
            <a:pPr>
              <a:defRPr/>
            </a:pPr>
            <a:r>
              <a:rPr lang="fr-FR" smtClean="0"/>
              <a:t>© </a:t>
            </a:r>
            <a:fld id="{1D401026-AAFD-C849-88FB-64A453DAE64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4B962BA-287B-C542-AD0A-C96EEB30331A}" type="slidenum">
              <a:rPr lang="fr-FR" smtClean="0"/>
              <a:pPr>
                <a:defRPr/>
              </a:pPr>
              <a:t>125</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 Système - Réseau</a:t>
            </a:r>
          </a:p>
        </p:txBody>
      </p:sp>
      <p:sp>
        <p:nvSpPr>
          <p:cNvPr id="206852" name="Text Box 4"/>
          <p:cNvSpPr txBox="1">
            <a:spLocks noChangeArrowheads="1"/>
          </p:cNvSpPr>
          <p:nvPr/>
        </p:nvSpPr>
        <p:spPr bwMode="auto">
          <a:xfrm rot="16200000">
            <a:off x="-1058863" y="2201863"/>
            <a:ext cx="3598863" cy="719138"/>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b="1">
                <a:cs typeface="+mn-cs"/>
              </a:rPr>
              <a:t>Système d’Exploitation</a:t>
            </a:r>
          </a:p>
        </p:txBody>
      </p:sp>
      <p:sp>
        <p:nvSpPr>
          <p:cNvPr id="206853" name="Text Box 5"/>
          <p:cNvSpPr txBox="1">
            <a:spLocks noChangeArrowheads="1"/>
          </p:cNvSpPr>
          <p:nvPr/>
        </p:nvSpPr>
        <p:spPr bwMode="auto">
          <a:xfrm>
            <a:off x="1100138" y="763588"/>
            <a:ext cx="4462462" cy="35718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Gestion </a:t>
            </a:r>
            <a:r>
              <a:rPr lang="fr-FR" i="1">
                <a:cs typeface="+mn-cs"/>
              </a:rPr>
              <a:t>Réseau</a:t>
            </a:r>
            <a:endParaRPr lang="fr-FR">
              <a:cs typeface="+mn-cs"/>
            </a:endParaRPr>
          </a:p>
        </p:txBody>
      </p:sp>
      <p:sp>
        <p:nvSpPr>
          <p:cNvPr id="206854" name="Text Box 6"/>
          <p:cNvSpPr txBox="1">
            <a:spLocks noChangeArrowheads="1"/>
          </p:cNvSpPr>
          <p:nvPr/>
        </p:nvSpPr>
        <p:spPr bwMode="auto">
          <a:xfrm rot="-5400000">
            <a:off x="742157" y="1483518"/>
            <a:ext cx="1079500" cy="360363"/>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IGRP</a:t>
            </a:r>
          </a:p>
        </p:txBody>
      </p:sp>
      <p:sp>
        <p:nvSpPr>
          <p:cNvPr id="206855" name="Text Box 7"/>
          <p:cNvSpPr txBox="1">
            <a:spLocks noChangeArrowheads="1"/>
          </p:cNvSpPr>
          <p:nvPr/>
        </p:nvSpPr>
        <p:spPr bwMode="auto">
          <a:xfrm rot="-5400000">
            <a:off x="1102519" y="1483519"/>
            <a:ext cx="1079500" cy="360362"/>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OSPF</a:t>
            </a:r>
          </a:p>
        </p:txBody>
      </p:sp>
      <p:sp>
        <p:nvSpPr>
          <p:cNvPr id="206856" name="Text Box 8"/>
          <p:cNvSpPr txBox="1">
            <a:spLocks noChangeArrowheads="1"/>
          </p:cNvSpPr>
          <p:nvPr/>
        </p:nvSpPr>
        <p:spPr bwMode="auto">
          <a:xfrm rot="-5400000">
            <a:off x="1462882" y="1483518"/>
            <a:ext cx="1079500" cy="360363"/>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EGP</a:t>
            </a:r>
          </a:p>
        </p:txBody>
      </p:sp>
      <p:sp>
        <p:nvSpPr>
          <p:cNvPr id="206857" name="Text Box 9"/>
          <p:cNvSpPr txBox="1">
            <a:spLocks noChangeArrowheads="1"/>
          </p:cNvSpPr>
          <p:nvPr/>
        </p:nvSpPr>
        <p:spPr bwMode="auto">
          <a:xfrm rot="-5400000">
            <a:off x="1824832" y="1483518"/>
            <a:ext cx="1079500" cy="360363"/>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BGP</a:t>
            </a:r>
          </a:p>
        </p:txBody>
      </p:sp>
      <p:sp>
        <p:nvSpPr>
          <p:cNvPr id="206858" name="Text Box 10"/>
          <p:cNvSpPr txBox="1">
            <a:spLocks noChangeArrowheads="1"/>
          </p:cNvSpPr>
          <p:nvPr/>
        </p:nvSpPr>
        <p:spPr bwMode="auto">
          <a:xfrm rot="-5400000">
            <a:off x="2182019" y="1483519"/>
            <a:ext cx="1079500" cy="360362"/>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RTMP</a:t>
            </a:r>
          </a:p>
        </p:txBody>
      </p:sp>
      <p:sp>
        <p:nvSpPr>
          <p:cNvPr id="206859" name="Text Box 11"/>
          <p:cNvSpPr txBox="1">
            <a:spLocks noChangeArrowheads="1"/>
          </p:cNvSpPr>
          <p:nvPr/>
        </p:nvSpPr>
        <p:spPr bwMode="auto">
          <a:xfrm rot="-5400000">
            <a:off x="2902744" y="1483519"/>
            <a:ext cx="1079500" cy="360362"/>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IS-IS</a:t>
            </a:r>
          </a:p>
        </p:txBody>
      </p:sp>
      <p:sp>
        <p:nvSpPr>
          <p:cNvPr id="206860" name="Text Box 12"/>
          <p:cNvSpPr txBox="1">
            <a:spLocks noChangeArrowheads="1"/>
          </p:cNvSpPr>
          <p:nvPr/>
        </p:nvSpPr>
        <p:spPr bwMode="auto">
          <a:xfrm rot="-5400000">
            <a:off x="2542382" y="1483518"/>
            <a:ext cx="1079500" cy="360363"/>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RIP</a:t>
            </a:r>
          </a:p>
        </p:txBody>
      </p:sp>
      <p:sp>
        <p:nvSpPr>
          <p:cNvPr id="206862" name="Text Box 14"/>
          <p:cNvSpPr txBox="1">
            <a:spLocks noChangeArrowheads="1"/>
          </p:cNvSpPr>
          <p:nvPr/>
        </p:nvSpPr>
        <p:spPr bwMode="auto">
          <a:xfrm>
            <a:off x="3619500" y="1122363"/>
            <a:ext cx="1943100" cy="1079500"/>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a:t>
            </a:r>
          </a:p>
        </p:txBody>
      </p:sp>
      <p:sp>
        <p:nvSpPr>
          <p:cNvPr id="206863" name="Text Box 15"/>
          <p:cNvSpPr txBox="1">
            <a:spLocks noChangeArrowheads="1"/>
          </p:cNvSpPr>
          <p:nvPr/>
        </p:nvSpPr>
        <p:spPr bwMode="auto">
          <a:xfrm>
            <a:off x="1100138" y="2201863"/>
            <a:ext cx="539750"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IP</a:t>
            </a:r>
          </a:p>
        </p:txBody>
      </p:sp>
      <p:sp>
        <p:nvSpPr>
          <p:cNvPr id="206864" name="Text Box 16"/>
          <p:cNvSpPr txBox="1">
            <a:spLocks noChangeArrowheads="1"/>
          </p:cNvSpPr>
          <p:nvPr/>
        </p:nvSpPr>
        <p:spPr bwMode="auto">
          <a:xfrm>
            <a:off x="1639888" y="2201863"/>
            <a:ext cx="971550"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800">
                <a:cs typeface="+mn-cs"/>
              </a:rPr>
              <a:t>DECNet</a:t>
            </a:r>
          </a:p>
        </p:txBody>
      </p:sp>
      <p:sp>
        <p:nvSpPr>
          <p:cNvPr id="206865" name="Text Box 17"/>
          <p:cNvSpPr txBox="1">
            <a:spLocks noChangeArrowheads="1"/>
          </p:cNvSpPr>
          <p:nvPr/>
        </p:nvSpPr>
        <p:spPr bwMode="auto">
          <a:xfrm>
            <a:off x="2611438" y="2201863"/>
            <a:ext cx="719137"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SNA</a:t>
            </a:r>
          </a:p>
        </p:txBody>
      </p:sp>
      <p:sp>
        <p:nvSpPr>
          <p:cNvPr id="206866" name="Text Box 18"/>
          <p:cNvSpPr txBox="1">
            <a:spLocks noChangeArrowheads="1"/>
          </p:cNvSpPr>
          <p:nvPr/>
        </p:nvSpPr>
        <p:spPr bwMode="auto">
          <a:xfrm>
            <a:off x="3332163" y="2201863"/>
            <a:ext cx="1150937"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800">
                <a:cs typeface="+mn-cs"/>
              </a:rPr>
              <a:t>AppleTalk</a:t>
            </a:r>
          </a:p>
        </p:txBody>
      </p:sp>
      <p:sp>
        <p:nvSpPr>
          <p:cNvPr id="206867" name="Text Box 19"/>
          <p:cNvSpPr txBox="1">
            <a:spLocks noChangeArrowheads="1"/>
          </p:cNvSpPr>
          <p:nvPr/>
        </p:nvSpPr>
        <p:spPr bwMode="auto">
          <a:xfrm>
            <a:off x="4483100" y="2201863"/>
            <a:ext cx="1079500"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a:t>
            </a:r>
          </a:p>
        </p:txBody>
      </p:sp>
      <p:sp>
        <p:nvSpPr>
          <p:cNvPr id="206868" name="Text Box 20"/>
          <p:cNvSpPr txBox="1">
            <a:spLocks noChangeArrowheads="1"/>
          </p:cNvSpPr>
          <p:nvPr/>
        </p:nvSpPr>
        <p:spPr bwMode="auto">
          <a:xfrm>
            <a:off x="1100138" y="2922588"/>
            <a:ext cx="900112"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36000" anchor="ctr"/>
          <a:lstStyle/>
          <a:p>
            <a:pPr algn="ctr">
              <a:defRPr/>
            </a:pPr>
            <a:r>
              <a:rPr lang="fr-FR">
                <a:cs typeface="+mn-cs"/>
              </a:rPr>
              <a:t>HDLC</a:t>
            </a:r>
          </a:p>
        </p:txBody>
      </p:sp>
      <p:sp>
        <p:nvSpPr>
          <p:cNvPr id="206869" name="Text Box 21"/>
          <p:cNvSpPr txBox="1">
            <a:spLocks noChangeArrowheads="1"/>
          </p:cNvSpPr>
          <p:nvPr/>
        </p:nvSpPr>
        <p:spPr bwMode="auto">
          <a:xfrm>
            <a:off x="2000250" y="2922588"/>
            <a:ext cx="719138"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36000" anchor="ctr"/>
          <a:lstStyle/>
          <a:p>
            <a:pPr algn="ctr">
              <a:defRPr/>
            </a:pPr>
            <a:r>
              <a:rPr lang="fr-FR">
                <a:cs typeface="+mn-cs"/>
              </a:rPr>
              <a:t>X.25</a:t>
            </a:r>
          </a:p>
        </p:txBody>
      </p:sp>
      <p:sp>
        <p:nvSpPr>
          <p:cNvPr id="206870" name="Text Box 22"/>
          <p:cNvSpPr txBox="1">
            <a:spLocks noChangeArrowheads="1"/>
          </p:cNvSpPr>
          <p:nvPr/>
        </p:nvSpPr>
        <p:spPr bwMode="auto">
          <a:xfrm>
            <a:off x="2719388" y="2922588"/>
            <a:ext cx="900112"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Frame Relay</a:t>
            </a:r>
          </a:p>
        </p:txBody>
      </p:sp>
      <p:sp>
        <p:nvSpPr>
          <p:cNvPr id="206871" name="Text Box 23"/>
          <p:cNvSpPr txBox="1">
            <a:spLocks noChangeArrowheads="1"/>
          </p:cNvSpPr>
          <p:nvPr/>
        </p:nvSpPr>
        <p:spPr bwMode="auto">
          <a:xfrm>
            <a:off x="3619500" y="2922588"/>
            <a:ext cx="900113"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36000" anchor="ctr"/>
          <a:lstStyle/>
          <a:p>
            <a:pPr algn="ctr">
              <a:defRPr/>
            </a:pPr>
            <a:r>
              <a:rPr lang="fr-FR">
                <a:cs typeface="+mn-cs"/>
              </a:rPr>
              <a:t>SMDS</a:t>
            </a:r>
          </a:p>
        </p:txBody>
      </p:sp>
      <p:sp>
        <p:nvSpPr>
          <p:cNvPr id="206872" name="Text Box 24"/>
          <p:cNvSpPr txBox="1">
            <a:spLocks noChangeArrowheads="1"/>
          </p:cNvSpPr>
          <p:nvPr/>
        </p:nvSpPr>
        <p:spPr bwMode="auto">
          <a:xfrm>
            <a:off x="4519613" y="2922588"/>
            <a:ext cx="1042987" cy="719137"/>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36000" anchor="ctr"/>
          <a:lstStyle/>
          <a:p>
            <a:pPr algn="ctr">
              <a:defRPr/>
            </a:pPr>
            <a:r>
              <a:rPr lang="fr-FR">
                <a:cs typeface="+mn-cs"/>
              </a:rPr>
              <a:t>…</a:t>
            </a:r>
          </a:p>
        </p:txBody>
      </p:sp>
      <p:sp>
        <p:nvSpPr>
          <p:cNvPr id="206873" name="Text Box 25"/>
          <p:cNvSpPr txBox="1">
            <a:spLocks noChangeArrowheads="1"/>
          </p:cNvSpPr>
          <p:nvPr/>
        </p:nvSpPr>
        <p:spPr bwMode="auto">
          <a:xfrm>
            <a:off x="1100138" y="3641725"/>
            <a:ext cx="1079500" cy="719138"/>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Ethernet</a:t>
            </a:r>
          </a:p>
        </p:txBody>
      </p:sp>
      <p:sp>
        <p:nvSpPr>
          <p:cNvPr id="206874" name="Text Box 26"/>
          <p:cNvSpPr txBox="1">
            <a:spLocks noChangeArrowheads="1"/>
          </p:cNvSpPr>
          <p:nvPr/>
        </p:nvSpPr>
        <p:spPr bwMode="auto">
          <a:xfrm>
            <a:off x="2179638" y="3641725"/>
            <a:ext cx="755650" cy="719138"/>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FDDI</a:t>
            </a:r>
          </a:p>
        </p:txBody>
      </p:sp>
      <p:sp>
        <p:nvSpPr>
          <p:cNvPr id="206875" name="Text Box 27"/>
          <p:cNvSpPr txBox="1">
            <a:spLocks noChangeArrowheads="1"/>
          </p:cNvSpPr>
          <p:nvPr/>
        </p:nvSpPr>
        <p:spPr bwMode="auto">
          <a:xfrm>
            <a:off x="2935288" y="3641725"/>
            <a:ext cx="900112" cy="719138"/>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Token Ring</a:t>
            </a:r>
          </a:p>
        </p:txBody>
      </p:sp>
      <p:sp>
        <p:nvSpPr>
          <p:cNvPr id="206876" name="Text Box 28"/>
          <p:cNvSpPr txBox="1">
            <a:spLocks noChangeArrowheads="1"/>
          </p:cNvSpPr>
          <p:nvPr/>
        </p:nvSpPr>
        <p:spPr bwMode="auto">
          <a:xfrm>
            <a:off x="3835400" y="3641725"/>
            <a:ext cx="900113" cy="719138"/>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Série</a:t>
            </a:r>
          </a:p>
        </p:txBody>
      </p:sp>
      <p:sp>
        <p:nvSpPr>
          <p:cNvPr id="206877" name="Text Box 29"/>
          <p:cNvSpPr txBox="1">
            <a:spLocks noChangeArrowheads="1"/>
          </p:cNvSpPr>
          <p:nvPr/>
        </p:nvSpPr>
        <p:spPr bwMode="auto">
          <a:xfrm>
            <a:off x="4735513" y="3641725"/>
            <a:ext cx="827087" cy="719138"/>
          </a:xfrm>
          <a:prstGeom prst="rect">
            <a:avLst/>
          </a:prstGeom>
          <a:noFill/>
          <a:ln w="63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a:t>
            </a:r>
          </a:p>
        </p:txBody>
      </p:sp>
      <p:sp>
        <p:nvSpPr>
          <p:cNvPr id="206878" name="Text Box 30"/>
          <p:cNvSpPr txBox="1">
            <a:spLocks noChangeArrowheads="1"/>
          </p:cNvSpPr>
          <p:nvPr/>
        </p:nvSpPr>
        <p:spPr bwMode="auto">
          <a:xfrm>
            <a:off x="5867400" y="1482725"/>
            <a:ext cx="25193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a:cs typeface="+mn-cs"/>
              </a:rPr>
              <a:t>Protocoles de </a:t>
            </a:r>
            <a:r>
              <a:rPr lang="fr-FR" i="1">
                <a:cs typeface="+mn-cs"/>
              </a:rPr>
              <a:t>Routage</a:t>
            </a:r>
            <a:endParaRPr lang="fr-FR">
              <a:cs typeface="+mn-cs"/>
            </a:endParaRPr>
          </a:p>
        </p:txBody>
      </p:sp>
      <p:sp>
        <p:nvSpPr>
          <p:cNvPr id="206879" name="Text Box 31"/>
          <p:cNvSpPr txBox="1">
            <a:spLocks noChangeArrowheads="1"/>
          </p:cNvSpPr>
          <p:nvPr/>
        </p:nvSpPr>
        <p:spPr bwMode="auto">
          <a:xfrm>
            <a:off x="5867400" y="2382838"/>
            <a:ext cx="25193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a:cs typeface="+mn-cs"/>
              </a:rPr>
              <a:t>Protocoles de </a:t>
            </a:r>
            <a:r>
              <a:rPr lang="fr-FR" i="1">
                <a:cs typeface="+mn-cs"/>
              </a:rPr>
              <a:t>Réseau</a:t>
            </a:r>
            <a:endParaRPr lang="fr-FR">
              <a:cs typeface="+mn-cs"/>
            </a:endParaRPr>
          </a:p>
        </p:txBody>
      </p:sp>
      <p:sp>
        <p:nvSpPr>
          <p:cNvPr id="206880" name="Text Box 32"/>
          <p:cNvSpPr txBox="1">
            <a:spLocks noChangeArrowheads="1"/>
          </p:cNvSpPr>
          <p:nvPr/>
        </p:nvSpPr>
        <p:spPr bwMode="auto">
          <a:xfrm>
            <a:off x="5867400" y="3101975"/>
            <a:ext cx="25193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i="1">
                <a:cs typeface="+mn-cs"/>
              </a:rPr>
              <a:t>Encapsulations</a:t>
            </a:r>
            <a:endParaRPr lang="fr-FR">
              <a:cs typeface="+mn-cs"/>
            </a:endParaRPr>
          </a:p>
        </p:txBody>
      </p:sp>
      <p:sp>
        <p:nvSpPr>
          <p:cNvPr id="206881" name="Text Box 33"/>
          <p:cNvSpPr txBox="1">
            <a:spLocks noChangeArrowheads="1"/>
          </p:cNvSpPr>
          <p:nvPr/>
        </p:nvSpPr>
        <p:spPr bwMode="auto">
          <a:xfrm>
            <a:off x="5867400" y="3822700"/>
            <a:ext cx="251936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i="1">
                <a:cs typeface="+mn-cs"/>
              </a:rPr>
              <a:t>Média</a:t>
            </a:r>
            <a:endParaRPr lang="fr-FR">
              <a:cs typeface="+mn-cs"/>
            </a:endParaRPr>
          </a:p>
        </p:txBody>
      </p:sp>
      <p:sp>
        <p:nvSpPr>
          <p:cNvPr id="206882" name="AutoShape 34"/>
          <p:cNvSpPr>
            <a:spLocks/>
          </p:cNvSpPr>
          <p:nvPr/>
        </p:nvSpPr>
        <p:spPr bwMode="auto">
          <a:xfrm>
            <a:off x="5562600" y="1122363"/>
            <a:ext cx="179388" cy="1079500"/>
          </a:xfrm>
          <a:prstGeom prst="rightBrace">
            <a:avLst>
              <a:gd name="adj1" fmla="val 5014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6883" name="AutoShape 35"/>
          <p:cNvSpPr>
            <a:spLocks/>
          </p:cNvSpPr>
          <p:nvPr/>
        </p:nvSpPr>
        <p:spPr bwMode="auto">
          <a:xfrm>
            <a:off x="5562600" y="2201863"/>
            <a:ext cx="179388" cy="719137"/>
          </a:xfrm>
          <a:prstGeom prst="rightBrace">
            <a:avLst>
              <a:gd name="adj1" fmla="val 3340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6884" name="AutoShape 36"/>
          <p:cNvSpPr>
            <a:spLocks/>
          </p:cNvSpPr>
          <p:nvPr/>
        </p:nvSpPr>
        <p:spPr bwMode="auto">
          <a:xfrm>
            <a:off x="5562600" y="2922588"/>
            <a:ext cx="179388" cy="719137"/>
          </a:xfrm>
          <a:prstGeom prst="rightBrace">
            <a:avLst>
              <a:gd name="adj1" fmla="val 3340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6885" name="AutoShape 37"/>
          <p:cNvSpPr>
            <a:spLocks/>
          </p:cNvSpPr>
          <p:nvPr/>
        </p:nvSpPr>
        <p:spPr bwMode="auto">
          <a:xfrm>
            <a:off x="5562600" y="3641725"/>
            <a:ext cx="179388" cy="719138"/>
          </a:xfrm>
          <a:prstGeom prst="rightBrace">
            <a:avLst>
              <a:gd name="adj1" fmla="val 3340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6886" name="Text Box 38"/>
          <p:cNvSpPr txBox="1">
            <a:spLocks noChangeArrowheads="1"/>
          </p:cNvSpPr>
          <p:nvPr/>
        </p:nvSpPr>
        <p:spPr bwMode="auto">
          <a:xfrm>
            <a:off x="6116638" y="4857750"/>
            <a:ext cx="298767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IGRP:</a:t>
            </a:r>
            <a:r>
              <a:rPr lang="en-US" sz="1400">
                <a:cs typeface="+mn-cs"/>
                <a:sym typeface="Symbol" charset="0"/>
              </a:rPr>
              <a:t> Interior Gateway Routing Protocol</a:t>
            </a:r>
            <a:endParaRPr lang="en-US" sz="1400">
              <a:cs typeface="+mn-cs"/>
            </a:endParaRPr>
          </a:p>
        </p:txBody>
      </p:sp>
      <p:sp>
        <p:nvSpPr>
          <p:cNvPr id="206887" name="Text Box 39"/>
          <p:cNvSpPr txBox="1">
            <a:spLocks noChangeArrowheads="1"/>
          </p:cNvSpPr>
          <p:nvPr/>
        </p:nvSpPr>
        <p:spPr bwMode="auto">
          <a:xfrm>
            <a:off x="179388" y="4497388"/>
            <a:ext cx="2519362"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RIP</a:t>
            </a:r>
            <a:r>
              <a:rPr lang="en-US" sz="1400">
                <a:cs typeface="+mn-cs"/>
                <a:sym typeface="Symbol" charset="0"/>
              </a:rPr>
              <a:t>: Routing Information Protocol</a:t>
            </a:r>
            <a:endParaRPr lang="en-US" sz="1400">
              <a:cs typeface="+mn-cs"/>
            </a:endParaRPr>
          </a:p>
        </p:txBody>
      </p:sp>
      <p:sp>
        <p:nvSpPr>
          <p:cNvPr id="206888" name="Text Box 40"/>
          <p:cNvSpPr txBox="1">
            <a:spLocks noChangeArrowheads="1"/>
          </p:cNvSpPr>
          <p:nvPr/>
        </p:nvSpPr>
        <p:spPr bwMode="auto">
          <a:xfrm>
            <a:off x="179388" y="4857750"/>
            <a:ext cx="226695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BGP:</a:t>
            </a:r>
            <a:r>
              <a:rPr lang="en-US" sz="1400">
                <a:cs typeface="+mn-cs"/>
                <a:sym typeface="Symbol" charset="0"/>
              </a:rPr>
              <a:t> Border Gateway Protocol</a:t>
            </a:r>
            <a:endParaRPr lang="en-US" sz="1400">
              <a:cs typeface="+mn-cs"/>
            </a:endParaRPr>
          </a:p>
        </p:txBody>
      </p:sp>
      <p:sp>
        <p:nvSpPr>
          <p:cNvPr id="206889" name="Text Box 41"/>
          <p:cNvSpPr txBox="1">
            <a:spLocks noChangeArrowheads="1"/>
          </p:cNvSpPr>
          <p:nvPr/>
        </p:nvSpPr>
        <p:spPr bwMode="auto">
          <a:xfrm>
            <a:off x="3057525" y="4497388"/>
            <a:ext cx="233997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EGP:</a:t>
            </a:r>
            <a:r>
              <a:rPr lang="en-US" sz="1400">
                <a:cs typeface="+mn-cs"/>
                <a:sym typeface="Symbol" charset="0"/>
              </a:rPr>
              <a:t> Exterior Gateway Protocol</a:t>
            </a:r>
            <a:endParaRPr lang="en-US" sz="1400">
              <a:cs typeface="+mn-cs"/>
            </a:endParaRPr>
          </a:p>
        </p:txBody>
      </p:sp>
      <p:sp>
        <p:nvSpPr>
          <p:cNvPr id="206890" name="Text Box 42"/>
          <p:cNvSpPr txBox="1">
            <a:spLocks noChangeArrowheads="1"/>
          </p:cNvSpPr>
          <p:nvPr/>
        </p:nvSpPr>
        <p:spPr bwMode="auto">
          <a:xfrm>
            <a:off x="6116638" y="4497388"/>
            <a:ext cx="233997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OSPF:</a:t>
            </a:r>
            <a:r>
              <a:rPr lang="en-US" sz="1400">
                <a:cs typeface="+mn-cs"/>
                <a:sym typeface="Symbol" charset="0"/>
              </a:rPr>
              <a:t> Open Shortest Path First</a:t>
            </a:r>
            <a:endParaRPr lang="en-US" sz="1400">
              <a:cs typeface="+mn-cs"/>
            </a:endParaRPr>
          </a:p>
        </p:txBody>
      </p:sp>
      <p:sp>
        <p:nvSpPr>
          <p:cNvPr id="206891" name="Text Box 43"/>
          <p:cNvSpPr txBox="1">
            <a:spLocks noChangeArrowheads="1"/>
          </p:cNvSpPr>
          <p:nvPr/>
        </p:nvSpPr>
        <p:spPr bwMode="auto">
          <a:xfrm>
            <a:off x="179388" y="5218113"/>
            <a:ext cx="428307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OSI ES-IS:</a:t>
            </a:r>
            <a:r>
              <a:rPr lang="en-US" sz="1400">
                <a:cs typeface="+mn-cs"/>
                <a:sym typeface="Symbol" charset="0"/>
              </a:rPr>
              <a:t> OSI End System to Intermediate System</a:t>
            </a:r>
            <a:endParaRPr lang="en-US" sz="1400">
              <a:cs typeface="+mn-cs"/>
            </a:endParaRPr>
          </a:p>
        </p:txBody>
      </p:sp>
      <p:sp>
        <p:nvSpPr>
          <p:cNvPr id="206892" name="Text Box 44"/>
          <p:cNvSpPr txBox="1">
            <a:spLocks noChangeArrowheads="1"/>
          </p:cNvSpPr>
          <p:nvPr/>
        </p:nvSpPr>
        <p:spPr bwMode="auto">
          <a:xfrm>
            <a:off x="4678363" y="5218113"/>
            <a:ext cx="43180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OSI IS-IS:</a:t>
            </a:r>
            <a:r>
              <a:rPr lang="en-US" sz="1400">
                <a:cs typeface="+mn-cs"/>
                <a:sym typeface="Symbol" charset="0"/>
              </a:rPr>
              <a:t> OSI Intermediate System to Intermediate System</a:t>
            </a:r>
            <a:endParaRPr lang="en-US" sz="1400">
              <a:cs typeface="+mn-cs"/>
            </a:endParaRPr>
          </a:p>
        </p:txBody>
      </p:sp>
      <p:sp>
        <p:nvSpPr>
          <p:cNvPr id="206893" name="Text Box 45"/>
          <p:cNvSpPr txBox="1">
            <a:spLocks noChangeArrowheads="1"/>
          </p:cNvSpPr>
          <p:nvPr/>
        </p:nvSpPr>
        <p:spPr bwMode="auto">
          <a:xfrm>
            <a:off x="179388" y="5576888"/>
            <a:ext cx="3706812"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RTMP:</a:t>
            </a:r>
            <a:r>
              <a:rPr lang="en-US" sz="1400">
                <a:cs typeface="+mn-cs"/>
                <a:sym typeface="Symbol" charset="0"/>
              </a:rPr>
              <a:t> Routing Table Management Protocol</a:t>
            </a:r>
            <a:endParaRPr lang="en-US" sz="1400">
              <a:cs typeface="+mn-cs"/>
            </a:endParaRPr>
          </a:p>
        </p:txBody>
      </p:sp>
      <p:sp>
        <p:nvSpPr>
          <p:cNvPr id="206894" name="Text Box 46"/>
          <p:cNvSpPr txBox="1">
            <a:spLocks noChangeArrowheads="1"/>
          </p:cNvSpPr>
          <p:nvPr/>
        </p:nvSpPr>
        <p:spPr bwMode="auto">
          <a:xfrm>
            <a:off x="3057525" y="4857750"/>
            <a:ext cx="2811463"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RTP:</a:t>
            </a:r>
            <a:r>
              <a:rPr lang="en-US" sz="1400">
                <a:cs typeface="+mn-cs"/>
                <a:sym typeface="Symbol" charset="0"/>
              </a:rPr>
              <a:t> Routing Table Protocol (VINES)</a:t>
            </a:r>
            <a:endParaRPr lang="en-US" sz="1400">
              <a:cs typeface="+mn-cs"/>
            </a:endParaRPr>
          </a:p>
        </p:txBody>
      </p:sp>
      <p:sp>
        <p:nvSpPr>
          <p:cNvPr id="206895" name="Text Box 47"/>
          <p:cNvSpPr txBox="1">
            <a:spLocks noChangeArrowheads="1"/>
          </p:cNvSpPr>
          <p:nvPr/>
        </p:nvSpPr>
        <p:spPr bwMode="auto">
          <a:xfrm>
            <a:off x="179388" y="5937250"/>
            <a:ext cx="331152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SMDS:</a:t>
            </a:r>
            <a:r>
              <a:rPr lang="en-US" sz="1400">
                <a:cs typeface="+mn-cs"/>
                <a:sym typeface="Symbol" charset="0"/>
              </a:rPr>
              <a:t> Switched Multimegabit Data Services</a:t>
            </a:r>
            <a:endParaRPr lang="en-US" sz="1400">
              <a:cs typeface="+mn-cs"/>
            </a:endParaRPr>
          </a:p>
        </p:txBody>
      </p:sp>
      <p:sp>
        <p:nvSpPr>
          <p:cNvPr id="206896" name="Text Box 48"/>
          <p:cNvSpPr txBox="1">
            <a:spLocks noChangeArrowheads="1"/>
          </p:cNvSpPr>
          <p:nvPr/>
        </p:nvSpPr>
        <p:spPr bwMode="auto">
          <a:xfrm>
            <a:off x="4678363" y="5576888"/>
            <a:ext cx="3598862"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(H/S)DLC:</a:t>
            </a:r>
            <a:r>
              <a:rPr lang="en-US" sz="1400">
                <a:cs typeface="+mn-cs"/>
                <a:sym typeface="Symbol" charset="0"/>
              </a:rPr>
              <a:t> High/Synchronous Data Link Protocol</a:t>
            </a:r>
            <a:endParaRPr lang="en-US" sz="1400">
              <a:cs typeface="+mn-cs"/>
            </a:endParaRPr>
          </a:p>
        </p:txBody>
      </p:sp>
      <p:sp>
        <p:nvSpPr>
          <p:cNvPr id="206897" name="Text Box 49"/>
          <p:cNvSpPr txBox="1">
            <a:spLocks noChangeArrowheads="1"/>
          </p:cNvSpPr>
          <p:nvPr/>
        </p:nvSpPr>
        <p:spPr bwMode="auto">
          <a:xfrm>
            <a:off x="3957638" y="5937250"/>
            <a:ext cx="244792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HSSI:</a:t>
            </a:r>
            <a:r>
              <a:rPr lang="en-US" sz="1400">
                <a:cs typeface="+mn-cs"/>
                <a:sym typeface="Symbol" charset="0"/>
              </a:rPr>
              <a:t> High Speed Serial Interface</a:t>
            </a:r>
            <a:endParaRPr lang="en-US" sz="1400">
              <a:cs typeface="+mn-cs"/>
            </a:endParaRPr>
          </a:p>
        </p:txBody>
      </p:sp>
      <p:sp>
        <p:nvSpPr>
          <p:cNvPr id="206898" name="Text Box 50"/>
          <p:cNvSpPr txBox="1">
            <a:spLocks noChangeArrowheads="1"/>
          </p:cNvSpPr>
          <p:nvPr/>
        </p:nvSpPr>
        <p:spPr bwMode="auto">
          <a:xfrm>
            <a:off x="6837363" y="5937250"/>
            <a:ext cx="201612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PPP:</a:t>
            </a:r>
            <a:r>
              <a:rPr lang="en-US" sz="1400">
                <a:cs typeface="+mn-cs"/>
                <a:sym typeface="Symbol" charset="0"/>
              </a:rPr>
              <a:t> Point to Point Protocol</a:t>
            </a:r>
            <a:endParaRPr lang="en-US" sz="1400">
              <a:cs typeface="+mn-cs"/>
            </a:endParaRPr>
          </a:p>
        </p:txBody>
      </p:sp>
      <p:sp>
        <p:nvSpPr>
          <p:cNvPr id="206899" name="Text Box 51"/>
          <p:cNvSpPr txBox="1">
            <a:spLocks noChangeArrowheads="1"/>
          </p:cNvSpPr>
          <p:nvPr/>
        </p:nvSpPr>
        <p:spPr bwMode="auto">
          <a:xfrm>
            <a:off x="4678363" y="6297613"/>
            <a:ext cx="287972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400">
                <a:cs typeface="+mn-cs"/>
              </a:rPr>
              <a:t>FDDI: Fiber Distributed Data Interface</a:t>
            </a:r>
          </a:p>
        </p:txBody>
      </p:sp>
      <p:sp>
        <p:nvSpPr>
          <p:cNvPr id="2" name="Date Placeholder 1"/>
          <p:cNvSpPr>
            <a:spLocks noGrp="1"/>
          </p:cNvSpPr>
          <p:nvPr>
            <p:ph type="dt" sz="quarter" idx="10"/>
          </p:nvPr>
        </p:nvSpPr>
        <p:spPr/>
        <p:txBody>
          <a:bodyPr/>
          <a:lstStyle/>
          <a:p>
            <a:pPr>
              <a:defRPr/>
            </a:pPr>
            <a:r>
              <a:rPr lang="fr-FR" smtClean="0"/>
              <a:t>© </a:t>
            </a:r>
            <a:fld id="{71838A28-01A6-FC47-BD27-331B0631E93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7FDD78B-60EE-F04A-B8DA-87AEC424C5D8}" type="slidenum">
              <a:rPr lang="fr-FR" smtClean="0"/>
              <a:pPr>
                <a:defRPr/>
              </a:pPr>
              <a:t>126</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Protocoles de Routage</a:t>
            </a:r>
          </a:p>
        </p:txBody>
      </p:sp>
      <p:graphicFrame>
        <p:nvGraphicFramePr>
          <p:cNvPr id="210435" name="Group 515"/>
          <p:cNvGraphicFramePr>
            <a:graphicFrameLocks noGrp="1"/>
          </p:cNvGraphicFramePr>
          <p:nvPr/>
        </p:nvGraphicFramePr>
        <p:xfrm>
          <a:off x="152400" y="914400"/>
          <a:ext cx="8839200" cy="4773627"/>
        </p:xfrm>
        <a:graphic>
          <a:graphicData uri="http://schemas.openxmlformats.org/drawingml/2006/table">
            <a:tbl>
              <a:tblPr/>
              <a:tblGrid>
                <a:gridCol w="2209800"/>
                <a:gridCol w="533400"/>
                <a:gridCol w="609600"/>
                <a:gridCol w="609600"/>
                <a:gridCol w="990600"/>
                <a:gridCol w="914400"/>
                <a:gridCol w="762000"/>
                <a:gridCol w="762000"/>
                <a:gridCol w="685800"/>
                <a:gridCol w="762000"/>
              </a:tblGrid>
              <a:tr h="48767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a:ln>
                            <a:noFill/>
                          </a:ln>
                          <a:solidFill>
                            <a:schemeClr val="tx1"/>
                          </a:solidFill>
                          <a:effectLst/>
                          <a:latin typeface="Times New Roman" charset="0"/>
                          <a:ea typeface="ＭＳ Ｐゴシック" charset="0"/>
                        </a:rPr>
                        <a:t>Routing Protocols / Characteristics</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RIP</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IGRP</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OSPF</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OSI ES-IS</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OSI IS-IS</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EGP</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BGP</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RTMP</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DECnet</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823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Static versus Dynamic</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fr-FR" sz="1600" b="0" i="0" u="none" strike="noStrike" cap="none" normalizeH="0" baseline="0">
                        <a:ln>
                          <a:noFill/>
                        </a:ln>
                        <a:solidFill>
                          <a:schemeClr val="tx1"/>
                        </a:solidFill>
                        <a:effectLst/>
                        <a:latin typeface="Times New Roman" charset="0"/>
                        <a:ea typeface="ＭＳ Ｐゴシック" charset="0"/>
                      </a:endParaRP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767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Distributed versus Centralized</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982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Single versus Multi Path</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S</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M</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M</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S</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M</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S</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M</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S</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M</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982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Flat versus Hierarchical</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F</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F</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H</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F</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H</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F</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F</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F</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H</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767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Source versus Router Intelligent</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R</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767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Intra Domain versus Inter Domain</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Intra</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Intra</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Intra</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Intra</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Both</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Inter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Inter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Intra</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Both</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767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Link State versus Distance Vector</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DV</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DV</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LS</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Neither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LS</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Neither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Neither</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DV</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LS</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982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Metric Factors</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0000CC"/>
                          </a:solidFill>
                          <a:effectLst/>
                          <a:latin typeface="Times New Roman" charset="0"/>
                          <a:ea typeface="ＭＳ Ｐゴシック" charset="0"/>
                        </a:rPr>
                        <a:t>HC</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CC3300"/>
                          </a:solidFill>
                          <a:effectLst/>
                          <a:latin typeface="Times New Roman" charset="0"/>
                          <a:ea typeface="ＭＳ Ｐゴシック" charset="0"/>
                        </a:rPr>
                        <a:t>rdblm</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339933"/>
                          </a:solidFill>
                          <a:effectLst/>
                          <a:latin typeface="Times New Roman" charset="0"/>
                          <a:ea typeface="ＭＳ Ｐゴシック" charset="0"/>
                        </a:rPr>
                        <a:t>AUN</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339933"/>
                          </a:solidFill>
                          <a:effectLst/>
                          <a:latin typeface="Times New Roman" charset="0"/>
                          <a:ea typeface="ＭＳ Ｐゴシック" charset="0"/>
                        </a:rPr>
                        <a:t>AUN</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339933"/>
                          </a:solidFill>
                          <a:effectLst/>
                          <a:latin typeface="Times New Roman" charset="0"/>
                          <a:ea typeface="ＭＳ Ｐゴシック" charset="0"/>
                        </a:rPr>
                        <a:t>AUN</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fr-FR" sz="1600" b="0" i="0" u="none" strike="noStrike" cap="none" normalizeH="0" baseline="0">
                        <a:ln>
                          <a:noFill/>
                        </a:ln>
                        <a:solidFill>
                          <a:schemeClr val="tx1"/>
                        </a:solidFill>
                        <a:effectLst/>
                        <a:latin typeface="Times New Roman" charset="0"/>
                        <a:ea typeface="ＭＳ Ｐゴシック" charset="0"/>
                      </a:endParaRP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339933"/>
                          </a:solidFill>
                          <a:effectLst/>
                          <a:latin typeface="Times New Roman" charset="0"/>
                          <a:ea typeface="ＭＳ Ｐゴシック" charset="0"/>
                        </a:rPr>
                        <a:t>AUN</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accent2"/>
                          </a:solidFill>
                          <a:effectLst/>
                          <a:latin typeface="Times New Roman" charset="0"/>
                          <a:ea typeface="ＭＳ Ｐゴシック" charset="0"/>
                        </a:rPr>
                        <a:t>HC</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339933"/>
                          </a:solidFill>
                          <a:effectLst/>
                          <a:latin typeface="Times New Roman" charset="0"/>
                          <a:ea typeface="ＭＳ Ｐゴシック" charset="0"/>
                        </a:rPr>
                        <a:t>AUN</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767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Metric Ranges</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1-2</a:t>
                      </a:r>
                      <a:r>
                        <a:rPr kumimoji="0" lang="en-US" sz="1600" b="0" i="0" u="none" strike="noStrike" cap="none" normalizeH="0" baseline="30000">
                          <a:ln>
                            <a:noFill/>
                          </a:ln>
                          <a:solidFill>
                            <a:schemeClr val="tx1"/>
                          </a:solidFill>
                          <a:effectLst/>
                          <a:latin typeface="Times New Roman" charset="0"/>
                          <a:ea typeface="ＭＳ Ｐゴシック" charset="0"/>
                        </a:rPr>
                        <a:t>4</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FF6600"/>
                          </a:solidFill>
                          <a:effectLst/>
                          <a:latin typeface="Times New Roman" charset="0"/>
                          <a:ea typeface="ＭＳ Ｐゴシック" charset="0"/>
                        </a:rPr>
                        <a:t>1-2</a:t>
                      </a:r>
                      <a:r>
                        <a:rPr kumimoji="0" lang="en-US" sz="1600" b="0" i="0" u="none" strike="noStrike" cap="none" normalizeH="0" baseline="30000">
                          <a:ln>
                            <a:noFill/>
                          </a:ln>
                          <a:solidFill>
                            <a:srgbClr val="FF6600"/>
                          </a:solidFill>
                          <a:effectLst/>
                          <a:latin typeface="Times New Roman" charset="0"/>
                          <a:ea typeface="ＭＳ Ｐゴシック" charset="0"/>
                        </a:rPr>
                        <a:t>8</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1-2</a:t>
                      </a:r>
                      <a:r>
                        <a:rPr kumimoji="0" lang="en-US" sz="1600" b="0" i="0" u="none" strike="noStrike" cap="none" normalizeH="0" baseline="30000">
                          <a:ln>
                            <a:noFill/>
                          </a:ln>
                          <a:solidFill>
                            <a:schemeClr val="tx1"/>
                          </a:solidFill>
                          <a:effectLst/>
                          <a:latin typeface="Times New Roman" charset="0"/>
                          <a:ea typeface="ＭＳ Ｐゴシック" charset="0"/>
                        </a:rPr>
                        <a:t>32</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0-2</a:t>
                      </a:r>
                      <a:r>
                        <a:rPr kumimoji="0" lang="en-US" sz="1600" b="0" i="0" u="none" strike="noStrike" cap="none" normalizeH="0" baseline="30000">
                          <a:ln>
                            <a:noFill/>
                          </a:ln>
                          <a:solidFill>
                            <a:schemeClr val="tx1"/>
                          </a:solidFill>
                          <a:effectLst/>
                          <a:latin typeface="Times New Roman" charset="0"/>
                          <a:ea typeface="ＭＳ Ｐゴシック" charset="0"/>
                        </a:rPr>
                        <a:t>10</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0-2</a:t>
                      </a:r>
                      <a:r>
                        <a:rPr kumimoji="0" lang="en-US" sz="1600" b="0" i="0" u="none" strike="noStrike" cap="none" normalizeH="0" baseline="30000">
                          <a:ln>
                            <a:noFill/>
                          </a:ln>
                          <a:solidFill>
                            <a:schemeClr val="tx1"/>
                          </a:solidFill>
                          <a:effectLst/>
                          <a:latin typeface="Times New Roman" charset="0"/>
                          <a:ea typeface="ＭＳ Ｐゴシック" charset="0"/>
                        </a:rPr>
                        <a:t>10</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33CC33"/>
                          </a:solidFill>
                          <a:effectLst/>
                          <a:latin typeface="Times New Roman" charset="0"/>
                          <a:ea typeface="ＭＳ Ｐゴシック" charset="0"/>
                        </a:rPr>
                        <a:t>Not Spec.</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1-2</a:t>
                      </a:r>
                      <a:r>
                        <a:rPr kumimoji="0" lang="en-US" sz="1600" b="0" i="0" u="none" strike="noStrike" cap="none" normalizeH="0" baseline="30000">
                          <a:ln>
                            <a:noFill/>
                          </a:ln>
                          <a:solidFill>
                            <a:schemeClr val="tx1"/>
                          </a:solidFill>
                          <a:effectLst/>
                          <a:latin typeface="Times New Roman" charset="0"/>
                          <a:ea typeface="ＭＳ Ｐゴシック" charset="0"/>
                        </a:rPr>
                        <a:t>4</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1-1022</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982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rgbClr val="FFCC00"/>
                          </a:solidFill>
                          <a:effectLst/>
                          <a:latin typeface="Times New Roman" charset="0"/>
                          <a:ea typeface="ＭＳ Ｐゴシック" charset="0"/>
                        </a:rPr>
                        <a:t>Years SIS</a:t>
                      </a:r>
                    </a:p>
                  </a:txBody>
                  <a:tcPr marL="76200" marR="0" marT="0" marB="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+21</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+17</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+13</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+16</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+16</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+20</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+13</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+17</a:t>
                      </a:r>
                    </a:p>
                  </a:txBody>
                  <a:tcPr marL="76200" marR="0" marT="0" marB="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rPr>
                        <a:t>+23</a:t>
                      </a:r>
                    </a:p>
                  </a:txBody>
                  <a:tcPr marL="76200" marR="0" marT="0" marB="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10420" name="Text Box 500"/>
          <p:cNvSpPr txBox="1">
            <a:spLocks noChangeArrowheads="1"/>
          </p:cNvSpPr>
          <p:nvPr/>
        </p:nvSpPr>
        <p:spPr bwMode="auto">
          <a:xfrm>
            <a:off x="179388" y="5757863"/>
            <a:ext cx="1311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1400">
                <a:solidFill>
                  <a:srgbClr val="0000CC"/>
                </a:solidFill>
                <a:cs typeface="+mn-cs"/>
              </a:rPr>
              <a:t>HC: Hop Count</a:t>
            </a:r>
          </a:p>
        </p:txBody>
      </p:sp>
      <p:sp>
        <p:nvSpPr>
          <p:cNvPr id="210421" name="Text Box 501"/>
          <p:cNvSpPr txBox="1">
            <a:spLocks noChangeArrowheads="1"/>
          </p:cNvSpPr>
          <p:nvPr/>
        </p:nvSpPr>
        <p:spPr bwMode="auto">
          <a:xfrm>
            <a:off x="6621463" y="5757863"/>
            <a:ext cx="2362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a:solidFill>
                  <a:srgbClr val="339933"/>
                </a:solidFill>
                <a:cs typeface="+mn-cs"/>
              </a:rPr>
              <a:t>AUN: Arbitrary Unit Number</a:t>
            </a:r>
          </a:p>
        </p:txBody>
      </p:sp>
      <p:sp>
        <p:nvSpPr>
          <p:cNvPr id="210422" name="Text Box 502"/>
          <p:cNvSpPr txBox="1">
            <a:spLocks noChangeArrowheads="1"/>
          </p:cNvSpPr>
          <p:nvPr/>
        </p:nvSpPr>
        <p:spPr bwMode="auto">
          <a:xfrm>
            <a:off x="2517775" y="5757863"/>
            <a:ext cx="3859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a:solidFill>
                  <a:srgbClr val="CC3300"/>
                </a:solidFill>
                <a:cs typeface="+mn-cs"/>
              </a:rPr>
              <a:t>Rdblm: Reliability, Delay, Bandwidth, Load, MTU</a:t>
            </a:r>
          </a:p>
        </p:txBody>
      </p:sp>
      <p:sp>
        <p:nvSpPr>
          <p:cNvPr id="210430" name="Text Box 510"/>
          <p:cNvSpPr txBox="1">
            <a:spLocks noChangeArrowheads="1"/>
          </p:cNvSpPr>
          <p:nvPr/>
        </p:nvSpPr>
        <p:spPr bwMode="auto">
          <a:xfrm>
            <a:off x="179388" y="6116638"/>
            <a:ext cx="1219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a:solidFill>
                  <a:srgbClr val="33CC33"/>
                </a:solidFill>
                <a:cs typeface="+mn-cs"/>
              </a:rPr>
              <a:t>Not Specified</a:t>
            </a:r>
          </a:p>
        </p:txBody>
      </p:sp>
      <p:sp>
        <p:nvSpPr>
          <p:cNvPr id="210431" name="Text Box 511"/>
          <p:cNvSpPr txBox="1">
            <a:spLocks noChangeArrowheads="1"/>
          </p:cNvSpPr>
          <p:nvPr/>
        </p:nvSpPr>
        <p:spPr bwMode="auto">
          <a:xfrm>
            <a:off x="2517775" y="6116638"/>
            <a:ext cx="198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a:solidFill>
                  <a:srgbClr val="FFCC00"/>
                </a:solidFill>
                <a:cs typeface="+mn-cs"/>
              </a:rPr>
              <a:t>SIS: Since Initial Service</a:t>
            </a:r>
          </a:p>
        </p:txBody>
      </p:sp>
      <p:sp>
        <p:nvSpPr>
          <p:cNvPr id="210436" name="Text Box 516"/>
          <p:cNvSpPr txBox="1">
            <a:spLocks noChangeArrowheads="1"/>
          </p:cNvSpPr>
          <p:nvPr/>
        </p:nvSpPr>
        <p:spPr bwMode="auto">
          <a:xfrm>
            <a:off x="6656388" y="6116638"/>
            <a:ext cx="198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a:solidFill>
                  <a:srgbClr val="FF6600"/>
                </a:solidFill>
                <a:cs typeface="+mn-cs"/>
              </a:rPr>
              <a:t>1-2</a:t>
            </a:r>
            <a:r>
              <a:rPr lang="en-US" sz="1400" baseline="30000">
                <a:solidFill>
                  <a:srgbClr val="FF6600"/>
                </a:solidFill>
                <a:cs typeface="+mn-cs"/>
              </a:rPr>
              <a:t>24</a:t>
            </a:r>
            <a:r>
              <a:rPr lang="en-US" sz="1400">
                <a:solidFill>
                  <a:srgbClr val="FF6600"/>
                </a:solidFill>
                <a:cs typeface="+mn-cs"/>
              </a:rPr>
              <a:t>, 1-255, …</a:t>
            </a:r>
          </a:p>
        </p:txBody>
      </p:sp>
      <p:sp>
        <p:nvSpPr>
          <p:cNvPr id="2" name="Date Placeholder 1"/>
          <p:cNvSpPr>
            <a:spLocks noGrp="1"/>
          </p:cNvSpPr>
          <p:nvPr>
            <p:ph type="dt" sz="quarter" idx="10"/>
          </p:nvPr>
        </p:nvSpPr>
        <p:spPr/>
        <p:txBody>
          <a:bodyPr/>
          <a:lstStyle/>
          <a:p>
            <a:pPr>
              <a:defRPr/>
            </a:pPr>
            <a:r>
              <a:rPr lang="fr-FR" smtClean="0"/>
              <a:t>© </a:t>
            </a:r>
            <a:fld id="{B080EC0A-FD06-6F45-A5EA-8604D2FE36FC}"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B8DED99-FC0C-464D-B2C2-EF4D97886AD3}" type="slidenum">
              <a:rPr lang="fr-FR" smtClean="0"/>
              <a:pPr>
                <a:defRPr/>
              </a:pPr>
              <a:t>127</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9" name="Rectangle 15"/>
          <p:cNvSpPr>
            <a:spLocks noChangeArrowheads="1"/>
          </p:cNvSpPr>
          <p:nvPr/>
        </p:nvSpPr>
        <p:spPr bwMode="auto">
          <a:xfrm>
            <a:off x="4267200" y="3124200"/>
            <a:ext cx="914400" cy="304800"/>
          </a:xfrm>
          <a:prstGeom prst="rect">
            <a:avLst/>
          </a:prstGeom>
          <a:solidFill>
            <a:srgbClr val="DDDDDD"/>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DDDDD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Fanion</a:t>
            </a:r>
            <a:endParaRPr lang="fr-FR" sz="1600" b="1">
              <a:cs typeface="+mn-cs"/>
            </a:endParaRPr>
          </a:p>
        </p:txBody>
      </p:sp>
      <p:sp>
        <p:nvSpPr>
          <p:cNvPr id="154643" name="Rectangle 19"/>
          <p:cNvSpPr>
            <a:spLocks noChangeArrowheads="1"/>
          </p:cNvSpPr>
          <p:nvPr/>
        </p:nvSpPr>
        <p:spPr bwMode="auto">
          <a:xfrm>
            <a:off x="5181600" y="3124200"/>
            <a:ext cx="914400" cy="304800"/>
          </a:xfrm>
          <a:prstGeom prst="rect">
            <a:avLst/>
          </a:prstGeom>
          <a:solidFill>
            <a:srgbClr val="EAEAEA"/>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EAEAEA"/>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@S </a:t>
            </a:r>
            <a:r>
              <a:rPr lang="fr-FR" sz="1800" b="1">
                <a:effectLst>
                  <a:outerShdw blurRad="38100" dist="38100" dir="2700000" algn="tl">
                    <a:srgbClr val="FFFFFF"/>
                  </a:outerShdw>
                </a:effectLst>
                <a:cs typeface="+mn-cs"/>
              </a:rPr>
              <a:t>|</a:t>
            </a:r>
            <a:r>
              <a:rPr lang="fr-FR" sz="1600" b="1" i="1">
                <a:cs typeface="+mn-cs"/>
              </a:rPr>
              <a:t> @D</a:t>
            </a:r>
            <a:endParaRPr lang="fr-FR" sz="1600" b="1">
              <a:cs typeface="+mn-cs"/>
            </a:endParaRPr>
          </a:p>
        </p:txBody>
      </p:sp>
      <p:sp>
        <p:nvSpPr>
          <p:cNvPr id="154645" name="Rectangle 21"/>
          <p:cNvSpPr>
            <a:spLocks noChangeArrowheads="1"/>
          </p:cNvSpPr>
          <p:nvPr/>
        </p:nvSpPr>
        <p:spPr bwMode="auto">
          <a:xfrm>
            <a:off x="3352800" y="4343400"/>
            <a:ext cx="914400" cy="304800"/>
          </a:xfrm>
          <a:prstGeom prst="rect">
            <a:avLst/>
          </a:prstGeom>
          <a:solidFill>
            <a:srgbClr val="DDDDDD"/>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DDDDD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Fanion</a:t>
            </a:r>
            <a:endParaRPr lang="fr-FR" sz="1600" b="1">
              <a:cs typeface="+mn-cs"/>
            </a:endParaRPr>
          </a:p>
        </p:txBody>
      </p:sp>
      <p:sp>
        <p:nvSpPr>
          <p:cNvPr id="154649" name="Rectangle 25"/>
          <p:cNvSpPr>
            <a:spLocks noChangeArrowheads="1"/>
          </p:cNvSpPr>
          <p:nvPr/>
        </p:nvSpPr>
        <p:spPr bwMode="auto">
          <a:xfrm>
            <a:off x="4267200" y="4343400"/>
            <a:ext cx="914400" cy="304800"/>
          </a:xfrm>
          <a:prstGeom prst="rect">
            <a:avLst/>
          </a:prstGeom>
          <a:solidFill>
            <a:srgbClr val="EAEAEA"/>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EAEAEA"/>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@S </a:t>
            </a:r>
            <a:r>
              <a:rPr lang="fr-FR" sz="1800" b="1">
                <a:effectLst>
                  <a:outerShdw blurRad="38100" dist="38100" dir="2700000" algn="tl">
                    <a:srgbClr val="FFFFFF"/>
                  </a:outerShdw>
                </a:effectLst>
                <a:cs typeface="+mn-cs"/>
              </a:rPr>
              <a:t>|</a:t>
            </a:r>
            <a:r>
              <a:rPr lang="fr-FR" sz="1600" b="1" i="1">
                <a:cs typeface="+mn-cs"/>
              </a:rPr>
              <a:t> @D</a:t>
            </a:r>
            <a:endParaRPr lang="fr-FR" sz="1600" b="1">
              <a:cs typeface="+mn-cs"/>
            </a:endParaRPr>
          </a:p>
        </p:txBody>
      </p:sp>
      <p:sp>
        <p:nvSpPr>
          <p:cNvPr id="154650" name="Rectangle 26"/>
          <p:cNvSpPr>
            <a:spLocks noChangeArrowheads="1"/>
          </p:cNvSpPr>
          <p:nvPr/>
        </p:nvSpPr>
        <p:spPr bwMode="auto">
          <a:xfrm>
            <a:off x="5181600" y="4343400"/>
            <a:ext cx="914400" cy="304800"/>
          </a:xfrm>
          <a:prstGeom prst="rect">
            <a:avLst/>
          </a:prstGeom>
          <a:solidFill>
            <a:srgbClr val="808080"/>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80808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Contrôle</a:t>
            </a:r>
            <a:endParaRPr lang="fr-FR" sz="1600" b="1">
              <a:cs typeface="+mn-cs"/>
            </a:endParaRPr>
          </a:p>
        </p:txBody>
      </p:sp>
      <p:sp>
        <p:nvSpPr>
          <p:cNvPr id="154626" name="Rectangle 2"/>
          <p:cNvSpPr>
            <a:spLocks noChangeArrowheads="1"/>
          </p:cNvSpPr>
          <p:nvPr/>
        </p:nvSpPr>
        <p:spPr bwMode="auto">
          <a:xfrm>
            <a:off x="7924800" y="990600"/>
            <a:ext cx="914400" cy="304800"/>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cs typeface="+mn-cs"/>
              </a:rPr>
              <a:t>Données</a:t>
            </a:r>
          </a:p>
        </p:txBody>
      </p:sp>
      <p:sp>
        <p:nvSpPr>
          <p:cNvPr id="154627" name="Rectangle 3"/>
          <p:cNvSpPr>
            <a:spLocks noGrp="1" noChangeArrowheads="1"/>
          </p:cNvSpPr>
          <p:nvPr>
            <p:ph type="title"/>
          </p:nvPr>
        </p:nvSpPr>
        <p:spPr>
          <a:xfrm>
            <a:off x="682625" y="0"/>
            <a:ext cx="7772400" cy="701675"/>
          </a:xfrm>
        </p:spPr>
        <p:txBody>
          <a:bodyPr>
            <a:spAutoFit/>
          </a:bodyPr>
          <a:lstStyle/>
          <a:p>
            <a:pPr>
              <a:defRPr/>
            </a:pPr>
            <a:r>
              <a:rPr sz="4000" noProof="1" smtClean="0">
                <a:solidFill>
                  <a:schemeClr val="tx1"/>
                </a:solidFill>
                <a:cs typeface="+mj-cs"/>
              </a:rPr>
              <a:t>Format (générique) d'une trame</a:t>
            </a:r>
            <a:endParaRPr lang="fr-FR" sz="4000" smtClean="0">
              <a:solidFill>
                <a:schemeClr val="tx1"/>
              </a:solidFill>
              <a:cs typeface="+mj-cs"/>
            </a:endParaRPr>
          </a:p>
        </p:txBody>
      </p:sp>
      <p:sp>
        <p:nvSpPr>
          <p:cNvPr id="154628" name="Text Box 4"/>
          <p:cNvSpPr txBox="1">
            <a:spLocks noChangeAspect="1" noChangeArrowheads="1"/>
          </p:cNvSpPr>
          <p:nvPr/>
        </p:nvSpPr>
        <p:spPr bwMode="auto">
          <a:xfrm>
            <a:off x="533400" y="1004888"/>
            <a:ext cx="31178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buFontTx/>
              <a:buChar char="•"/>
              <a:defRPr/>
            </a:pPr>
            <a:r>
              <a:rPr lang="fr-FR" sz="1800">
                <a:cs typeface="+mn-cs"/>
              </a:rPr>
              <a:t>Données </a:t>
            </a:r>
            <a:r>
              <a:rPr sz="1800" noProof="1">
                <a:cs typeface="+mn-cs"/>
              </a:rPr>
              <a:t>(</a:t>
            </a:r>
            <a:r>
              <a:rPr sz="1800" i="1" noProof="1">
                <a:cs typeface="+mn-cs"/>
              </a:rPr>
              <a:t>Padding</a:t>
            </a:r>
            <a:r>
              <a:rPr sz="1800" noProof="1">
                <a:cs typeface="+mn-cs"/>
              </a:rPr>
              <a:t> si absence ?)</a:t>
            </a:r>
            <a:endParaRPr lang="fr-FR" sz="1800">
              <a:cs typeface="+mn-cs"/>
            </a:endParaRPr>
          </a:p>
        </p:txBody>
      </p:sp>
      <p:sp>
        <p:nvSpPr>
          <p:cNvPr id="154629" name="Text Box 5"/>
          <p:cNvSpPr txBox="1">
            <a:spLocks noChangeAspect="1" noChangeArrowheads="1"/>
          </p:cNvSpPr>
          <p:nvPr/>
        </p:nvSpPr>
        <p:spPr bwMode="auto">
          <a:xfrm>
            <a:off x="533400" y="1690688"/>
            <a:ext cx="3810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buFontTx/>
              <a:buChar char="•"/>
              <a:defRPr/>
            </a:pPr>
            <a:r>
              <a:rPr lang="fr-FR" sz="1800">
                <a:cs typeface="+mn-cs"/>
              </a:rPr>
              <a:t>Repérage: D</a:t>
            </a:r>
            <a:r>
              <a:rPr sz="1800" noProof="1">
                <a:cs typeface="+mn-cs"/>
              </a:rPr>
              <a:t>élimiteur de trame (</a:t>
            </a:r>
            <a:r>
              <a:rPr sz="1800" i="1" noProof="1">
                <a:cs typeface="+mn-cs"/>
              </a:rPr>
              <a:t>Fanion</a:t>
            </a:r>
            <a:r>
              <a:rPr sz="1800" noProof="1">
                <a:cs typeface="+mn-cs"/>
              </a:rPr>
              <a:t>)</a:t>
            </a:r>
            <a:endParaRPr lang="fr-FR" sz="1800">
              <a:cs typeface="+mn-cs"/>
            </a:endParaRPr>
          </a:p>
        </p:txBody>
      </p:sp>
      <p:sp>
        <p:nvSpPr>
          <p:cNvPr id="154630" name="Rectangle 6"/>
          <p:cNvSpPr>
            <a:spLocks noChangeArrowheads="1"/>
          </p:cNvSpPr>
          <p:nvPr/>
        </p:nvSpPr>
        <p:spPr bwMode="auto">
          <a:xfrm>
            <a:off x="6096000" y="1676400"/>
            <a:ext cx="914400" cy="304800"/>
          </a:xfrm>
          <a:prstGeom prst="rect">
            <a:avLst/>
          </a:prstGeom>
          <a:solidFill>
            <a:srgbClr val="DDDDDD"/>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DDDDD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Fanion</a:t>
            </a:r>
            <a:endParaRPr lang="fr-FR" sz="1600" b="1">
              <a:cs typeface="+mn-cs"/>
            </a:endParaRPr>
          </a:p>
        </p:txBody>
      </p:sp>
      <p:sp>
        <p:nvSpPr>
          <p:cNvPr id="154631" name="Rectangle 7"/>
          <p:cNvSpPr>
            <a:spLocks noChangeArrowheads="1"/>
          </p:cNvSpPr>
          <p:nvPr/>
        </p:nvSpPr>
        <p:spPr bwMode="auto">
          <a:xfrm>
            <a:off x="7010400" y="1676400"/>
            <a:ext cx="914400" cy="304800"/>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cs typeface="+mn-cs"/>
              </a:rPr>
              <a:t>Données</a:t>
            </a:r>
          </a:p>
        </p:txBody>
      </p:sp>
      <p:sp>
        <p:nvSpPr>
          <p:cNvPr id="154632" name="Rectangle 8"/>
          <p:cNvSpPr>
            <a:spLocks noChangeArrowheads="1"/>
          </p:cNvSpPr>
          <p:nvPr/>
        </p:nvSpPr>
        <p:spPr bwMode="auto">
          <a:xfrm>
            <a:off x="7924800" y="1676400"/>
            <a:ext cx="914400" cy="304800"/>
          </a:xfrm>
          <a:prstGeom prst="rect">
            <a:avLst/>
          </a:prstGeom>
          <a:solidFill>
            <a:srgbClr val="DDDDDD"/>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DDDDD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Fanion</a:t>
            </a:r>
            <a:endParaRPr lang="fr-FR" sz="1600" b="1">
              <a:cs typeface="+mn-cs"/>
            </a:endParaRPr>
          </a:p>
        </p:txBody>
      </p:sp>
      <p:sp>
        <p:nvSpPr>
          <p:cNvPr id="154633" name="Text Box 9"/>
          <p:cNvSpPr txBox="1">
            <a:spLocks noChangeAspect="1" noChangeArrowheads="1"/>
          </p:cNvSpPr>
          <p:nvPr/>
        </p:nvSpPr>
        <p:spPr bwMode="auto">
          <a:xfrm>
            <a:off x="533400" y="2392363"/>
            <a:ext cx="38100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buFontTx/>
              <a:buChar char="•"/>
              <a:defRPr/>
            </a:pPr>
            <a:r>
              <a:rPr sz="1800" noProof="1">
                <a:cs typeface="+mn-cs"/>
              </a:rPr>
              <a:t>Fiabilité : </a:t>
            </a:r>
            <a:r>
              <a:rPr lang="en-US" sz="1800" i="1">
                <a:cs typeface="+mn-cs"/>
              </a:rPr>
              <a:t>Frame Check Sequence</a:t>
            </a:r>
            <a:r>
              <a:rPr sz="1800" noProof="1">
                <a:cs typeface="+mn-cs"/>
              </a:rPr>
              <a:t> (FCS)</a:t>
            </a:r>
            <a:endParaRPr lang="fr-FR" sz="1800">
              <a:cs typeface="+mn-cs"/>
            </a:endParaRPr>
          </a:p>
        </p:txBody>
      </p:sp>
      <p:sp>
        <p:nvSpPr>
          <p:cNvPr id="154634" name="Rectangle 10"/>
          <p:cNvSpPr>
            <a:spLocks noChangeArrowheads="1"/>
          </p:cNvSpPr>
          <p:nvPr/>
        </p:nvSpPr>
        <p:spPr bwMode="auto">
          <a:xfrm>
            <a:off x="5181600" y="2362200"/>
            <a:ext cx="914400" cy="304800"/>
          </a:xfrm>
          <a:prstGeom prst="rect">
            <a:avLst/>
          </a:prstGeom>
          <a:solidFill>
            <a:srgbClr val="DDDDDD"/>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DDDDD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Fanion</a:t>
            </a:r>
            <a:endParaRPr lang="fr-FR" sz="1600" b="1">
              <a:cs typeface="+mn-cs"/>
            </a:endParaRPr>
          </a:p>
        </p:txBody>
      </p:sp>
      <p:sp>
        <p:nvSpPr>
          <p:cNvPr id="154635" name="Rectangle 11"/>
          <p:cNvSpPr>
            <a:spLocks noChangeArrowheads="1"/>
          </p:cNvSpPr>
          <p:nvPr/>
        </p:nvSpPr>
        <p:spPr bwMode="auto">
          <a:xfrm>
            <a:off x="6096000" y="2362200"/>
            <a:ext cx="914400" cy="304800"/>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cs typeface="+mn-cs"/>
              </a:rPr>
              <a:t>Données</a:t>
            </a:r>
          </a:p>
        </p:txBody>
      </p:sp>
      <p:sp>
        <p:nvSpPr>
          <p:cNvPr id="154637" name="Rectangle 13"/>
          <p:cNvSpPr>
            <a:spLocks noChangeArrowheads="1"/>
          </p:cNvSpPr>
          <p:nvPr/>
        </p:nvSpPr>
        <p:spPr bwMode="auto">
          <a:xfrm>
            <a:off x="7010400" y="2362200"/>
            <a:ext cx="914400" cy="304800"/>
          </a:xfrm>
          <a:prstGeom prst="rect">
            <a:avLst/>
          </a:prstGeom>
          <a:solidFill>
            <a:srgbClr val="EAEAEA"/>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EAEAEA"/>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effectLst>
                  <a:outerShdw blurRad="38100" dist="38100" dir="2700000" algn="tl">
                    <a:srgbClr val="FFFFFF"/>
                  </a:outerShdw>
                </a:effectLst>
                <a:cs typeface="+mn-cs"/>
              </a:rPr>
              <a:t>FCS</a:t>
            </a:r>
          </a:p>
        </p:txBody>
      </p:sp>
      <p:sp>
        <p:nvSpPr>
          <p:cNvPr id="154638" name="Text Box 14"/>
          <p:cNvSpPr txBox="1">
            <a:spLocks noChangeAspect="1" noChangeArrowheads="1"/>
          </p:cNvSpPr>
          <p:nvPr/>
        </p:nvSpPr>
        <p:spPr bwMode="auto">
          <a:xfrm>
            <a:off x="533400" y="3154363"/>
            <a:ext cx="3276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buFontTx/>
              <a:buChar char="•"/>
              <a:defRPr/>
            </a:pPr>
            <a:r>
              <a:rPr sz="1800" noProof="1">
                <a:cs typeface="+mn-cs"/>
              </a:rPr>
              <a:t>Adressage : Source et Destination</a:t>
            </a:r>
            <a:endParaRPr lang="fr-FR" sz="1800">
              <a:cs typeface="+mn-cs"/>
            </a:endParaRPr>
          </a:p>
        </p:txBody>
      </p:sp>
      <p:sp>
        <p:nvSpPr>
          <p:cNvPr id="154640" name="Rectangle 16"/>
          <p:cNvSpPr>
            <a:spLocks noChangeArrowheads="1"/>
          </p:cNvSpPr>
          <p:nvPr/>
        </p:nvSpPr>
        <p:spPr bwMode="auto">
          <a:xfrm>
            <a:off x="6096000" y="3124200"/>
            <a:ext cx="914400" cy="304800"/>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cs typeface="+mn-cs"/>
              </a:rPr>
              <a:t>Données</a:t>
            </a:r>
          </a:p>
        </p:txBody>
      </p:sp>
      <p:sp>
        <p:nvSpPr>
          <p:cNvPr id="154642" name="Rectangle 18"/>
          <p:cNvSpPr>
            <a:spLocks noChangeArrowheads="1"/>
          </p:cNvSpPr>
          <p:nvPr/>
        </p:nvSpPr>
        <p:spPr bwMode="auto">
          <a:xfrm>
            <a:off x="7010400" y="3124200"/>
            <a:ext cx="914400" cy="304800"/>
          </a:xfrm>
          <a:prstGeom prst="rect">
            <a:avLst/>
          </a:prstGeom>
          <a:solidFill>
            <a:srgbClr val="EAEAEA"/>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EAEAEA"/>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effectLst>
                  <a:outerShdw blurRad="38100" dist="38100" dir="2700000" algn="tl">
                    <a:srgbClr val="FFFFFF"/>
                  </a:outerShdw>
                </a:effectLst>
                <a:cs typeface="+mn-cs"/>
              </a:rPr>
              <a:t>FCS</a:t>
            </a:r>
          </a:p>
        </p:txBody>
      </p:sp>
      <p:sp>
        <p:nvSpPr>
          <p:cNvPr id="154644" name="Text Box 20"/>
          <p:cNvSpPr txBox="1">
            <a:spLocks noChangeAspect="1" noChangeArrowheads="1"/>
          </p:cNvSpPr>
          <p:nvPr/>
        </p:nvSpPr>
        <p:spPr bwMode="auto">
          <a:xfrm>
            <a:off x="533400" y="3957638"/>
            <a:ext cx="502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buFontTx/>
              <a:buChar char="•"/>
              <a:defRPr/>
            </a:pPr>
            <a:r>
              <a:rPr sz="1800" noProof="1">
                <a:cs typeface="+mn-cs"/>
              </a:rPr>
              <a:t>Optimisation du protocole : Informations de Contrôle</a:t>
            </a:r>
            <a:endParaRPr lang="fr-FR" sz="1800">
              <a:cs typeface="+mn-cs"/>
            </a:endParaRPr>
          </a:p>
        </p:txBody>
      </p:sp>
      <p:sp>
        <p:nvSpPr>
          <p:cNvPr id="154646" name="Rectangle 22"/>
          <p:cNvSpPr>
            <a:spLocks noChangeArrowheads="1"/>
          </p:cNvSpPr>
          <p:nvPr/>
        </p:nvSpPr>
        <p:spPr bwMode="auto">
          <a:xfrm>
            <a:off x="6096000" y="4343400"/>
            <a:ext cx="914400" cy="304800"/>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cs typeface="+mn-cs"/>
              </a:rPr>
              <a:t>Données</a:t>
            </a:r>
          </a:p>
        </p:txBody>
      </p:sp>
      <p:sp>
        <p:nvSpPr>
          <p:cNvPr id="154648" name="Rectangle 24"/>
          <p:cNvSpPr>
            <a:spLocks noChangeArrowheads="1"/>
          </p:cNvSpPr>
          <p:nvPr/>
        </p:nvSpPr>
        <p:spPr bwMode="auto">
          <a:xfrm>
            <a:off x="7010400" y="4343400"/>
            <a:ext cx="914400" cy="304800"/>
          </a:xfrm>
          <a:prstGeom prst="rect">
            <a:avLst/>
          </a:prstGeom>
          <a:solidFill>
            <a:srgbClr val="EAEAEA"/>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EAEAEA"/>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effectLst>
                  <a:outerShdw blurRad="38100" dist="38100" dir="2700000" algn="tl">
                    <a:srgbClr val="FFFFFF"/>
                  </a:outerShdw>
                </a:effectLst>
                <a:cs typeface="+mn-cs"/>
              </a:rPr>
              <a:t>FCS</a:t>
            </a:r>
          </a:p>
        </p:txBody>
      </p:sp>
      <p:sp>
        <p:nvSpPr>
          <p:cNvPr id="154651" name="Text Box 27"/>
          <p:cNvSpPr txBox="1">
            <a:spLocks noChangeAspect="1" noChangeArrowheads="1"/>
          </p:cNvSpPr>
          <p:nvPr/>
        </p:nvSpPr>
        <p:spPr bwMode="auto">
          <a:xfrm>
            <a:off x="533400" y="5210175"/>
            <a:ext cx="5562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buFontTx/>
              <a:buChar char="•"/>
              <a:defRPr/>
            </a:pPr>
            <a:r>
              <a:rPr sz="1800" noProof="1">
                <a:cs typeface="+mn-cs"/>
              </a:rPr>
              <a:t>Autant de formats de trame que de protocoles de niveau 2</a:t>
            </a:r>
            <a:endParaRPr lang="fr-FR" sz="1800">
              <a:cs typeface="+mn-cs"/>
            </a:endParaRPr>
          </a:p>
        </p:txBody>
      </p:sp>
      <p:sp>
        <p:nvSpPr>
          <p:cNvPr id="154652" name="Text Box 28"/>
          <p:cNvSpPr txBox="1">
            <a:spLocks noChangeAspect="1" noChangeArrowheads="1"/>
          </p:cNvSpPr>
          <p:nvPr/>
        </p:nvSpPr>
        <p:spPr bwMode="auto">
          <a:xfrm>
            <a:off x="533400" y="5562600"/>
            <a:ext cx="5029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buFontTx/>
              <a:buChar char="•"/>
              <a:defRPr/>
            </a:pPr>
            <a:r>
              <a:rPr sz="1800" noProof="1">
                <a:cs typeface="+mn-cs"/>
              </a:rPr>
              <a:t>Traduction a priori irréaliste sans perte d'information</a:t>
            </a:r>
            <a:endParaRPr lang="fr-FR" sz="1800">
              <a:cs typeface="+mn-cs"/>
            </a:endParaRPr>
          </a:p>
        </p:txBody>
      </p:sp>
      <p:sp>
        <p:nvSpPr>
          <p:cNvPr id="154653" name="Text Box 29"/>
          <p:cNvSpPr txBox="1">
            <a:spLocks noChangeAspect="1" noChangeArrowheads="1"/>
          </p:cNvSpPr>
          <p:nvPr/>
        </p:nvSpPr>
        <p:spPr bwMode="auto">
          <a:xfrm>
            <a:off x="533400" y="5973763"/>
            <a:ext cx="502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buFontTx/>
              <a:buChar char="•"/>
              <a:defRPr/>
            </a:pPr>
            <a:r>
              <a:rPr sz="1800" i="1" noProof="1">
                <a:cs typeface="+mn-cs"/>
              </a:rPr>
              <a:t>Justification</a:t>
            </a:r>
            <a:r>
              <a:rPr sz="1800" noProof="1">
                <a:cs typeface="+mn-cs"/>
              </a:rPr>
              <a:t> de l'existence du niveau 3</a:t>
            </a:r>
            <a:endParaRPr lang="fr-FR" sz="1800">
              <a:cs typeface="+mn-cs"/>
            </a:endParaRPr>
          </a:p>
        </p:txBody>
      </p:sp>
      <p:sp>
        <p:nvSpPr>
          <p:cNvPr id="154647" name="Rectangle 23"/>
          <p:cNvSpPr>
            <a:spLocks noChangeArrowheads="1"/>
          </p:cNvSpPr>
          <p:nvPr/>
        </p:nvSpPr>
        <p:spPr bwMode="auto">
          <a:xfrm>
            <a:off x="7924800" y="4343400"/>
            <a:ext cx="914400" cy="304800"/>
          </a:xfrm>
          <a:prstGeom prst="rect">
            <a:avLst/>
          </a:prstGeom>
          <a:solidFill>
            <a:srgbClr val="DDDDDD"/>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DDDDD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Fanion</a:t>
            </a:r>
            <a:endParaRPr lang="fr-FR" sz="1600" b="1">
              <a:cs typeface="+mn-cs"/>
            </a:endParaRPr>
          </a:p>
        </p:txBody>
      </p:sp>
      <p:sp>
        <p:nvSpPr>
          <p:cNvPr id="154641" name="Rectangle 17"/>
          <p:cNvSpPr>
            <a:spLocks noChangeArrowheads="1"/>
          </p:cNvSpPr>
          <p:nvPr/>
        </p:nvSpPr>
        <p:spPr bwMode="auto">
          <a:xfrm>
            <a:off x="7924800" y="3124200"/>
            <a:ext cx="914400" cy="304800"/>
          </a:xfrm>
          <a:prstGeom prst="rect">
            <a:avLst/>
          </a:prstGeom>
          <a:solidFill>
            <a:srgbClr val="DDDDDD"/>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DDDDD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Fanion</a:t>
            </a:r>
            <a:endParaRPr lang="fr-FR" sz="1600" b="1">
              <a:cs typeface="+mn-cs"/>
            </a:endParaRPr>
          </a:p>
        </p:txBody>
      </p:sp>
      <p:sp>
        <p:nvSpPr>
          <p:cNvPr id="154636" name="Rectangle 12"/>
          <p:cNvSpPr>
            <a:spLocks noChangeArrowheads="1"/>
          </p:cNvSpPr>
          <p:nvPr/>
        </p:nvSpPr>
        <p:spPr bwMode="auto">
          <a:xfrm>
            <a:off x="7924800" y="2362200"/>
            <a:ext cx="914400" cy="304800"/>
          </a:xfrm>
          <a:prstGeom prst="rect">
            <a:avLst/>
          </a:prstGeom>
          <a:solidFill>
            <a:srgbClr val="DDDDDD"/>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DDDDD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cs typeface="+mn-cs"/>
              </a:rPr>
              <a:t>Fanion</a:t>
            </a:r>
            <a:endParaRPr lang="fr-FR" sz="1600" b="1">
              <a:cs typeface="+mn-cs"/>
            </a:endParaRPr>
          </a:p>
        </p:txBody>
      </p:sp>
      <p:sp>
        <p:nvSpPr>
          <p:cNvPr id="2" name="Date Placeholder 1"/>
          <p:cNvSpPr>
            <a:spLocks noGrp="1"/>
          </p:cNvSpPr>
          <p:nvPr>
            <p:ph type="dt" sz="quarter" idx="10"/>
          </p:nvPr>
        </p:nvSpPr>
        <p:spPr/>
        <p:txBody>
          <a:bodyPr/>
          <a:lstStyle/>
          <a:p>
            <a:pPr>
              <a:defRPr/>
            </a:pPr>
            <a:r>
              <a:rPr lang="fr-FR" smtClean="0"/>
              <a:t>© </a:t>
            </a:r>
            <a:fld id="{123973A5-B826-824E-B173-E8B78998F597}"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F524423-DA56-4D45-845A-D98B51CD2ED8}" type="slidenum">
              <a:rPr lang="fr-FR" smtClean="0"/>
              <a:pPr>
                <a:defRPr/>
              </a:pPr>
              <a:t>128</a:t>
            </a:fld>
            <a:endParaRPr lang="fr-FR"/>
          </a:p>
        </p:txBody>
      </p:sp>
    </p:spTree>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Modes</a:t>
            </a:r>
          </a:p>
        </p:txBody>
      </p:sp>
      <p:sp>
        <p:nvSpPr>
          <p:cNvPr id="159747" name="Rectangle 3"/>
          <p:cNvSpPr>
            <a:spLocks noGrp="1" noChangeArrowheads="1"/>
          </p:cNvSpPr>
          <p:nvPr>
            <p:ph type="body" sz="half" idx="1"/>
          </p:nvPr>
        </p:nvSpPr>
        <p:spPr>
          <a:xfrm>
            <a:off x="685800" y="1860550"/>
            <a:ext cx="3810000" cy="3090863"/>
          </a:xfrm>
        </p:spPr>
        <p:txBody>
          <a:bodyPr/>
          <a:lstStyle/>
          <a:p>
            <a:pPr marL="0" indent="3175">
              <a:buFontTx/>
              <a:buNone/>
              <a:defRPr/>
            </a:pPr>
            <a:r>
              <a:rPr sz="2000" b="1" noProof="1" smtClean="0">
                <a:cs typeface="+mn-cs"/>
              </a:rPr>
              <a:t>Mode connecté :</a:t>
            </a:r>
          </a:p>
          <a:p>
            <a:pPr marL="479425" lvl="1">
              <a:defRPr/>
            </a:pPr>
            <a:r>
              <a:rPr sz="1800" noProof="1" smtClean="0"/>
              <a:t>Généralement orienté flot d'octets, sans délimiteur de messages;</a:t>
            </a:r>
          </a:p>
          <a:p>
            <a:pPr marL="479425" lvl="1">
              <a:defRPr/>
            </a:pPr>
            <a:r>
              <a:rPr sz="1800" noProof="1" smtClean="0"/>
              <a:t>Connexion entre exactement deux entités, pas d'adressage multiple;</a:t>
            </a:r>
          </a:p>
          <a:p>
            <a:pPr marL="479425" lvl="1">
              <a:defRPr/>
            </a:pPr>
            <a:r>
              <a:rPr sz="1800" noProof="1" smtClean="0"/>
              <a:t>Grande transparence une fois la connexion établie;</a:t>
            </a:r>
          </a:p>
          <a:p>
            <a:pPr marL="479425" lvl="1">
              <a:defRPr/>
            </a:pPr>
            <a:r>
              <a:rPr sz="1800" noProof="1" smtClean="0"/>
              <a:t>Utilise généralement un protocole de transport fiable.</a:t>
            </a:r>
            <a:endParaRPr lang="fr-FR" sz="1800" smtClean="0"/>
          </a:p>
        </p:txBody>
      </p:sp>
      <p:sp>
        <p:nvSpPr>
          <p:cNvPr id="159748" name="Rectangle 4"/>
          <p:cNvSpPr>
            <a:spLocks noGrp="1" noChangeArrowheads="1"/>
          </p:cNvSpPr>
          <p:nvPr>
            <p:ph type="body" sz="half" idx="2"/>
          </p:nvPr>
        </p:nvSpPr>
        <p:spPr>
          <a:xfrm>
            <a:off x="4648200" y="1860550"/>
            <a:ext cx="3810000" cy="4356100"/>
          </a:xfrm>
        </p:spPr>
        <p:txBody>
          <a:bodyPr/>
          <a:lstStyle/>
          <a:p>
            <a:pPr marL="0" indent="0">
              <a:buFontTx/>
              <a:buNone/>
              <a:defRPr/>
            </a:pPr>
            <a:r>
              <a:rPr sz="2000" b="1" noProof="1" smtClean="0">
                <a:cs typeface="+mn-cs"/>
              </a:rPr>
              <a:t>Mode non connecté :</a:t>
            </a:r>
          </a:p>
          <a:p>
            <a:pPr marL="476250" lvl="1">
              <a:defRPr/>
            </a:pPr>
            <a:r>
              <a:rPr sz="1800" noProof="1" smtClean="0"/>
              <a:t>Orienté Message / </a:t>
            </a:r>
            <a:r>
              <a:rPr lang="en-US" sz="1800" i="1" smtClean="0"/>
              <a:t>Datagramme</a:t>
            </a:r>
            <a:r>
              <a:rPr sz="1800" noProof="1" smtClean="0"/>
              <a:t>;</a:t>
            </a:r>
          </a:p>
          <a:p>
            <a:pPr marL="476250" lvl="1">
              <a:defRPr/>
            </a:pPr>
            <a:r>
              <a:rPr sz="1800" noProof="1" smtClean="0"/>
              <a:t>Délimitation naturelle des messages;</a:t>
            </a:r>
          </a:p>
          <a:p>
            <a:pPr marL="476250" lvl="1">
              <a:defRPr/>
            </a:pPr>
            <a:r>
              <a:rPr sz="1800" noProof="1" smtClean="0"/>
              <a:t>Typage généralement par protocole </a:t>
            </a:r>
            <a:r>
              <a:rPr sz="1800" i="1" noProof="1" smtClean="0"/>
              <a:t>applicatif</a:t>
            </a:r>
            <a:r>
              <a:rPr sz="1800" noProof="1" smtClean="0"/>
              <a:t> (aisé);</a:t>
            </a:r>
          </a:p>
          <a:p>
            <a:pPr marL="476250" lvl="1">
              <a:defRPr/>
            </a:pPr>
            <a:r>
              <a:rPr sz="1800" noProof="1" smtClean="0"/>
              <a:t>Adressage multiple généralement supporté;</a:t>
            </a:r>
          </a:p>
          <a:p>
            <a:pPr marL="476250" lvl="1">
              <a:defRPr/>
            </a:pPr>
            <a:r>
              <a:rPr sz="1800" noProof="1" smtClean="0"/>
              <a:t>Adressage nécessaire pour chaque message;</a:t>
            </a:r>
          </a:p>
          <a:p>
            <a:pPr marL="476250" lvl="1">
              <a:defRPr/>
            </a:pPr>
            <a:r>
              <a:rPr sz="1800" noProof="1" smtClean="0"/>
              <a:t>Utilise un protocole de transport fiable ou non fiable;</a:t>
            </a:r>
          </a:p>
          <a:p>
            <a:pPr marL="476250" lvl="1">
              <a:defRPr/>
            </a:pPr>
            <a:r>
              <a:rPr lang="en-US" sz="1800" i="1" smtClean="0"/>
              <a:t>Overhead</a:t>
            </a:r>
            <a:r>
              <a:rPr sz="1800" noProof="1" smtClean="0"/>
              <a:t> système et réseau faible (par message).</a:t>
            </a:r>
            <a:endParaRPr lang="fr-FR" sz="1800" smtClean="0"/>
          </a:p>
        </p:txBody>
      </p:sp>
      <p:sp>
        <p:nvSpPr>
          <p:cNvPr id="2" name="Date Placeholder 1"/>
          <p:cNvSpPr>
            <a:spLocks noGrp="1"/>
          </p:cNvSpPr>
          <p:nvPr>
            <p:ph type="dt" sz="quarter" idx="10"/>
          </p:nvPr>
        </p:nvSpPr>
        <p:spPr/>
        <p:txBody>
          <a:bodyPr/>
          <a:lstStyle/>
          <a:p>
            <a:pPr>
              <a:defRPr/>
            </a:pPr>
            <a:r>
              <a:rPr lang="fr-FR" smtClean="0"/>
              <a:t>© </a:t>
            </a:r>
            <a:fld id="{6AA2E14B-A24F-4043-9897-DD33F24AA52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5627908-341B-024E-B9B5-D686C7576CFB}" type="slidenum">
              <a:rPr lang="fr-FR" smtClean="0"/>
              <a:pPr>
                <a:defRPr/>
              </a:pPr>
              <a:t>129</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spect="1" noChangeArrowheads="1"/>
          </p:cNvSpPr>
          <p:nvPr>
            <p:ph type="title"/>
          </p:nvPr>
        </p:nvSpPr>
        <p:spPr>
          <a:xfrm>
            <a:off x="990600" y="0"/>
            <a:ext cx="7086600" cy="701675"/>
          </a:xfrm>
        </p:spPr>
        <p:txBody>
          <a:bodyPr>
            <a:spAutoFit/>
          </a:bodyPr>
          <a:lstStyle/>
          <a:p>
            <a:pPr>
              <a:defRPr/>
            </a:pPr>
            <a:r>
              <a:rPr lang="fr-FR" sz="4000" smtClean="0">
                <a:solidFill>
                  <a:schemeClr val="tx1"/>
                </a:solidFill>
                <a:cs typeface="+mj-cs"/>
              </a:rPr>
              <a:t>Topologies et méthodes d’accès</a:t>
            </a:r>
            <a:endParaRPr lang="fr-FR" sz="4000" b="1" smtClean="0">
              <a:solidFill>
                <a:schemeClr val="tx1"/>
              </a:solidFill>
              <a:cs typeface="+mj-cs"/>
            </a:endParaRPr>
          </a:p>
        </p:txBody>
      </p:sp>
      <p:graphicFrame>
        <p:nvGraphicFramePr>
          <p:cNvPr id="83970" name="Object 7"/>
          <p:cNvGraphicFramePr>
            <a:graphicFrameLocks noChangeAspect="1"/>
          </p:cNvGraphicFramePr>
          <p:nvPr/>
        </p:nvGraphicFramePr>
        <p:xfrm>
          <a:off x="914400" y="1438275"/>
          <a:ext cx="7543800" cy="4622800"/>
        </p:xfrm>
        <a:graphic>
          <a:graphicData uri="http://schemas.openxmlformats.org/presentationml/2006/ole">
            <mc:AlternateContent xmlns:mc="http://schemas.openxmlformats.org/markup-compatibility/2006">
              <mc:Choice xmlns:v="urn:schemas-microsoft-com:vml" Requires="v">
                <p:oleObj spid="_x0000_s83987" name="VISIO" r:id="rId3" imgW="4178300" imgH="2552700" progId="Visio.Drawing.5">
                  <p:embed/>
                </p:oleObj>
              </mc:Choice>
              <mc:Fallback>
                <p:oleObj name="VISIO" r:id="rId3" imgW="4178300" imgH="2552700" progId="Visio.Drawing.5">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38275"/>
                        <a:ext cx="7543800"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6F164D73-4D69-B94F-9584-FF63CAA6C457}"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90BB302-1AD3-9341-81AE-3EAA27802734}" type="slidenum">
              <a:rPr lang="fr-FR" smtClean="0"/>
              <a:pPr>
                <a:defRPr/>
              </a:pPr>
              <a:t>13</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Mode Connecté</a:t>
            </a:r>
          </a:p>
        </p:txBody>
      </p:sp>
      <p:sp>
        <p:nvSpPr>
          <p:cNvPr id="155651" name="AutoShape 3"/>
          <p:cNvSpPr>
            <a:spLocks noChangeArrowheads="1"/>
          </p:cNvSpPr>
          <p:nvPr/>
        </p:nvSpPr>
        <p:spPr bwMode="auto">
          <a:xfrm>
            <a:off x="762000" y="1076325"/>
            <a:ext cx="28194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socket(famille, type, protocole)</a:t>
            </a:r>
          </a:p>
        </p:txBody>
      </p:sp>
      <p:sp>
        <p:nvSpPr>
          <p:cNvPr id="155652" name="AutoShape 4"/>
          <p:cNvSpPr>
            <a:spLocks noChangeArrowheads="1"/>
          </p:cNvSpPr>
          <p:nvPr/>
        </p:nvSpPr>
        <p:spPr bwMode="auto">
          <a:xfrm>
            <a:off x="152400" y="1795463"/>
            <a:ext cx="40386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bind(socket, adresseLocale, longueur adresse)</a:t>
            </a:r>
          </a:p>
        </p:txBody>
      </p:sp>
      <p:sp>
        <p:nvSpPr>
          <p:cNvPr id="155653" name="AutoShape 5"/>
          <p:cNvSpPr>
            <a:spLocks noChangeArrowheads="1"/>
          </p:cNvSpPr>
          <p:nvPr/>
        </p:nvSpPr>
        <p:spPr bwMode="auto">
          <a:xfrm>
            <a:off x="800100" y="2516188"/>
            <a:ext cx="27432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listen(socket, longueurQueue)</a:t>
            </a:r>
          </a:p>
        </p:txBody>
      </p:sp>
      <p:sp>
        <p:nvSpPr>
          <p:cNvPr id="155654" name="AutoShape 6"/>
          <p:cNvSpPr>
            <a:spLocks noChangeArrowheads="1"/>
          </p:cNvSpPr>
          <p:nvPr/>
        </p:nvSpPr>
        <p:spPr bwMode="auto">
          <a:xfrm>
            <a:off x="342900" y="3235325"/>
            <a:ext cx="36576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accept(socket, adresse, longueurAdresse)</a:t>
            </a:r>
          </a:p>
        </p:txBody>
      </p:sp>
      <p:sp>
        <p:nvSpPr>
          <p:cNvPr id="155655" name="AutoShape 7"/>
          <p:cNvSpPr>
            <a:spLocks noChangeArrowheads="1"/>
          </p:cNvSpPr>
          <p:nvPr/>
        </p:nvSpPr>
        <p:spPr bwMode="auto">
          <a:xfrm>
            <a:off x="1524000" y="3956050"/>
            <a:ext cx="1295400" cy="1047750"/>
          </a:xfrm>
          <a:prstGeom prst="flowChartConnector">
            <a:avLst/>
          </a:prstGeom>
          <a:solidFill>
            <a:srgbClr val="CCECFF"/>
          </a:solidFill>
          <a:ln w="9525">
            <a:round/>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Attente</a:t>
            </a:r>
          </a:p>
          <a:p>
            <a:pPr algn="ctr">
              <a:defRPr/>
            </a:pPr>
            <a:r>
              <a:rPr lang="fr-FR" sz="1600" b="1">
                <a:cs typeface="+mn-cs"/>
              </a:rPr>
              <a:t>d'une</a:t>
            </a:r>
          </a:p>
          <a:p>
            <a:pPr algn="ctr">
              <a:defRPr/>
            </a:pPr>
            <a:r>
              <a:rPr lang="fr-FR" sz="1600" b="1">
                <a:cs typeface="+mn-cs"/>
              </a:rPr>
              <a:t>connexion</a:t>
            </a:r>
          </a:p>
        </p:txBody>
      </p:sp>
      <p:sp>
        <p:nvSpPr>
          <p:cNvPr id="155656" name="AutoShape 8"/>
          <p:cNvSpPr>
            <a:spLocks noChangeArrowheads="1"/>
          </p:cNvSpPr>
          <p:nvPr/>
        </p:nvSpPr>
        <p:spPr bwMode="auto">
          <a:xfrm>
            <a:off x="533400" y="5394325"/>
            <a:ext cx="32766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read(socket, buffer, longueurBuffer)</a:t>
            </a:r>
          </a:p>
        </p:txBody>
      </p:sp>
      <p:sp>
        <p:nvSpPr>
          <p:cNvPr id="155657" name="AutoShape 9"/>
          <p:cNvSpPr>
            <a:spLocks noChangeArrowheads="1"/>
          </p:cNvSpPr>
          <p:nvPr/>
        </p:nvSpPr>
        <p:spPr bwMode="auto">
          <a:xfrm>
            <a:off x="533400" y="6115050"/>
            <a:ext cx="32766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write(socket, buffer, longueurBuffer)</a:t>
            </a:r>
          </a:p>
        </p:txBody>
      </p:sp>
      <p:sp>
        <p:nvSpPr>
          <p:cNvPr id="155658" name="AutoShape 10"/>
          <p:cNvSpPr>
            <a:spLocks noChangeArrowheads="1"/>
          </p:cNvSpPr>
          <p:nvPr/>
        </p:nvSpPr>
        <p:spPr bwMode="auto">
          <a:xfrm>
            <a:off x="5638800" y="1076325"/>
            <a:ext cx="2819400" cy="254000"/>
          </a:xfrm>
          <a:prstGeom prst="flowChartProcess">
            <a:avLst/>
          </a:prstGeom>
          <a:solidFill>
            <a:srgbClr val="CCC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socket(famille, type, protocole)</a:t>
            </a:r>
          </a:p>
        </p:txBody>
      </p:sp>
      <p:sp>
        <p:nvSpPr>
          <p:cNvPr id="155659" name="AutoShape 11"/>
          <p:cNvSpPr>
            <a:spLocks noChangeArrowheads="1"/>
          </p:cNvSpPr>
          <p:nvPr/>
        </p:nvSpPr>
        <p:spPr bwMode="auto">
          <a:xfrm>
            <a:off x="5181600" y="3235325"/>
            <a:ext cx="3733800" cy="254000"/>
          </a:xfrm>
          <a:prstGeom prst="flowChartProcess">
            <a:avLst/>
          </a:prstGeom>
          <a:solidFill>
            <a:srgbClr val="CCC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connect(socket, adresse, longueurAdresse)</a:t>
            </a:r>
          </a:p>
        </p:txBody>
      </p:sp>
      <p:sp>
        <p:nvSpPr>
          <p:cNvPr id="155660" name="AutoShape 12"/>
          <p:cNvSpPr>
            <a:spLocks noChangeArrowheads="1"/>
          </p:cNvSpPr>
          <p:nvPr/>
        </p:nvSpPr>
        <p:spPr bwMode="auto">
          <a:xfrm>
            <a:off x="5410200" y="5394325"/>
            <a:ext cx="3276600" cy="254000"/>
          </a:xfrm>
          <a:prstGeom prst="flowChartProcess">
            <a:avLst/>
          </a:prstGeom>
          <a:solidFill>
            <a:srgbClr val="CCC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write(socket, buffer, longueurBuffer)</a:t>
            </a:r>
          </a:p>
        </p:txBody>
      </p:sp>
      <p:sp>
        <p:nvSpPr>
          <p:cNvPr id="155661" name="AutoShape 13"/>
          <p:cNvSpPr>
            <a:spLocks noChangeArrowheads="1"/>
          </p:cNvSpPr>
          <p:nvPr/>
        </p:nvSpPr>
        <p:spPr bwMode="auto">
          <a:xfrm>
            <a:off x="5410200" y="6115050"/>
            <a:ext cx="3276600" cy="254000"/>
          </a:xfrm>
          <a:prstGeom prst="flowChartProcess">
            <a:avLst/>
          </a:prstGeom>
          <a:solidFill>
            <a:srgbClr val="CCC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read(socket, buffer, longueurBuffer)</a:t>
            </a:r>
          </a:p>
        </p:txBody>
      </p:sp>
      <p:cxnSp>
        <p:nvCxnSpPr>
          <p:cNvPr id="155662" name="AutoShape 14"/>
          <p:cNvCxnSpPr>
            <a:cxnSpLocks noChangeShapeType="1"/>
            <a:stCxn id="155651" idx="2"/>
            <a:endCxn id="155652" idx="0"/>
          </p:cNvCxnSpPr>
          <p:nvPr/>
        </p:nvCxnSpPr>
        <p:spPr bwMode="auto">
          <a:xfrm>
            <a:off x="2171700" y="1330325"/>
            <a:ext cx="0" cy="465138"/>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63" name="AutoShape 15"/>
          <p:cNvCxnSpPr>
            <a:cxnSpLocks noChangeShapeType="1"/>
            <a:stCxn id="155652" idx="2"/>
            <a:endCxn id="155653" idx="0"/>
          </p:cNvCxnSpPr>
          <p:nvPr/>
        </p:nvCxnSpPr>
        <p:spPr bwMode="auto">
          <a:xfrm>
            <a:off x="2171700" y="2049463"/>
            <a:ext cx="0" cy="466725"/>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64" name="AutoShape 16"/>
          <p:cNvCxnSpPr>
            <a:cxnSpLocks noChangeShapeType="1"/>
            <a:stCxn id="155653" idx="2"/>
            <a:endCxn id="155654" idx="0"/>
          </p:cNvCxnSpPr>
          <p:nvPr/>
        </p:nvCxnSpPr>
        <p:spPr bwMode="auto">
          <a:xfrm>
            <a:off x="2171700" y="2770188"/>
            <a:ext cx="0" cy="465137"/>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65" name="AutoShape 17"/>
          <p:cNvCxnSpPr>
            <a:cxnSpLocks noChangeShapeType="1"/>
            <a:stCxn id="155654" idx="2"/>
            <a:endCxn id="155655" idx="0"/>
          </p:cNvCxnSpPr>
          <p:nvPr/>
        </p:nvCxnSpPr>
        <p:spPr bwMode="auto">
          <a:xfrm>
            <a:off x="2171700" y="3489325"/>
            <a:ext cx="0" cy="466725"/>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66" name="AutoShape 18"/>
          <p:cNvCxnSpPr>
            <a:cxnSpLocks noChangeShapeType="1"/>
            <a:stCxn id="155655" idx="4"/>
            <a:endCxn id="155656" idx="0"/>
          </p:cNvCxnSpPr>
          <p:nvPr/>
        </p:nvCxnSpPr>
        <p:spPr bwMode="auto">
          <a:xfrm>
            <a:off x="2171700" y="5003800"/>
            <a:ext cx="0" cy="390525"/>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67" name="AutoShape 19"/>
          <p:cNvCxnSpPr>
            <a:cxnSpLocks noChangeShapeType="1"/>
            <a:stCxn id="155656" idx="2"/>
            <a:endCxn id="155657" idx="0"/>
          </p:cNvCxnSpPr>
          <p:nvPr/>
        </p:nvCxnSpPr>
        <p:spPr bwMode="auto">
          <a:xfrm>
            <a:off x="2171700" y="5648325"/>
            <a:ext cx="0" cy="466725"/>
          </a:xfrm>
          <a:prstGeom prst="straightConnector1">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68" name="AutoShape 20"/>
          <p:cNvCxnSpPr>
            <a:cxnSpLocks noChangeShapeType="1"/>
            <a:stCxn id="155655" idx="6"/>
            <a:endCxn id="155659" idx="1"/>
          </p:cNvCxnSpPr>
          <p:nvPr/>
        </p:nvCxnSpPr>
        <p:spPr bwMode="auto">
          <a:xfrm flipV="1">
            <a:off x="2819400" y="3362325"/>
            <a:ext cx="2362200" cy="1117600"/>
          </a:xfrm>
          <a:prstGeom prst="straightConnector1">
            <a:avLst/>
          </a:prstGeom>
          <a:noFill/>
          <a:ln w="2857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69" name="AutoShape 21"/>
          <p:cNvCxnSpPr>
            <a:cxnSpLocks noChangeShapeType="1"/>
            <a:stCxn id="155658" idx="2"/>
            <a:endCxn id="155659" idx="0"/>
          </p:cNvCxnSpPr>
          <p:nvPr/>
        </p:nvCxnSpPr>
        <p:spPr bwMode="auto">
          <a:xfrm>
            <a:off x="7048500" y="1330325"/>
            <a:ext cx="0" cy="190500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70" name="AutoShape 22"/>
          <p:cNvCxnSpPr>
            <a:cxnSpLocks noChangeShapeType="1"/>
            <a:stCxn id="155659" idx="2"/>
            <a:endCxn id="155660" idx="0"/>
          </p:cNvCxnSpPr>
          <p:nvPr/>
        </p:nvCxnSpPr>
        <p:spPr bwMode="auto">
          <a:xfrm>
            <a:off x="7048500" y="3489325"/>
            <a:ext cx="0" cy="190500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71" name="AutoShape 23"/>
          <p:cNvCxnSpPr>
            <a:cxnSpLocks noChangeShapeType="1"/>
            <a:stCxn id="155660" idx="2"/>
            <a:endCxn id="155661" idx="0"/>
          </p:cNvCxnSpPr>
          <p:nvPr/>
        </p:nvCxnSpPr>
        <p:spPr bwMode="auto">
          <a:xfrm>
            <a:off x="7048500" y="5648325"/>
            <a:ext cx="0" cy="466725"/>
          </a:xfrm>
          <a:prstGeom prst="straightConnector1">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72" name="AutoShape 24"/>
          <p:cNvCxnSpPr>
            <a:cxnSpLocks noChangeShapeType="1"/>
            <a:stCxn id="155660" idx="1"/>
            <a:endCxn id="155656" idx="3"/>
          </p:cNvCxnSpPr>
          <p:nvPr/>
        </p:nvCxnSpPr>
        <p:spPr bwMode="auto">
          <a:xfrm flipH="1">
            <a:off x="3810000" y="5521325"/>
            <a:ext cx="1600200" cy="0"/>
          </a:xfrm>
          <a:prstGeom prst="straightConnector1">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5673" name="AutoShape 25"/>
          <p:cNvCxnSpPr>
            <a:cxnSpLocks noChangeShapeType="1"/>
            <a:stCxn id="155657" idx="3"/>
            <a:endCxn id="155661" idx="1"/>
          </p:cNvCxnSpPr>
          <p:nvPr/>
        </p:nvCxnSpPr>
        <p:spPr bwMode="auto">
          <a:xfrm>
            <a:off x="3810000" y="6242050"/>
            <a:ext cx="1600200" cy="0"/>
          </a:xfrm>
          <a:prstGeom prst="straightConnector1">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5674" name="Text Box 26"/>
          <p:cNvSpPr txBox="1">
            <a:spLocks noChangeArrowheads="1"/>
          </p:cNvSpPr>
          <p:nvPr/>
        </p:nvSpPr>
        <p:spPr bwMode="auto">
          <a:xfrm>
            <a:off x="1660525" y="685800"/>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b="1">
                <a:cs typeface="+mn-cs"/>
              </a:rPr>
              <a:t>Serveur</a:t>
            </a:r>
          </a:p>
        </p:txBody>
      </p:sp>
      <p:sp>
        <p:nvSpPr>
          <p:cNvPr id="155675" name="Text Box 27"/>
          <p:cNvSpPr txBox="1">
            <a:spLocks noChangeArrowheads="1"/>
          </p:cNvSpPr>
          <p:nvPr/>
        </p:nvSpPr>
        <p:spPr bwMode="auto">
          <a:xfrm>
            <a:off x="6537325" y="685800"/>
            <a:ext cx="1006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b="1">
                <a:cs typeface="+mn-cs"/>
              </a:rPr>
              <a:t>Client</a:t>
            </a:r>
          </a:p>
        </p:txBody>
      </p:sp>
      <p:sp>
        <p:nvSpPr>
          <p:cNvPr id="2" name="Date Placeholder 1"/>
          <p:cNvSpPr>
            <a:spLocks noGrp="1"/>
          </p:cNvSpPr>
          <p:nvPr>
            <p:ph type="dt" sz="quarter" idx="10"/>
          </p:nvPr>
        </p:nvSpPr>
        <p:spPr/>
        <p:txBody>
          <a:bodyPr/>
          <a:lstStyle/>
          <a:p>
            <a:pPr>
              <a:defRPr/>
            </a:pPr>
            <a:r>
              <a:rPr lang="fr-FR" smtClean="0"/>
              <a:t>© </a:t>
            </a:r>
            <a:fld id="{2EA947A6-536A-694B-814E-8A80C4BE992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F00E616-B90D-AB4F-B441-88EB593014EB}" type="slidenum">
              <a:rPr lang="fr-FR" smtClean="0"/>
              <a:pPr>
                <a:defRPr/>
              </a:pPr>
              <a:t>130</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Mode Non Connecté</a:t>
            </a:r>
          </a:p>
        </p:txBody>
      </p:sp>
      <p:sp>
        <p:nvSpPr>
          <p:cNvPr id="156675" name="AutoShape 3"/>
          <p:cNvSpPr>
            <a:spLocks noChangeArrowheads="1"/>
          </p:cNvSpPr>
          <p:nvPr/>
        </p:nvSpPr>
        <p:spPr bwMode="auto">
          <a:xfrm>
            <a:off x="952500" y="1258888"/>
            <a:ext cx="28194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socket(famille, type, protocole)</a:t>
            </a:r>
          </a:p>
        </p:txBody>
      </p:sp>
      <p:sp>
        <p:nvSpPr>
          <p:cNvPr id="156676" name="AutoShape 4"/>
          <p:cNvSpPr>
            <a:spLocks noChangeArrowheads="1"/>
          </p:cNvSpPr>
          <p:nvPr/>
        </p:nvSpPr>
        <p:spPr bwMode="auto">
          <a:xfrm>
            <a:off x="342900" y="1978025"/>
            <a:ext cx="40386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bind(socket, adresseLocale, longueur adresse)</a:t>
            </a:r>
          </a:p>
        </p:txBody>
      </p:sp>
      <p:sp>
        <p:nvSpPr>
          <p:cNvPr id="156677" name="AutoShape 5"/>
          <p:cNvSpPr>
            <a:spLocks noChangeArrowheads="1"/>
          </p:cNvSpPr>
          <p:nvPr/>
        </p:nvSpPr>
        <p:spPr bwMode="auto">
          <a:xfrm>
            <a:off x="323850" y="3417888"/>
            <a:ext cx="40767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recvfrom(socket, bfr, longBfr, sts, de, longDe)</a:t>
            </a:r>
          </a:p>
        </p:txBody>
      </p:sp>
      <p:sp>
        <p:nvSpPr>
          <p:cNvPr id="156678" name="AutoShape 6"/>
          <p:cNvSpPr>
            <a:spLocks noChangeArrowheads="1"/>
          </p:cNvSpPr>
          <p:nvPr/>
        </p:nvSpPr>
        <p:spPr bwMode="auto">
          <a:xfrm>
            <a:off x="1638300" y="4484688"/>
            <a:ext cx="1447800" cy="355600"/>
          </a:xfrm>
          <a:prstGeom prst="flowChartConnector">
            <a:avLst/>
          </a:prstGeom>
          <a:solidFill>
            <a:srgbClr val="CCECFF"/>
          </a:solidFill>
          <a:ln w="9525">
            <a:round/>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Traitement</a:t>
            </a:r>
          </a:p>
        </p:txBody>
      </p:sp>
      <p:sp>
        <p:nvSpPr>
          <p:cNvPr id="156679" name="AutoShape 7"/>
          <p:cNvSpPr>
            <a:spLocks noChangeArrowheads="1"/>
          </p:cNvSpPr>
          <p:nvPr/>
        </p:nvSpPr>
        <p:spPr bwMode="auto">
          <a:xfrm>
            <a:off x="495300" y="5576888"/>
            <a:ext cx="37338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sendto(socket, bfr, longBfr, sts, a, longA)</a:t>
            </a:r>
          </a:p>
        </p:txBody>
      </p:sp>
      <p:sp>
        <p:nvSpPr>
          <p:cNvPr id="156680" name="AutoShape 8"/>
          <p:cNvSpPr>
            <a:spLocks noChangeArrowheads="1"/>
          </p:cNvSpPr>
          <p:nvPr/>
        </p:nvSpPr>
        <p:spPr bwMode="auto">
          <a:xfrm>
            <a:off x="5562600" y="1258888"/>
            <a:ext cx="2819400" cy="254000"/>
          </a:xfrm>
          <a:prstGeom prst="flowChartProcess">
            <a:avLst/>
          </a:prstGeom>
          <a:solidFill>
            <a:srgbClr val="CCC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socket(famille, type, protocole)</a:t>
            </a:r>
          </a:p>
        </p:txBody>
      </p:sp>
      <p:sp>
        <p:nvSpPr>
          <p:cNvPr id="156681" name="AutoShape 9"/>
          <p:cNvSpPr>
            <a:spLocks noChangeArrowheads="1"/>
          </p:cNvSpPr>
          <p:nvPr/>
        </p:nvSpPr>
        <p:spPr bwMode="auto">
          <a:xfrm>
            <a:off x="5105400" y="3417888"/>
            <a:ext cx="3733800" cy="254000"/>
          </a:xfrm>
          <a:prstGeom prst="flowChartProcess">
            <a:avLst/>
          </a:prstGeom>
          <a:solidFill>
            <a:srgbClr val="CCC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sendto(socket, bfr, longBfr, sts, a, longA)</a:t>
            </a:r>
          </a:p>
        </p:txBody>
      </p:sp>
      <p:sp>
        <p:nvSpPr>
          <p:cNvPr id="156682" name="AutoShape 10"/>
          <p:cNvSpPr>
            <a:spLocks noChangeArrowheads="1"/>
          </p:cNvSpPr>
          <p:nvPr/>
        </p:nvSpPr>
        <p:spPr bwMode="auto">
          <a:xfrm>
            <a:off x="4953000" y="5576888"/>
            <a:ext cx="4038600" cy="254000"/>
          </a:xfrm>
          <a:prstGeom prst="flowChartProcess">
            <a:avLst/>
          </a:prstGeom>
          <a:solidFill>
            <a:srgbClr val="CCC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recvfrom(socket, bfr, longBfr, sts, de, longDe)</a:t>
            </a:r>
          </a:p>
        </p:txBody>
      </p:sp>
      <p:cxnSp>
        <p:nvCxnSpPr>
          <p:cNvPr id="156683" name="AutoShape 11"/>
          <p:cNvCxnSpPr>
            <a:cxnSpLocks noChangeShapeType="1"/>
            <a:stCxn id="156675" idx="2"/>
            <a:endCxn id="156676" idx="0"/>
          </p:cNvCxnSpPr>
          <p:nvPr/>
        </p:nvCxnSpPr>
        <p:spPr bwMode="auto">
          <a:xfrm>
            <a:off x="2362200" y="1512888"/>
            <a:ext cx="0" cy="465137"/>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684" name="AutoShape 12"/>
          <p:cNvCxnSpPr>
            <a:cxnSpLocks noChangeShapeType="1"/>
            <a:stCxn id="156676" idx="2"/>
            <a:endCxn id="156677" idx="0"/>
          </p:cNvCxnSpPr>
          <p:nvPr/>
        </p:nvCxnSpPr>
        <p:spPr bwMode="auto">
          <a:xfrm>
            <a:off x="2362200" y="2232025"/>
            <a:ext cx="0" cy="1185863"/>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685" name="AutoShape 13"/>
          <p:cNvCxnSpPr>
            <a:cxnSpLocks noChangeShapeType="1"/>
            <a:stCxn id="156677" idx="2"/>
            <a:endCxn id="156678" idx="0"/>
          </p:cNvCxnSpPr>
          <p:nvPr/>
        </p:nvCxnSpPr>
        <p:spPr bwMode="auto">
          <a:xfrm>
            <a:off x="2362200" y="3671888"/>
            <a:ext cx="0" cy="81280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686" name="AutoShape 14"/>
          <p:cNvCxnSpPr>
            <a:cxnSpLocks noChangeShapeType="1"/>
            <a:stCxn id="156678" idx="4"/>
            <a:endCxn id="156679" idx="0"/>
          </p:cNvCxnSpPr>
          <p:nvPr/>
        </p:nvCxnSpPr>
        <p:spPr bwMode="auto">
          <a:xfrm>
            <a:off x="2362200" y="4840288"/>
            <a:ext cx="0" cy="73660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687" name="AutoShape 15"/>
          <p:cNvCxnSpPr>
            <a:cxnSpLocks noChangeShapeType="1"/>
            <a:stCxn id="156680" idx="2"/>
            <a:endCxn id="156690" idx="0"/>
          </p:cNvCxnSpPr>
          <p:nvPr/>
        </p:nvCxnSpPr>
        <p:spPr bwMode="auto">
          <a:xfrm>
            <a:off x="6972300" y="1512888"/>
            <a:ext cx="0" cy="465137"/>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6688" name="Text Box 16"/>
          <p:cNvSpPr txBox="1">
            <a:spLocks noChangeArrowheads="1"/>
          </p:cNvSpPr>
          <p:nvPr/>
        </p:nvSpPr>
        <p:spPr bwMode="auto">
          <a:xfrm>
            <a:off x="1858963" y="868363"/>
            <a:ext cx="10064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b="1">
                <a:cs typeface="+mn-cs"/>
              </a:rPr>
              <a:t>Serveur</a:t>
            </a:r>
          </a:p>
        </p:txBody>
      </p:sp>
      <p:sp>
        <p:nvSpPr>
          <p:cNvPr id="156689" name="Text Box 17"/>
          <p:cNvSpPr txBox="1">
            <a:spLocks noChangeArrowheads="1"/>
          </p:cNvSpPr>
          <p:nvPr/>
        </p:nvSpPr>
        <p:spPr bwMode="auto">
          <a:xfrm>
            <a:off x="6469063" y="868363"/>
            <a:ext cx="10064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b="1">
                <a:cs typeface="+mn-cs"/>
              </a:rPr>
              <a:t>Client</a:t>
            </a:r>
          </a:p>
        </p:txBody>
      </p:sp>
      <p:sp>
        <p:nvSpPr>
          <p:cNvPr id="156690" name="AutoShape 18"/>
          <p:cNvSpPr>
            <a:spLocks noChangeArrowheads="1"/>
          </p:cNvSpPr>
          <p:nvPr/>
        </p:nvSpPr>
        <p:spPr bwMode="auto">
          <a:xfrm>
            <a:off x="4953000" y="1978025"/>
            <a:ext cx="4038600" cy="254000"/>
          </a:xfrm>
          <a:prstGeom prst="flowChartProcess">
            <a:avLst/>
          </a:prstGeom>
          <a:solidFill>
            <a:srgbClr val="CCEC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E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600" b="1">
                <a:cs typeface="+mn-cs"/>
              </a:rPr>
              <a:t>bind(socket, adresseLocale, longueur adresse)</a:t>
            </a:r>
          </a:p>
        </p:txBody>
      </p:sp>
      <p:cxnSp>
        <p:nvCxnSpPr>
          <p:cNvPr id="156691" name="AutoShape 19"/>
          <p:cNvCxnSpPr>
            <a:cxnSpLocks noChangeShapeType="1"/>
            <a:stCxn id="156690" idx="2"/>
            <a:endCxn id="156681" idx="0"/>
          </p:cNvCxnSpPr>
          <p:nvPr/>
        </p:nvCxnSpPr>
        <p:spPr bwMode="auto">
          <a:xfrm>
            <a:off x="6972300" y="2232025"/>
            <a:ext cx="0" cy="11858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692" name="AutoShape 20"/>
          <p:cNvCxnSpPr>
            <a:cxnSpLocks noChangeShapeType="1"/>
            <a:stCxn id="156681" idx="2"/>
            <a:endCxn id="156682" idx="0"/>
          </p:cNvCxnSpPr>
          <p:nvPr/>
        </p:nvCxnSpPr>
        <p:spPr bwMode="auto">
          <a:xfrm>
            <a:off x="6972300" y="3671888"/>
            <a:ext cx="0" cy="1905000"/>
          </a:xfrm>
          <a:prstGeom prst="straightConnector1">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693" name="AutoShape 21"/>
          <p:cNvCxnSpPr>
            <a:cxnSpLocks noChangeShapeType="1"/>
            <a:stCxn id="156677" idx="2"/>
            <a:endCxn id="156677" idx="0"/>
          </p:cNvCxnSpPr>
          <p:nvPr/>
        </p:nvCxnSpPr>
        <p:spPr bwMode="auto">
          <a:xfrm rot="5400000" flipH="1" flipV="1">
            <a:off x="2235994" y="3544094"/>
            <a:ext cx="254000" cy="1588"/>
          </a:xfrm>
          <a:prstGeom prst="curvedConnector5">
            <a:avLst>
              <a:gd name="adj1" fmla="val -90000"/>
              <a:gd name="adj2" fmla="val 142800000"/>
              <a:gd name="adj3" fmla="val 190000"/>
            </a:avLst>
          </a:prstGeom>
          <a:noFill/>
          <a:ln w="190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694" name="AutoShape 22"/>
          <p:cNvCxnSpPr>
            <a:cxnSpLocks noChangeShapeType="1"/>
            <a:stCxn id="156681" idx="1"/>
            <a:endCxn id="156677" idx="3"/>
          </p:cNvCxnSpPr>
          <p:nvPr/>
        </p:nvCxnSpPr>
        <p:spPr bwMode="auto">
          <a:xfrm flipH="1">
            <a:off x="4400550" y="3544888"/>
            <a:ext cx="704850" cy="0"/>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6695" name="Text Box 23"/>
          <p:cNvSpPr txBox="1">
            <a:spLocks noChangeArrowheads="1"/>
          </p:cNvSpPr>
          <p:nvPr/>
        </p:nvSpPr>
        <p:spPr bwMode="auto">
          <a:xfrm>
            <a:off x="4038600" y="4343400"/>
            <a:ext cx="9302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cs typeface="+mn-cs"/>
              </a:rPr>
              <a:t>Boucle d’attente des données</a:t>
            </a:r>
          </a:p>
        </p:txBody>
      </p:sp>
      <p:cxnSp>
        <p:nvCxnSpPr>
          <p:cNvPr id="156696" name="AutoShape 24"/>
          <p:cNvCxnSpPr>
            <a:cxnSpLocks noChangeShapeType="1"/>
            <a:stCxn id="156682" idx="2"/>
            <a:endCxn id="156682" idx="0"/>
          </p:cNvCxnSpPr>
          <p:nvPr/>
        </p:nvCxnSpPr>
        <p:spPr bwMode="auto">
          <a:xfrm rot="5400000" flipH="1" flipV="1">
            <a:off x="6846094" y="5703094"/>
            <a:ext cx="254000" cy="1588"/>
          </a:xfrm>
          <a:prstGeom prst="curvedConnector5">
            <a:avLst>
              <a:gd name="adj1" fmla="val -90000"/>
              <a:gd name="adj2" fmla="val -150400005"/>
              <a:gd name="adj3" fmla="val 190000"/>
            </a:avLst>
          </a:prstGeom>
          <a:noFill/>
          <a:ln w="190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697" name="AutoShape 25"/>
          <p:cNvCxnSpPr>
            <a:cxnSpLocks noChangeShapeType="1"/>
            <a:stCxn id="156695" idx="0"/>
          </p:cNvCxnSpPr>
          <p:nvPr/>
        </p:nvCxnSpPr>
        <p:spPr bwMode="auto">
          <a:xfrm flipH="1" flipV="1">
            <a:off x="3962400" y="3886200"/>
            <a:ext cx="541338" cy="45720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698" name="AutoShape 26"/>
          <p:cNvCxnSpPr>
            <a:cxnSpLocks noChangeShapeType="1"/>
            <a:stCxn id="156695" idx="2"/>
          </p:cNvCxnSpPr>
          <p:nvPr/>
        </p:nvCxnSpPr>
        <p:spPr bwMode="auto">
          <a:xfrm>
            <a:off x="4503738" y="4981575"/>
            <a:ext cx="677862" cy="428625"/>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6699" name="Text Box 27"/>
          <p:cNvSpPr txBox="1">
            <a:spLocks noChangeArrowheads="1"/>
          </p:cNvSpPr>
          <p:nvPr/>
        </p:nvSpPr>
        <p:spPr bwMode="auto">
          <a:xfrm>
            <a:off x="4860925" y="2733675"/>
            <a:ext cx="70167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cs typeface="+mn-cs"/>
              </a:rPr>
              <a:t>Requête</a:t>
            </a:r>
          </a:p>
        </p:txBody>
      </p:sp>
      <p:sp>
        <p:nvSpPr>
          <p:cNvPr id="156700" name="Text Box 28"/>
          <p:cNvSpPr txBox="1">
            <a:spLocks noChangeArrowheads="1"/>
          </p:cNvSpPr>
          <p:nvPr/>
        </p:nvSpPr>
        <p:spPr bwMode="auto">
          <a:xfrm>
            <a:off x="4495800" y="6340475"/>
            <a:ext cx="70167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cs typeface="+mn-cs"/>
              </a:rPr>
              <a:t>Réponse</a:t>
            </a:r>
          </a:p>
        </p:txBody>
      </p:sp>
      <p:cxnSp>
        <p:nvCxnSpPr>
          <p:cNvPr id="156701" name="AutoShape 29"/>
          <p:cNvCxnSpPr>
            <a:cxnSpLocks noChangeShapeType="1"/>
            <a:stCxn id="156679" idx="3"/>
            <a:endCxn id="156682" idx="1"/>
          </p:cNvCxnSpPr>
          <p:nvPr/>
        </p:nvCxnSpPr>
        <p:spPr bwMode="auto">
          <a:xfrm>
            <a:off x="4229100" y="5703888"/>
            <a:ext cx="723900" cy="0"/>
          </a:xfrm>
          <a:prstGeom prst="straightConnector1">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702" name="AutoShape 30"/>
          <p:cNvCxnSpPr>
            <a:cxnSpLocks noChangeShapeType="1"/>
            <a:stCxn id="156700" idx="0"/>
          </p:cNvCxnSpPr>
          <p:nvPr/>
        </p:nvCxnSpPr>
        <p:spPr bwMode="auto">
          <a:xfrm flipH="1" flipV="1">
            <a:off x="4495800" y="5715000"/>
            <a:ext cx="350838" cy="625475"/>
          </a:xfrm>
          <a:prstGeom prst="straightConnector1">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6703" name="AutoShape 31"/>
          <p:cNvCxnSpPr>
            <a:cxnSpLocks noChangeShapeType="1"/>
            <a:stCxn id="156699" idx="2"/>
          </p:cNvCxnSpPr>
          <p:nvPr/>
        </p:nvCxnSpPr>
        <p:spPr bwMode="auto">
          <a:xfrm flipH="1">
            <a:off x="4800600" y="2946400"/>
            <a:ext cx="411163" cy="558800"/>
          </a:xfrm>
          <a:prstGeom prst="straightConnector1">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B4F2D17A-DEBD-534B-9CFD-AFDD86C683AD}"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82FF7D8-231F-BA4D-9622-50408538F55F}" type="slidenum">
              <a:rPr lang="fr-FR" smtClean="0"/>
              <a:pPr>
                <a:defRPr/>
              </a:pPr>
              <a:t>131</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35" name="AutoShape 15"/>
          <p:cNvSpPr>
            <a:spLocks noChangeAspect="1" noChangeArrowheads="1"/>
          </p:cNvSpPr>
          <p:nvPr/>
        </p:nvSpPr>
        <p:spPr bwMode="auto">
          <a:xfrm>
            <a:off x="3908425" y="2730500"/>
            <a:ext cx="539750" cy="1079500"/>
          </a:xfrm>
          <a:prstGeom prst="cube">
            <a:avLst>
              <a:gd name="adj"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nchorCtr="1"/>
          <a:lstStyle/>
          <a:p>
            <a:pPr algn="ctr">
              <a:defRPr/>
            </a:pPr>
            <a:r>
              <a:rPr lang="fr-FR">
                <a:cs typeface="+mn-cs"/>
              </a:rPr>
              <a:t>LNP</a:t>
            </a:r>
          </a:p>
        </p:txBody>
      </p:sp>
      <p:sp>
        <p:nvSpPr>
          <p:cNvPr id="261127" name="AutoShape 7"/>
          <p:cNvSpPr>
            <a:spLocks noChangeAspect="1" noChangeArrowheads="1"/>
          </p:cNvSpPr>
          <p:nvPr/>
        </p:nvSpPr>
        <p:spPr bwMode="auto">
          <a:xfrm>
            <a:off x="6973888" y="2730500"/>
            <a:ext cx="539750" cy="1079500"/>
          </a:xfrm>
          <a:prstGeom prst="cube">
            <a:avLst>
              <a:gd name="adj"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nchorCtr="1"/>
          <a:lstStyle/>
          <a:p>
            <a:pPr algn="ctr">
              <a:defRPr/>
            </a:pPr>
            <a:r>
              <a:rPr lang="fr-FR">
                <a:cs typeface="+mn-cs"/>
              </a:rPr>
              <a:t>LNP</a:t>
            </a:r>
          </a:p>
        </p:txBody>
      </p:sp>
      <p:sp>
        <p:nvSpPr>
          <p:cNvPr id="261129" name="AutoShape 9"/>
          <p:cNvSpPr>
            <a:spLocks noChangeAspect="1" noChangeArrowheads="1"/>
          </p:cNvSpPr>
          <p:nvPr/>
        </p:nvSpPr>
        <p:spPr bwMode="auto">
          <a:xfrm>
            <a:off x="7369175" y="2046288"/>
            <a:ext cx="539750" cy="1079500"/>
          </a:xfrm>
          <a:prstGeom prst="cube">
            <a:avLst>
              <a:gd name="adj" fmla="val 25000"/>
            </a:avLst>
          </a:prstGeom>
          <a:solidFill>
            <a:srgbClr val="CCE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nchorCtr="1"/>
          <a:lstStyle/>
          <a:p>
            <a:pPr algn="ctr">
              <a:defRPr/>
            </a:pPr>
            <a:r>
              <a:rPr lang="fr-FR">
                <a:cs typeface="+mn-cs"/>
              </a:rPr>
              <a:t>IP</a:t>
            </a:r>
          </a:p>
        </p:txBody>
      </p:sp>
      <p:sp>
        <p:nvSpPr>
          <p:cNvPr id="261122"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Modèle conceptuel d’ARPA</a:t>
            </a:r>
          </a:p>
        </p:txBody>
      </p:sp>
      <p:sp>
        <p:nvSpPr>
          <p:cNvPr id="261123" name="AutoShape 3"/>
          <p:cNvSpPr>
            <a:spLocks noChangeAspect="1" noChangeArrowheads="1"/>
          </p:cNvSpPr>
          <p:nvPr/>
        </p:nvSpPr>
        <p:spPr bwMode="auto">
          <a:xfrm>
            <a:off x="898525" y="1362075"/>
            <a:ext cx="539750" cy="1079500"/>
          </a:xfrm>
          <a:prstGeom prst="cube">
            <a:avLst>
              <a:gd name="adj" fmla="val 25000"/>
            </a:avLst>
          </a:prstGeom>
          <a:solidFill>
            <a:srgbClr val="CC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nchorCtr="1"/>
          <a:lstStyle/>
          <a:p>
            <a:pPr algn="ctr">
              <a:defRPr/>
            </a:pPr>
            <a:r>
              <a:rPr lang="fr-FR">
                <a:cs typeface="+mn-cs"/>
              </a:rPr>
              <a:t>TCP</a:t>
            </a:r>
          </a:p>
        </p:txBody>
      </p:sp>
      <p:sp>
        <p:nvSpPr>
          <p:cNvPr id="261124" name="AutoShape 4"/>
          <p:cNvSpPr>
            <a:spLocks noChangeAspect="1" noChangeArrowheads="1"/>
          </p:cNvSpPr>
          <p:nvPr/>
        </p:nvSpPr>
        <p:spPr bwMode="auto">
          <a:xfrm>
            <a:off x="7766050" y="1362075"/>
            <a:ext cx="539750" cy="1079500"/>
          </a:xfrm>
          <a:prstGeom prst="cube">
            <a:avLst>
              <a:gd name="adj" fmla="val 25000"/>
            </a:avLst>
          </a:prstGeom>
          <a:solidFill>
            <a:srgbClr val="CC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nchorCtr="1"/>
          <a:lstStyle/>
          <a:p>
            <a:pPr algn="ctr">
              <a:defRPr/>
            </a:pPr>
            <a:r>
              <a:rPr lang="fr-FR">
                <a:cs typeface="+mn-cs"/>
              </a:rPr>
              <a:t>TCP</a:t>
            </a:r>
          </a:p>
        </p:txBody>
      </p:sp>
      <p:sp>
        <p:nvSpPr>
          <p:cNvPr id="261128" name="AutoShape 8"/>
          <p:cNvSpPr>
            <a:spLocks noChangeAspect="1" noChangeArrowheads="1"/>
          </p:cNvSpPr>
          <p:nvPr/>
        </p:nvSpPr>
        <p:spPr bwMode="auto">
          <a:xfrm>
            <a:off x="1312863" y="2046288"/>
            <a:ext cx="539750" cy="1079500"/>
          </a:xfrm>
          <a:prstGeom prst="cube">
            <a:avLst>
              <a:gd name="adj" fmla="val 25000"/>
            </a:avLst>
          </a:prstGeom>
          <a:solidFill>
            <a:srgbClr val="CCE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nchorCtr="1"/>
          <a:lstStyle/>
          <a:p>
            <a:pPr algn="ctr">
              <a:defRPr/>
            </a:pPr>
            <a:r>
              <a:rPr lang="fr-FR">
                <a:cs typeface="+mn-cs"/>
              </a:rPr>
              <a:t>IP</a:t>
            </a:r>
          </a:p>
        </p:txBody>
      </p:sp>
      <p:sp>
        <p:nvSpPr>
          <p:cNvPr id="261126" name="AutoShape 6"/>
          <p:cNvSpPr>
            <a:spLocks noChangeAspect="1" noChangeArrowheads="1"/>
          </p:cNvSpPr>
          <p:nvPr/>
        </p:nvSpPr>
        <p:spPr bwMode="auto">
          <a:xfrm>
            <a:off x="1708150" y="2730500"/>
            <a:ext cx="539750" cy="1079500"/>
          </a:xfrm>
          <a:prstGeom prst="cube">
            <a:avLst>
              <a:gd name="adj"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nchorCtr="1"/>
          <a:lstStyle/>
          <a:p>
            <a:pPr algn="ctr">
              <a:defRPr/>
            </a:pPr>
            <a:r>
              <a:rPr lang="fr-FR">
                <a:cs typeface="+mn-cs"/>
              </a:rPr>
              <a:t>LNP</a:t>
            </a:r>
          </a:p>
        </p:txBody>
      </p:sp>
      <p:cxnSp>
        <p:nvCxnSpPr>
          <p:cNvPr id="261131" name="AutoShape 11"/>
          <p:cNvCxnSpPr>
            <a:cxnSpLocks noChangeShapeType="1"/>
            <a:stCxn id="261123" idx="4"/>
            <a:endCxn id="261124" idx="2"/>
          </p:cNvCxnSpPr>
          <p:nvPr/>
        </p:nvCxnSpPr>
        <p:spPr bwMode="auto">
          <a:xfrm>
            <a:off x="1303338" y="1970088"/>
            <a:ext cx="6462712" cy="0"/>
          </a:xfrm>
          <a:prstGeom prst="straightConnector1">
            <a:avLst/>
          </a:prstGeom>
          <a:noFill/>
          <a:ln w="12700" cap="sq">
            <a:solidFill>
              <a:srgbClr val="CC99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1132" name="AutoShape 12"/>
          <p:cNvCxnSpPr>
            <a:cxnSpLocks noChangeShapeType="1"/>
            <a:stCxn id="261128" idx="4"/>
            <a:endCxn id="261134" idx="2"/>
          </p:cNvCxnSpPr>
          <p:nvPr/>
        </p:nvCxnSpPr>
        <p:spPr bwMode="auto">
          <a:xfrm>
            <a:off x="1717675" y="2654300"/>
            <a:ext cx="2595563" cy="0"/>
          </a:xfrm>
          <a:prstGeom prst="straightConnector1">
            <a:avLst/>
          </a:prstGeom>
          <a:noFill/>
          <a:ln w="12700" cap="sq">
            <a:solidFill>
              <a:srgbClr val="CCEC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1133" name="AutoShape 13"/>
          <p:cNvCxnSpPr>
            <a:cxnSpLocks noChangeShapeType="1"/>
            <a:stCxn id="261126" idx="4"/>
            <a:endCxn id="261135" idx="2"/>
          </p:cNvCxnSpPr>
          <p:nvPr/>
        </p:nvCxnSpPr>
        <p:spPr bwMode="auto">
          <a:xfrm>
            <a:off x="2112963" y="3338513"/>
            <a:ext cx="1795462" cy="0"/>
          </a:xfrm>
          <a:prstGeom prst="straightConnector1">
            <a:avLst/>
          </a:prstGeom>
          <a:noFill/>
          <a:ln w="12700" cap="sq">
            <a:solidFill>
              <a:srgbClr val="66CC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1134" name="AutoShape 14"/>
          <p:cNvSpPr>
            <a:spLocks noChangeAspect="1" noChangeArrowheads="1"/>
          </p:cNvSpPr>
          <p:nvPr/>
        </p:nvSpPr>
        <p:spPr bwMode="auto">
          <a:xfrm>
            <a:off x="4313238" y="2046288"/>
            <a:ext cx="539750" cy="1079500"/>
          </a:xfrm>
          <a:prstGeom prst="cube">
            <a:avLst>
              <a:gd name="adj" fmla="val 25000"/>
            </a:avLst>
          </a:prstGeom>
          <a:solidFill>
            <a:srgbClr val="CCE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nchorCtr="1"/>
          <a:lstStyle/>
          <a:p>
            <a:pPr algn="ctr">
              <a:defRPr/>
            </a:pPr>
            <a:r>
              <a:rPr lang="fr-FR">
                <a:cs typeface="+mn-cs"/>
              </a:rPr>
              <a:t>IP</a:t>
            </a:r>
          </a:p>
        </p:txBody>
      </p:sp>
      <p:sp>
        <p:nvSpPr>
          <p:cNvPr id="261136" name="AutoShape 16"/>
          <p:cNvSpPr>
            <a:spLocks noChangeAspect="1" noChangeArrowheads="1"/>
          </p:cNvSpPr>
          <p:nvPr/>
        </p:nvSpPr>
        <p:spPr bwMode="auto">
          <a:xfrm>
            <a:off x="4718050" y="2730500"/>
            <a:ext cx="539750" cy="1079500"/>
          </a:xfrm>
          <a:prstGeom prst="cube">
            <a:avLst>
              <a:gd name="adj"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nchorCtr="1"/>
          <a:lstStyle/>
          <a:p>
            <a:pPr algn="ctr">
              <a:defRPr/>
            </a:pPr>
            <a:r>
              <a:rPr lang="fr-FR">
                <a:cs typeface="+mn-cs"/>
              </a:rPr>
              <a:t>LNP</a:t>
            </a:r>
          </a:p>
        </p:txBody>
      </p:sp>
      <p:cxnSp>
        <p:nvCxnSpPr>
          <p:cNvPr id="261137" name="AutoShape 17"/>
          <p:cNvCxnSpPr>
            <a:cxnSpLocks noChangeShapeType="1"/>
            <a:stCxn id="261136" idx="4"/>
            <a:endCxn id="261127" idx="2"/>
          </p:cNvCxnSpPr>
          <p:nvPr/>
        </p:nvCxnSpPr>
        <p:spPr bwMode="auto">
          <a:xfrm>
            <a:off x="5122863" y="3338513"/>
            <a:ext cx="1851025" cy="0"/>
          </a:xfrm>
          <a:prstGeom prst="straightConnector1">
            <a:avLst/>
          </a:prstGeom>
          <a:noFill/>
          <a:ln w="12700" cap="sq">
            <a:solidFill>
              <a:srgbClr val="66CC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1138" name="AutoShape 18"/>
          <p:cNvCxnSpPr>
            <a:cxnSpLocks noChangeShapeType="1"/>
            <a:stCxn id="261134" idx="4"/>
            <a:endCxn id="261129" idx="2"/>
          </p:cNvCxnSpPr>
          <p:nvPr/>
        </p:nvCxnSpPr>
        <p:spPr bwMode="auto">
          <a:xfrm>
            <a:off x="4718050" y="2654300"/>
            <a:ext cx="2651125" cy="0"/>
          </a:xfrm>
          <a:prstGeom prst="straightConnector1">
            <a:avLst/>
          </a:prstGeom>
          <a:noFill/>
          <a:ln w="12700" cap="sq">
            <a:solidFill>
              <a:srgbClr val="CCEC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1139" name="AutoShape 19"/>
          <p:cNvCxnSpPr>
            <a:cxnSpLocks noChangeShapeType="1"/>
            <a:stCxn id="261123" idx="3"/>
            <a:endCxn id="261124" idx="3"/>
          </p:cNvCxnSpPr>
          <p:nvPr/>
        </p:nvCxnSpPr>
        <p:spPr bwMode="auto">
          <a:xfrm rot="16200000" flipH="1">
            <a:off x="4534694" y="-991394"/>
            <a:ext cx="1588" cy="6867525"/>
          </a:xfrm>
          <a:prstGeom prst="bentConnector3">
            <a:avLst>
              <a:gd name="adj1" fmla="val 154999995"/>
            </a:avLst>
          </a:prstGeom>
          <a:noFill/>
          <a:ln w="12700">
            <a:solidFill>
              <a:schemeClr val="tx1"/>
            </a:solidFill>
            <a:prstDash val="sysDot"/>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1140" name="AutoShape 20"/>
          <p:cNvCxnSpPr>
            <a:cxnSpLocks noChangeShapeType="1"/>
            <a:stCxn id="261128" idx="3"/>
            <a:endCxn id="261134" idx="3"/>
          </p:cNvCxnSpPr>
          <p:nvPr/>
        </p:nvCxnSpPr>
        <p:spPr bwMode="auto">
          <a:xfrm rot="16200000" flipH="1">
            <a:off x="3015457" y="1626394"/>
            <a:ext cx="1587" cy="3000375"/>
          </a:xfrm>
          <a:prstGeom prst="bentConnector3">
            <a:avLst>
              <a:gd name="adj1" fmla="val 82999995"/>
            </a:avLst>
          </a:prstGeom>
          <a:noFill/>
          <a:ln w="12700">
            <a:solidFill>
              <a:schemeClr val="tx1"/>
            </a:solidFill>
            <a:prstDash val="dashDot"/>
            <a:miter lim="800000"/>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1141" name="AutoShape 21"/>
          <p:cNvCxnSpPr>
            <a:cxnSpLocks noChangeShapeType="1"/>
            <a:stCxn id="261134" idx="3"/>
            <a:endCxn id="261129" idx="3"/>
          </p:cNvCxnSpPr>
          <p:nvPr/>
        </p:nvCxnSpPr>
        <p:spPr bwMode="auto">
          <a:xfrm rot="16200000" flipH="1">
            <a:off x="6043613" y="1598613"/>
            <a:ext cx="1587" cy="3055937"/>
          </a:xfrm>
          <a:prstGeom prst="bentConnector3">
            <a:avLst>
              <a:gd name="adj1" fmla="val 82399995"/>
            </a:avLst>
          </a:prstGeom>
          <a:noFill/>
          <a:ln w="12700">
            <a:solidFill>
              <a:schemeClr val="tx1"/>
            </a:solidFill>
            <a:prstDash val="dashDot"/>
            <a:miter lim="800000"/>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1142" name="Text Box 22"/>
          <p:cNvSpPr txBox="1">
            <a:spLocks noChangeArrowheads="1"/>
          </p:cNvSpPr>
          <p:nvPr/>
        </p:nvSpPr>
        <p:spPr bwMode="auto">
          <a:xfrm>
            <a:off x="2743200" y="44196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lgn="ctr">
              <a:defRPr/>
            </a:pPr>
            <a:r>
              <a:rPr lang="fr-FR" sz="1600" b="1">
                <a:cs typeface="+mn-cs"/>
              </a:rPr>
              <a:t>DG</a:t>
            </a:r>
          </a:p>
        </p:txBody>
      </p:sp>
      <p:sp>
        <p:nvSpPr>
          <p:cNvPr id="261143" name="Text Box 23"/>
          <p:cNvSpPr txBox="1">
            <a:spLocks noChangeArrowheads="1"/>
          </p:cNvSpPr>
          <p:nvPr/>
        </p:nvSpPr>
        <p:spPr bwMode="auto">
          <a:xfrm>
            <a:off x="5867400" y="4419600"/>
            <a:ext cx="685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lgn="ctr">
              <a:defRPr/>
            </a:pPr>
            <a:r>
              <a:rPr lang="fr-FR" sz="1600" b="1">
                <a:cs typeface="+mn-cs"/>
              </a:rPr>
              <a:t>DG</a:t>
            </a:r>
          </a:p>
        </p:txBody>
      </p:sp>
      <p:sp>
        <p:nvSpPr>
          <p:cNvPr id="261144" name="Text Box 24"/>
          <p:cNvSpPr txBox="1">
            <a:spLocks noChangeArrowheads="1"/>
          </p:cNvSpPr>
          <p:nvPr/>
        </p:nvSpPr>
        <p:spPr bwMode="auto">
          <a:xfrm>
            <a:off x="3922713" y="4921250"/>
            <a:ext cx="12588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lgn="ctr">
              <a:defRPr/>
            </a:pPr>
            <a:r>
              <a:rPr lang="fr-FR" sz="1600" b="1">
                <a:cs typeface="+mn-cs"/>
              </a:rPr>
              <a:t>CV &amp; CF</a:t>
            </a:r>
          </a:p>
        </p:txBody>
      </p:sp>
      <p:sp>
        <p:nvSpPr>
          <p:cNvPr id="261145" name="AutoShape 25"/>
          <p:cNvSpPr>
            <a:spLocks/>
          </p:cNvSpPr>
          <p:nvPr/>
        </p:nvSpPr>
        <p:spPr bwMode="auto">
          <a:xfrm rot="5400000">
            <a:off x="1562100" y="495300"/>
            <a:ext cx="76200" cy="1524000"/>
          </a:xfrm>
          <a:prstGeom prst="leftBracket">
            <a:avLst>
              <a:gd name="adj" fmla="val 100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b"/>
          <a:lstStyle/>
          <a:p>
            <a:pPr algn="ctr">
              <a:defRPr/>
            </a:pPr>
            <a:r>
              <a:rPr lang="fr-FR">
                <a:cs typeface="+mn-cs"/>
              </a:rPr>
              <a:t>Host</a:t>
            </a:r>
          </a:p>
        </p:txBody>
      </p:sp>
      <p:sp>
        <p:nvSpPr>
          <p:cNvPr id="261146" name="AutoShape 26"/>
          <p:cNvSpPr>
            <a:spLocks/>
          </p:cNvSpPr>
          <p:nvPr/>
        </p:nvSpPr>
        <p:spPr bwMode="auto">
          <a:xfrm rot="5400000">
            <a:off x="7581900" y="495300"/>
            <a:ext cx="76200" cy="1524000"/>
          </a:xfrm>
          <a:prstGeom prst="leftBracket">
            <a:avLst>
              <a:gd name="adj" fmla="val 100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b"/>
          <a:lstStyle/>
          <a:p>
            <a:pPr algn="ctr">
              <a:defRPr/>
            </a:pPr>
            <a:r>
              <a:rPr lang="fr-FR">
                <a:cs typeface="+mn-cs"/>
              </a:rPr>
              <a:t>Host</a:t>
            </a:r>
          </a:p>
        </p:txBody>
      </p:sp>
      <p:sp>
        <p:nvSpPr>
          <p:cNvPr id="261148" name="AutoShape 28"/>
          <p:cNvSpPr>
            <a:spLocks/>
          </p:cNvSpPr>
          <p:nvPr/>
        </p:nvSpPr>
        <p:spPr bwMode="auto">
          <a:xfrm rot="5400000">
            <a:off x="4533900" y="533400"/>
            <a:ext cx="76200" cy="1447800"/>
          </a:xfrm>
          <a:prstGeom prst="leftBracket">
            <a:avLst>
              <a:gd name="adj" fmla="val 9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b"/>
          <a:lstStyle/>
          <a:p>
            <a:pPr algn="ctr">
              <a:defRPr/>
            </a:pPr>
            <a:r>
              <a:rPr lang="en-US">
                <a:cs typeface="+mn-cs"/>
              </a:rPr>
              <a:t>Gateway</a:t>
            </a:r>
          </a:p>
        </p:txBody>
      </p:sp>
      <p:sp>
        <p:nvSpPr>
          <p:cNvPr id="261149" name="Text Box 29"/>
          <p:cNvSpPr txBox="1">
            <a:spLocks noChangeArrowheads="1"/>
          </p:cNvSpPr>
          <p:nvPr/>
        </p:nvSpPr>
        <p:spPr bwMode="auto">
          <a:xfrm>
            <a:off x="533400" y="5562600"/>
            <a:ext cx="213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defRPr/>
            </a:pPr>
            <a:r>
              <a:rPr lang="fr-FR" sz="1600" b="1">
                <a:cs typeface="+mn-cs"/>
              </a:rPr>
              <a:t>CV : Circuit Virtuel</a:t>
            </a:r>
          </a:p>
        </p:txBody>
      </p:sp>
      <p:sp>
        <p:nvSpPr>
          <p:cNvPr id="261150" name="Text Box 30"/>
          <p:cNvSpPr txBox="1">
            <a:spLocks noChangeArrowheads="1"/>
          </p:cNvSpPr>
          <p:nvPr/>
        </p:nvSpPr>
        <p:spPr bwMode="auto">
          <a:xfrm>
            <a:off x="533400" y="5943600"/>
            <a:ext cx="2209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defRPr/>
            </a:pPr>
            <a:r>
              <a:rPr lang="fr-FR" sz="1600" b="1">
                <a:cs typeface="+mn-cs"/>
              </a:rPr>
              <a:t>CF : Contrôle des flots</a:t>
            </a:r>
          </a:p>
        </p:txBody>
      </p:sp>
      <p:sp>
        <p:nvSpPr>
          <p:cNvPr id="261151" name="Text Box 31"/>
          <p:cNvSpPr txBox="1">
            <a:spLocks noChangeArrowheads="1"/>
          </p:cNvSpPr>
          <p:nvPr/>
        </p:nvSpPr>
        <p:spPr bwMode="auto">
          <a:xfrm>
            <a:off x="533400" y="5181600"/>
            <a:ext cx="213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defRPr/>
            </a:pPr>
            <a:r>
              <a:rPr lang="fr-FR" sz="1600" b="1">
                <a:cs typeface="+mn-cs"/>
              </a:rPr>
              <a:t>DG : </a:t>
            </a:r>
            <a:r>
              <a:rPr lang="en-US" sz="1600" b="1">
                <a:cs typeface="+mn-cs"/>
              </a:rPr>
              <a:t>Datagram</a:t>
            </a:r>
          </a:p>
        </p:txBody>
      </p:sp>
      <p:sp>
        <p:nvSpPr>
          <p:cNvPr id="261152" name="Text Box 32"/>
          <p:cNvSpPr txBox="1">
            <a:spLocks noChangeArrowheads="1"/>
          </p:cNvSpPr>
          <p:nvPr/>
        </p:nvSpPr>
        <p:spPr bwMode="auto">
          <a:xfrm>
            <a:off x="5715000" y="5181600"/>
            <a:ext cx="297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defRPr/>
            </a:pPr>
            <a:r>
              <a:rPr lang="fr-FR" sz="1600" b="1">
                <a:cs typeface="+mn-cs"/>
              </a:rPr>
              <a:t>LNP : </a:t>
            </a:r>
            <a:r>
              <a:rPr lang="en-US" sz="1600" b="1">
                <a:cs typeface="+mn-cs"/>
              </a:rPr>
              <a:t>Local Network Protocol</a:t>
            </a:r>
          </a:p>
        </p:txBody>
      </p:sp>
      <p:sp>
        <p:nvSpPr>
          <p:cNvPr id="2" name="Date Placeholder 1"/>
          <p:cNvSpPr>
            <a:spLocks noGrp="1"/>
          </p:cNvSpPr>
          <p:nvPr>
            <p:ph type="dt" sz="quarter" idx="10"/>
          </p:nvPr>
        </p:nvSpPr>
        <p:spPr/>
        <p:txBody>
          <a:bodyPr/>
          <a:lstStyle/>
          <a:p>
            <a:pPr>
              <a:defRPr/>
            </a:pPr>
            <a:r>
              <a:rPr lang="fr-FR" smtClean="0"/>
              <a:t>© </a:t>
            </a:r>
            <a:fld id="{EA8439F5-62E2-1B44-9DD6-B64A367E44C3}"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E9BF741-81F3-204C-9E59-31DEDBC14512}" type="slidenum">
              <a:rPr lang="fr-FR" smtClean="0"/>
              <a:pPr>
                <a:defRPr/>
              </a:pPr>
              <a:t>132</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Format d’Adresses </a:t>
            </a:r>
            <a:r>
              <a:rPr lang="fr-FR" sz="4000" i="1" smtClean="0">
                <a:effectLst>
                  <a:outerShdw blurRad="38100" dist="38100" dir="2700000" algn="tl">
                    <a:srgbClr val="DDDDDD"/>
                  </a:outerShdw>
                </a:effectLst>
                <a:cs typeface="+mj-cs"/>
              </a:rPr>
              <a:t>IP</a:t>
            </a:r>
            <a:endParaRPr lang="fr-FR" sz="4000" smtClean="0">
              <a:cs typeface="+mj-cs"/>
            </a:endParaRPr>
          </a:p>
        </p:txBody>
      </p:sp>
      <p:sp>
        <p:nvSpPr>
          <p:cNvPr id="131075" name="Rectangle 3"/>
          <p:cNvSpPr>
            <a:spLocks noChangeArrowheads="1"/>
          </p:cNvSpPr>
          <p:nvPr/>
        </p:nvSpPr>
        <p:spPr bwMode="auto">
          <a:xfrm>
            <a:off x="1079500" y="1798638"/>
            <a:ext cx="360363" cy="360362"/>
          </a:xfrm>
          <a:prstGeom prst="rect">
            <a:avLst/>
          </a:prstGeom>
          <a:solidFill>
            <a:srgbClr val="BAC222">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BAC222"/>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0</a:t>
            </a:r>
          </a:p>
        </p:txBody>
      </p:sp>
      <p:sp>
        <p:nvSpPr>
          <p:cNvPr id="131076" name="Rectangle 4"/>
          <p:cNvSpPr>
            <a:spLocks noChangeArrowheads="1"/>
          </p:cNvSpPr>
          <p:nvPr/>
        </p:nvSpPr>
        <p:spPr bwMode="auto">
          <a:xfrm>
            <a:off x="3057525" y="1798638"/>
            <a:ext cx="5399088" cy="360362"/>
          </a:xfrm>
          <a:prstGeom prst="rect">
            <a:avLst/>
          </a:prstGeom>
          <a:solidFill>
            <a:srgbClr val="DDF624">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DF624"/>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Host ID</a:t>
            </a:r>
            <a:r>
              <a:rPr lang="fr-FR" sz="1800" b="1" baseline="-25000">
                <a:cs typeface="+mn-cs"/>
              </a:rPr>
              <a:t>24Bits</a:t>
            </a:r>
            <a:endParaRPr lang="fr-FR" sz="1800" b="1">
              <a:cs typeface="+mn-cs"/>
            </a:endParaRPr>
          </a:p>
        </p:txBody>
      </p:sp>
      <p:sp>
        <p:nvSpPr>
          <p:cNvPr id="131077" name="Rectangle 5"/>
          <p:cNvSpPr>
            <a:spLocks noChangeArrowheads="1"/>
          </p:cNvSpPr>
          <p:nvPr/>
        </p:nvSpPr>
        <p:spPr bwMode="auto">
          <a:xfrm>
            <a:off x="1528763" y="1798638"/>
            <a:ext cx="1439862" cy="360362"/>
          </a:xfrm>
          <a:prstGeom prst="rect">
            <a:avLst/>
          </a:prstGeom>
          <a:solidFill>
            <a:srgbClr val="DBE337">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BE337"/>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NetWork ID</a:t>
            </a:r>
          </a:p>
        </p:txBody>
      </p:sp>
      <p:sp>
        <p:nvSpPr>
          <p:cNvPr id="131078" name="Rectangle 6"/>
          <p:cNvSpPr>
            <a:spLocks noChangeArrowheads="1"/>
          </p:cNvSpPr>
          <p:nvPr/>
        </p:nvSpPr>
        <p:spPr bwMode="auto">
          <a:xfrm>
            <a:off x="1079500" y="2517775"/>
            <a:ext cx="485775" cy="360363"/>
          </a:xfrm>
          <a:prstGeom prst="rect">
            <a:avLst/>
          </a:prstGeom>
          <a:solidFill>
            <a:srgbClr val="BAC222">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BAC222"/>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10</a:t>
            </a:r>
          </a:p>
        </p:txBody>
      </p:sp>
      <p:sp>
        <p:nvSpPr>
          <p:cNvPr id="131079" name="Rectangle 7"/>
          <p:cNvSpPr>
            <a:spLocks noChangeArrowheads="1"/>
          </p:cNvSpPr>
          <p:nvPr/>
        </p:nvSpPr>
        <p:spPr bwMode="auto">
          <a:xfrm>
            <a:off x="1079500" y="3238500"/>
            <a:ext cx="593725" cy="360363"/>
          </a:xfrm>
          <a:prstGeom prst="rect">
            <a:avLst/>
          </a:prstGeom>
          <a:solidFill>
            <a:srgbClr val="BAC222">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BAC222"/>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110</a:t>
            </a:r>
          </a:p>
        </p:txBody>
      </p:sp>
      <p:sp>
        <p:nvSpPr>
          <p:cNvPr id="131080" name="Rectangle 8"/>
          <p:cNvSpPr>
            <a:spLocks noChangeArrowheads="1"/>
          </p:cNvSpPr>
          <p:nvPr/>
        </p:nvSpPr>
        <p:spPr bwMode="auto">
          <a:xfrm>
            <a:off x="1079500" y="3957638"/>
            <a:ext cx="719138" cy="360362"/>
          </a:xfrm>
          <a:prstGeom prst="rect">
            <a:avLst/>
          </a:prstGeom>
          <a:solidFill>
            <a:srgbClr val="BAC222">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BAC222"/>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1110</a:t>
            </a:r>
          </a:p>
        </p:txBody>
      </p:sp>
      <p:sp>
        <p:nvSpPr>
          <p:cNvPr id="131081" name="Rectangle 9"/>
          <p:cNvSpPr>
            <a:spLocks noChangeArrowheads="1"/>
          </p:cNvSpPr>
          <p:nvPr/>
        </p:nvSpPr>
        <p:spPr bwMode="auto">
          <a:xfrm>
            <a:off x="1654175" y="2517775"/>
            <a:ext cx="3113088" cy="360363"/>
          </a:xfrm>
          <a:prstGeom prst="rect">
            <a:avLst/>
          </a:prstGeom>
          <a:solidFill>
            <a:srgbClr val="DBE337">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BE337"/>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NetWork ID</a:t>
            </a:r>
          </a:p>
        </p:txBody>
      </p:sp>
      <p:sp>
        <p:nvSpPr>
          <p:cNvPr id="131082" name="Rectangle 10"/>
          <p:cNvSpPr>
            <a:spLocks noChangeArrowheads="1"/>
          </p:cNvSpPr>
          <p:nvPr/>
        </p:nvSpPr>
        <p:spPr bwMode="auto">
          <a:xfrm>
            <a:off x="1762125" y="3238500"/>
            <a:ext cx="4803775" cy="360363"/>
          </a:xfrm>
          <a:prstGeom prst="rect">
            <a:avLst/>
          </a:prstGeom>
          <a:solidFill>
            <a:srgbClr val="DBE337">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BE337"/>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NetWork ID</a:t>
            </a:r>
          </a:p>
        </p:txBody>
      </p:sp>
      <p:sp>
        <p:nvSpPr>
          <p:cNvPr id="131083" name="Rectangle 11"/>
          <p:cNvSpPr>
            <a:spLocks noChangeArrowheads="1"/>
          </p:cNvSpPr>
          <p:nvPr/>
        </p:nvSpPr>
        <p:spPr bwMode="auto">
          <a:xfrm>
            <a:off x="4857750" y="2517775"/>
            <a:ext cx="3598863" cy="360363"/>
          </a:xfrm>
          <a:prstGeom prst="rect">
            <a:avLst/>
          </a:prstGeom>
          <a:solidFill>
            <a:srgbClr val="DDF624">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DF624"/>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Host ID</a:t>
            </a:r>
            <a:r>
              <a:rPr lang="fr-FR" sz="1800" b="1" baseline="-25000">
                <a:cs typeface="+mn-cs"/>
              </a:rPr>
              <a:t>16Bits</a:t>
            </a:r>
            <a:endParaRPr lang="fr-FR" sz="1800" b="1">
              <a:cs typeface="+mn-cs"/>
            </a:endParaRPr>
          </a:p>
        </p:txBody>
      </p:sp>
      <p:sp>
        <p:nvSpPr>
          <p:cNvPr id="131084" name="Rectangle 12"/>
          <p:cNvSpPr>
            <a:spLocks noChangeArrowheads="1"/>
          </p:cNvSpPr>
          <p:nvPr/>
        </p:nvSpPr>
        <p:spPr bwMode="auto">
          <a:xfrm>
            <a:off x="6656388" y="3238500"/>
            <a:ext cx="1800225" cy="360363"/>
          </a:xfrm>
          <a:prstGeom prst="rect">
            <a:avLst/>
          </a:prstGeom>
          <a:solidFill>
            <a:srgbClr val="DDF624">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DF624"/>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Host ID</a:t>
            </a:r>
            <a:r>
              <a:rPr lang="fr-FR" sz="1800" b="1" baseline="-25000">
                <a:cs typeface="+mn-cs"/>
              </a:rPr>
              <a:t>8Bits</a:t>
            </a:r>
            <a:endParaRPr lang="fr-FR" sz="1800" b="1">
              <a:cs typeface="+mn-cs"/>
            </a:endParaRPr>
          </a:p>
        </p:txBody>
      </p:sp>
      <p:sp>
        <p:nvSpPr>
          <p:cNvPr id="131085" name="Rectangle 13"/>
          <p:cNvSpPr>
            <a:spLocks noChangeArrowheads="1"/>
          </p:cNvSpPr>
          <p:nvPr/>
        </p:nvSpPr>
        <p:spPr bwMode="auto">
          <a:xfrm>
            <a:off x="1889125" y="3957638"/>
            <a:ext cx="6567488" cy="360362"/>
          </a:xfrm>
          <a:prstGeom prst="rect">
            <a:avLst/>
          </a:prstGeom>
          <a:solidFill>
            <a:srgbClr val="AA9606">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AA9606"/>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Multi Cast</a:t>
            </a:r>
            <a:r>
              <a:rPr lang="fr-FR" sz="1800" b="1" baseline="-25000">
                <a:cs typeface="+mn-cs"/>
              </a:rPr>
              <a:t>28Bits</a:t>
            </a:r>
            <a:endParaRPr lang="fr-FR" sz="1800" b="1">
              <a:cs typeface="+mn-cs"/>
            </a:endParaRPr>
          </a:p>
        </p:txBody>
      </p:sp>
      <p:sp>
        <p:nvSpPr>
          <p:cNvPr id="131086" name="Text Box 14"/>
          <p:cNvSpPr txBox="1">
            <a:spLocks noChangeAspect="1" noChangeArrowheads="1"/>
          </p:cNvSpPr>
          <p:nvPr/>
        </p:nvSpPr>
        <p:spPr bwMode="auto">
          <a:xfrm>
            <a:off x="609600" y="179863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bodyPr>
          <a:lstStyle/>
          <a:p>
            <a:pPr algn="ctr">
              <a:defRPr/>
            </a:pPr>
            <a:r>
              <a:rPr lang="fr-FR" b="1">
                <a:cs typeface="+mn-cs"/>
              </a:rPr>
              <a:t>A</a:t>
            </a:r>
          </a:p>
        </p:txBody>
      </p:sp>
      <p:sp>
        <p:nvSpPr>
          <p:cNvPr id="131087" name="Text Box 15"/>
          <p:cNvSpPr txBox="1">
            <a:spLocks noChangeAspect="1" noChangeArrowheads="1"/>
          </p:cNvSpPr>
          <p:nvPr/>
        </p:nvSpPr>
        <p:spPr bwMode="auto">
          <a:xfrm>
            <a:off x="609600" y="2517775"/>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bodyPr>
          <a:lstStyle/>
          <a:p>
            <a:pPr algn="ctr">
              <a:defRPr/>
            </a:pPr>
            <a:r>
              <a:rPr lang="fr-FR" b="1">
                <a:cs typeface="+mn-cs"/>
              </a:rPr>
              <a:t>B</a:t>
            </a:r>
          </a:p>
        </p:txBody>
      </p:sp>
      <p:sp>
        <p:nvSpPr>
          <p:cNvPr id="131088" name="Text Box 16"/>
          <p:cNvSpPr txBox="1">
            <a:spLocks noChangeAspect="1" noChangeArrowheads="1"/>
          </p:cNvSpPr>
          <p:nvPr/>
        </p:nvSpPr>
        <p:spPr bwMode="auto">
          <a:xfrm>
            <a:off x="609600" y="3238500"/>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bodyPr>
          <a:lstStyle/>
          <a:p>
            <a:pPr algn="ctr">
              <a:defRPr/>
            </a:pPr>
            <a:r>
              <a:rPr lang="fr-FR" b="1">
                <a:cs typeface="+mn-cs"/>
              </a:rPr>
              <a:t>C</a:t>
            </a:r>
          </a:p>
        </p:txBody>
      </p:sp>
      <p:sp>
        <p:nvSpPr>
          <p:cNvPr id="131089" name="Text Box 17"/>
          <p:cNvSpPr txBox="1">
            <a:spLocks noChangeAspect="1" noChangeArrowheads="1"/>
          </p:cNvSpPr>
          <p:nvPr/>
        </p:nvSpPr>
        <p:spPr bwMode="auto">
          <a:xfrm>
            <a:off x="609600" y="3957638"/>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bodyPr>
          <a:lstStyle/>
          <a:p>
            <a:pPr algn="ctr">
              <a:defRPr/>
            </a:pPr>
            <a:r>
              <a:rPr lang="fr-FR" b="1">
                <a:cs typeface="+mn-cs"/>
              </a:rPr>
              <a:t>D</a:t>
            </a:r>
          </a:p>
        </p:txBody>
      </p:sp>
      <p:sp>
        <p:nvSpPr>
          <p:cNvPr id="131090" name="AutoShape 18"/>
          <p:cNvSpPr>
            <a:spLocks/>
          </p:cNvSpPr>
          <p:nvPr/>
        </p:nvSpPr>
        <p:spPr bwMode="auto">
          <a:xfrm rot="5400000">
            <a:off x="4845844" y="-2164556"/>
            <a:ext cx="152400" cy="7377112"/>
          </a:xfrm>
          <a:prstGeom prst="leftBrace">
            <a:avLst>
              <a:gd name="adj1" fmla="val 403385"/>
              <a:gd name="adj2" fmla="val 5031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bodyPr>
          <a:lstStyle/>
          <a:p>
            <a:pPr>
              <a:defRPr/>
            </a:pPr>
            <a:endParaRPr lang="en-US">
              <a:cs typeface="+mn-cs"/>
            </a:endParaRPr>
          </a:p>
        </p:txBody>
      </p:sp>
      <p:sp>
        <p:nvSpPr>
          <p:cNvPr id="131091" name="Text Box 19"/>
          <p:cNvSpPr txBox="1">
            <a:spLocks noChangeAspect="1" noChangeArrowheads="1"/>
          </p:cNvSpPr>
          <p:nvPr/>
        </p:nvSpPr>
        <p:spPr bwMode="auto">
          <a:xfrm>
            <a:off x="4419600" y="1054100"/>
            <a:ext cx="9207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bodyPr>
          <a:lstStyle/>
          <a:p>
            <a:pPr algn="ctr">
              <a:defRPr/>
            </a:pPr>
            <a:r>
              <a:rPr lang="fr-FR" b="1">
                <a:cs typeface="+mn-cs"/>
              </a:rPr>
              <a:t>32 Bits</a:t>
            </a:r>
          </a:p>
        </p:txBody>
      </p:sp>
      <p:sp>
        <p:nvSpPr>
          <p:cNvPr id="131092" name="Rectangle 20"/>
          <p:cNvSpPr>
            <a:spLocks noChangeArrowheads="1"/>
          </p:cNvSpPr>
          <p:nvPr/>
        </p:nvSpPr>
        <p:spPr bwMode="auto">
          <a:xfrm>
            <a:off x="1079500" y="4635500"/>
            <a:ext cx="719138" cy="360363"/>
          </a:xfrm>
          <a:prstGeom prst="rect">
            <a:avLst/>
          </a:prstGeom>
          <a:solidFill>
            <a:srgbClr val="BAC222">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BAC222"/>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1111</a:t>
            </a:r>
          </a:p>
        </p:txBody>
      </p:sp>
      <p:sp>
        <p:nvSpPr>
          <p:cNvPr id="131093" name="Rectangle 21"/>
          <p:cNvSpPr>
            <a:spLocks noChangeArrowheads="1"/>
          </p:cNvSpPr>
          <p:nvPr/>
        </p:nvSpPr>
        <p:spPr bwMode="auto">
          <a:xfrm>
            <a:off x="1889125" y="4635500"/>
            <a:ext cx="6567488" cy="360363"/>
          </a:xfrm>
          <a:prstGeom prst="rect">
            <a:avLst/>
          </a:prstGeom>
          <a:solidFill>
            <a:srgbClr val="AA9606">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AA9606"/>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Reservé</a:t>
            </a:r>
            <a:r>
              <a:rPr lang="fr-FR" sz="1800" b="1" baseline="-25000">
                <a:cs typeface="+mn-cs"/>
              </a:rPr>
              <a:t>28Bits</a:t>
            </a:r>
            <a:endParaRPr lang="fr-FR" sz="1800" b="1">
              <a:cs typeface="+mn-cs"/>
            </a:endParaRPr>
          </a:p>
        </p:txBody>
      </p:sp>
      <p:sp>
        <p:nvSpPr>
          <p:cNvPr id="131094" name="Text Box 22"/>
          <p:cNvSpPr txBox="1">
            <a:spLocks noChangeAspect="1" noChangeArrowheads="1"/>
          </p:cNvSpPr>
          <p:nvPr/>
        </p:nvSpPr>
        <p:spPr bwMode="auto">
          <a:xfrm>
            <a:off x="609600" y="4635500"/>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bodyPr>
          <a:lstStyle/>
          <a:p>
            <a:pPr algn="ctr">
              <a:defRPr/>
            </a:pPr>
            <a:r>
              <a:rPr lang="fr-FR" b="1">
                <a:cs typeface="+mn-cs"/>
              </a:rPr>
              <a:t>E</a:t>
            </a:r>
          </a:p>
        </p:txBody>
      </p:sp>
      <p:sp>
        <p:nvSpPr>
          <p:cNvPr id="2" name="Date Placeholder 1"/>
          <p:cNvSpPr>
            <a:spLocks noGrp="1"/>
          </p:cNvSpPr>
          <p:nvPr>
            <p:ph type="dt" sz="quarter" idx="10"/>
          </p:nvPr>
        </p:nvSpPr>
        <p:spPr/>
        <p:txBody>
          <a:bodyPr/>
          <a:lstStyle/>
          <a:p>
            <a:pPr>
              <a:defRPr/>
            </a:pPr>
            <a:r>
              <a:rPr lang="fr-FR" smtClean="0"/>
              <a:t>© </a:t>
            </a:r>
            <a:fld id="{F1ADC9BB-95D9-2D44-A6A0-4BDE36044FDB}"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B24F4F3-20BB-E145-A750-6B38824D716C}" type="slidenum">
              <a:rPr lang="fr-FR" smtClean="0"/>
              <a:pPr>
                <a:defRPr/>
              </a:pPr>
              <a:t>133</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Nombre de </a:t>
            </a:r>
            <a:r>
              <a:rPr lang="fr-FR" sz="4000" i="1" smtClean="0">
                <a:cs typeface="+mj-cs"/>
              </a:rPr>
              <a:t>NETID</a:t>
            </a:r>
            <a:r>
              <a:rPr lang="fr-FR" sz="4000" smtClean="0">
                <a:cs typeface="+mj-cs"/>
              </a:rPr>
              <a:t> et </a:t>
            </a:r>
            <a:r>
              <a:rPr lang="fr-FR" sz="4000" i="1" smtClean="0">
                <a:cs typeface="+mj-cs"/>
              </a:rPr>
              <a:t>HOSTID</a:t>
            </a:r>
          </a:p>
        </p:txBody>
      </p:sp>
      <p:graphicFrame>
        <p:nvGraphicFramePr>
          <p:cNvPr id="280693" name="Group 117"/>
          <p:cNvGraphicFramePr>
            <a:graphicFrameLocks noGrp="1"/>
          </p:cNvGraphicFramePr>
          <p:nvPr/>
        </p:nvGraphicFramePr>
        <p:xfrm>
          <a:off x="381000" y="990600"/>
          <a:ext cx="8458200" cy="2357438"/>
        </p:xfrm>
        <a:graphic>
          <a:graphicData uri="http://schemas.openxmlformats.org/drawingml/2006/table">
            <a:tbl>
              <a:tblPr/>
              <a:tblGrid>
                <a:gridCol w="914400"/>
                <a:gridCol w="3429000"/>
                <a:gridCol w="4114800"/>
              </a:tblGrid>
              <a:tr h="3937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000" b="1" i="0" u="none" strike="noStrike" cap="none" normalizeH="0" baseline="0">
                          <a:ln>
                            <a:noFill/>
                          </a:ln>
                          <a:solidFill>
                            <a:schemeClr val="tx1"/>
                          </a:solidFill>
                          <a:effectLst/>
                          <a:latin typeface="Times New Roman" charset="0"/>
                          <a:ea typeface="ＭＳ Ｐゴシック" charset="0"/>
                        </a:rPr>
                        <a:t>Class</a:t>
                      </a:r>
                    </a:p>
                  </a:txBody>
                  <a:tcPr marL="76200" marR="76200" marT="19050" marB="190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000" b="1" i="0" u="none" strike="noStrike" cap="none" normalizeH="0" baseline="0">
                          <a:ln>
                            <a:noFill/>
                          </a:ln>
                          <a:solidFill>
                            <a:schemeClr val="tx1"/>
                          </a:solidFill>
                          <a:effectLst/>
                          <a:latin typeface="Times New Roman" charset="0"/>
                          <a:ea typeface="ＭＳ Ｐゴシック" charset="0"/>
                        </a:rPr>
                        <a:t>Nombre d’adresses réseau</a:t>
                      </a:r>
                    </a:p>
                  </a:txBody>
                  <a:tcPr marL="76200" marR="76200" marT="19050" marB="190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000" b="1" i="0" u="none" strike="noStrike" cap="none" normalizeH="0" baseline="0">
                          <a:ln>
                            <a:noFill/>
                          </a:ln>
                          <a:solidFill>
                            <a:schemeClr val="tx1"/>
                          </a:solidFill>
                          <a:effectLst/>
                          <a:latin typeface="Times New Roman" charset="0"/>
                          <a:ea typeface="ＭＳ Ｐゴシック" charset="0"/>
                        </a:rPr>
                        <a:t>Nombre de nœuds dans le réseau</a:t>
                      </a:r>
                    </a:p>
                  </a:txBody>
                  <a:tcPr marL="76200" marR="76200" marT="19050" marB="190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889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A</a:t>
                      </a:r>
                    </a:p>
                  </a:txBody>
                  <a:tcPr marL="76200" marR="76200" marT="19050" marB="190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2</a:t>
                      </a:r>
                      <a:r>
                        <a:rPr kumimoji="0" lang="fr-FR" sz="2000" b="0" i="0" u="none" strike="noStrike" cap="none" normalizeH="0" baseline="30000">
                          <a:ln>
                            <a:noFill/>
                          </a:ln>
                          <a:solidFill>
                            <a:schemeClr val="tx1"/>
                          </a:solidFill>
                          <a:effectLst/>
                          <a:latin typeface="Times New Roman" charset="0"/>
                          <a:ea typeface="ＭＳ Ｐゴシック" charset="0"/>
                        </a:rPr>
                        <a:t>7</a:t>
                      </a:r>
                      <a:r>
                        <a:rPr kumimoji="0" lang="fr-FR" sz="2000" b="0" i="0" u="none" strike="noStrike" cap="none" normalizeH="0" baseline="0">
                          <a:ln>
                            <a:noFill/>
                          </a:ln>
                          <a:solidFill>
                            <a:schemeClr val="tx1"/>
                          </a:solidFill>
                          <a:effectLst/>
                          <a:latin typeface="Times New Roman" charset="0"/>
                          <a:ea typeface="ＭＳ Ｐゴシック" charset="0"/>
                        </a:rPr>
                        <a:t>-2 </a:t>
                      </a:r>
                      <a:r>
                        <a:rPr kumimoji="0" lang="fr-FR" sz="2000" b="0" i="0" u="none" strike="noStrike" cap="none" normalizeH="0" baseline="0">
                          <a:ln>
                            <a:noFill/>
                          </a:ln>
                          <a:solidFill>
                            <a:schemeClr val="tx1"/>
                          </a:solidFill>
                          <a:effectLst/>
                          <a:latin typeface="Times New Roman" charset="0"/>
                          <a:ea typeface="ＭＳ Ｐゴシック" charset="0"/>
                          <a:sym typeface="Wingdings" charset="0"/>
                        </a:rPr>
                        <a:t> 126</a:t>
                      </a:r>
                      <a:endParaRPr kumimoji="0" lang="fr-FR" sz="2000" b="0" i="0" u="none" strike="noStrike" cap="none" normalizeH="0" baseline="0">
                        <a:ln>
                          <a:noFill/>
                        </a:ln>
                        <a:solidFill>
                          <a:schemeClr val="tx1"/>
                        </a:solidFill>
                        <a:effectLst/>
                        <a:latin typeface="Times New Roman" charset="0"/>
                        <a:ea typeface="ＭＳ Ｐゴシック" charset="0"/>
                      </a:endParaRPr>
                    </a:p>
                  </a:txBody>
                  <a:tcPr marL="76200" marR="76200" marT="19050" marB="190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2</a:t>
                      </a:r>
                      <a:r>
                        <a:rPr kumimoji="0" lang="fr-FR" sz="2000" b="0" i="0" u="none" strike="noStrike" cap="none" normalizeH="0" baseline="30000">
                          <a:ln>
                            <a:noFill/>
                          </a:ln>
                          <a:solidFill>
                            <a:schemeClr val="tx1"/>
                          </a:solidFill>
                          <a:effectLst/>
                          <a:latin typeface="Times New Roman" charset="0"/>
                          <a:ea typeface="ＭＳ Ｐゴシック" charset="0"/>
                        </a:rPr>
                        <a:t>24</a:t>
                      </a:r>
                      <a:r>
                        <a:rPr kumimoji="0" lang="fr-FR" sz="2000" b="0" i="0" u="none" strike="noStrike" cap="none" normalizeH="0" baseline="0">
                          <a:ln>
                            <a:noFill/>
                          </a:ln>
                          <a:solidFill>
                            <a:schemeClr val="tx1"/>
                          </a:solidFill>
                          <a:effectLst/>
                          <a:latin typeface="Times New Roman" charset="0"/>
                          <a:ea typeface="ＭＳ Ｐゴシック" charset="0"/>
                        </a:rPr>
                        <a:t>-2 </a:t>
                      </a:r>
                      <a:r>
                        <a:rPr kumimoji="0" lang="fr-FR" sz="2000" b="0" i="0" u="none" strike="noStrike" cap="none" normalizeH="0" baseline="0">
                          <a:ln>
                            <a:noFill/>
                          </a:ln>
                          <a:solidFill>
                            <a:schemeClr val="tx1"/>
                          </a:solidFill>
                          <a:effectLst/>
                          <a:latin typeface="Times New Roman" charset="0"/>
                          <a:ea typeface="ＭＳ Ｐゴシック" charset="0"/>
                          <a:sym typeface="Wingdings" charset="0"/>
                        </a:rPr>
                        <a:t> 16 777 214</a:t>
                      </a:r>
                      <a:endParaRPr kumimoji="0" lang="fr-FR" sz="2000" b="0" i="0" u="none" strike="noStrike" cap="none" normalizeH="0" baseline="0">
                        <a:ln>
                          <a:noFill/>
                        </a:ln>
                        <a:solidFill>
                          <a:schemeClr val="tx1"/>
                        </a:solidFill>
                        <a:effectLst/>
                        <a:latin typeface="Times New Roman" charset="0"/>
                        <a:ea typeface="ＭＳ Ｐゴシック" charset="0"/>
                      </a:endParaRPr>
                    </a:p>
                  </a:txBody>
                  <a:tcPr marL="76200" marR="76200" marT="19050" marB="190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937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B</a:t>
                      </a:r>
                    </a:p>
                  </a:txBody>
                  <a:tcPr marL="76200" marR="76200" marT="19050" marB="190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2</a:t>
                      </a:r>
                      <a:r>
                        <a:rPr kumimoji="0" lang="fr-FR" sz="2000" b="0" i="0" u="none" strike="noStrike" cap="none" normalizeH="0" baseline="30000">
                          <a:ln>
                            <a:noFill/>
                          </a:ln>
                          <a:solidFill>
                            <a:schemeClr val="tx1"/>
                          </a:solidFill>
                          <a:effectLst/>
                          <a:latin typeface="Times New Roman" charset="0"/>
                          <a:ea typeface="ＭＳ Ｐゴシック" charset="0"/>
                        </a:rPr>
                        <a:t>14</a:t>
                      </a:r>
                      <a:r>
                        <a:rPr kumimoji="0" lang="fr-FR" sz="2000" b="0" i="0" u="none" strike="noStrike" cap="none" normalizeH="0" baseline="0">
                          <a:ln>
                            <a:noFill/>
                          </a:ln>
                          <a:solidFill>
                            <a:schemeClr val="tx1"/>
                          </a:solidFill>
                          <a:effectLst/>
                          <a:latin typeface="Times New Roman" charset="0"/>
                          <a:ea typeface="ＭＳ Ｐゴシック" charset="0"/>
                        </a:rPr>
                        <a:t>-2 </a:t>
                      </a:r>
                      <a:r>
                        <a:rPr kumimoji="0" lang="fr-FR" sz="2000" b="0" i="0" u="none" strike="noStrike" cap="none" normalizeH="0" baseline="0">
                          <a:ln>
                            <a:noFill/>
                          </a:ln>
                          <a:solidFill>
                            <a:schemeClr val="tx1"/>
                          </a:solidFill>
                          <a:effectLst/>
                          <a:latin typeface="Times New Roman" charset="0"/>
                          <a:ea typeface="ＭＳ Ｐゴシック" charset="0"/>
                          <a:sym typeface="Wingdings" charset="0"/>
                        </a:rPr>
                        <a:t> 16 382</a:t>
                      </a:r>
                      <a:endParaRPr kumimoji="0" lang="fr-FR" sz="2000" b="0" i="0" u="none" strike="noStrike" cap="none" normalizeH="0" baseline="0">
                        <a:ln>
                          <a:noFill/>
                        </a:ln>
                        <a:solidFill>
                          <a:schemeClr val="tx1"/>
                        </a:solidFill>
                        <a:effectLst/>
                        <a:latin typeface="Times New Roman" charset="0"/>
                        <a:ea typeface="ＭＳ Ｐゴシック" charset="0"/>
                      </a:endParaRPr>
                    </a:p>
                  </a:txBody>
                  <a:tcPr marL="76200" marR="76200" marT="19050" marB="190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2</a:t>
                      </a:r>
                      <a:r>
                        <a:rPr kumimoji="0" lang="fr-FR" sz="2000" b="0" i="0" u="none" strike="noStrike" cap="none" normalizeH="0" baseline="30000">
                          <a:ln>
                            <a:noFill/>
                          </a:ln>
                          <a:solidFill>
                            <a:schemeClr val="tx1"/>
                          </a:solidFill>
                          <a:effectLst/>
                          <a:latin typeface="Times New Roman" charset="0"/>
                          <a:ea typeface="ＭＳ Ｐゴシック" charset="0"/>
                        </a:rPr>
                        <a:t>16</a:t>
                      </a:r>
                      <a:r>
                        <a:rPr kumimoji="0" lang="fr-FR" sz="2000" b="0" i="0" u="none" strike="noStrike" cap="none" normalizeH="0" baseline="0">
                          <a:ln>
                            <a:noFill/>
                          </a:ln>
                          <a:solidFill>
                            <a:schemeClr val="tx1"/>
                          </a:solidFill>
                          <a:effectLst/>
                          <a:latin typeface="Times New Roman" charset="0"/>
                          <a:ea typeface="ＭＳ Ｐゴシック" charset="0"/>
                        </a:rPr>
                        <a:t>-2 </a:t>
                      </a:r>
                      <a:r>
                        <a:rPr kumimoji="0" lang="fr-FR" sz="2000" b="0" i="0" u="none" strike="noStrike" cap="none" normalizeH="0" baseline="0">
                          <a:ln>
                            <a:noFill/>
                          </a:ln>
                          <a:solidFill>
                            <a:schemeClr val="tx1"/>
                          </a:solidFill>
                          <a:effectLst/>
                          <a:latin typeface="Times New Roman" charset="0"/>
                          <a:ea typeface="ＭＳ Ｐゴシック" charset="0"/>
                          <a:sym typeface="Wingdings" charset="0"/>
                        </a:rPr>
                        <a:t> 65 534</a:t>
                      </a:r>
                      <a:endParaRPr kumimoji="0" lang="fr-FR" sz="2000" b="0" i="0" u="none" strike="noStrike" cap="none" normalizeH="0" baseline="0">
                        <a:ln>
                          <a:noFill/>
                        </a:ln>
                        <a:solidFill>
                          <a:schemeClr val="tx1"/>
                        </a:solidFill>
                        <a:effectLst/>
                        <a:latin typeface="Times New Roman" charset="0"/>
                        <a:ea typeface="ＭＳ Ｐゴシック" charset="0"/>
                      </a:endParaRPr>
                    </a:p>
                  </a:txBody>
                  <a:tcPr marL="76200" marR="76200" marT="19050" marB="190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937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C</a:t>
                      </a:r>
                    </a:p>
                  </a:txBody>
                  <a:tcPr marL="76200" marR="76200" marT="19050" marB="190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2</a:t>
                      </a:r>
                      <a:r>
                        <a:rPr kumimoji="0" lang="fr-FR" sz="2000" b="0" i="0" u="none" strike="noStrike" cap="none" normalizeH="0" baseline="30000">
                          <a:ln>
                            <a:noFill/>
                          </a:ln>
                          <a:solidFill>
                            <a:schemeClr val="tx1"/>
                          </a:solidFill>
                          <a:effectLst/>
                          <a:latin typeface="Times New Roman" charset="0"/>
                          <a:ea typeface="ＭＳ Ｐゴシック" charset="0"/>
                        </a:rPr>
                        <a:t>21</a:t>
                      </a:r>
                      <a:r>
                        <a:rPr kumimoji="0" lang="fr-FR" sz="2000" b="0" i="0" u="none" strike="noStrike" cap="none" normalizeH="0" baseline="0">
                          <a:ln>
                            <a:noFill/>
                          </a:ln>
                          <a:solidFill>
                            <a:schemeClr val="tx1"/>
                          </a:solidFill>
                          <a:effectLst/>
                          <a:latin typeface="Times New Roman" charset="0"/>
                          <a:ea typeface="ＭＳ Ｐゴシック" charset="0"/>
                        </a:rPr>
                        <a:t>-2 </a:t>
                      </a:r>
                      <a:r>
                        <a:rPr kumimoji="0" lang="fr-FR" sz="2000" b="0" i="0" u="none" strike="noStrike" cap="none" normalizeH="0" baseline="0">
                          <a:ln>
                            <a:noFill/>
                          </a:ln>
                          <a:solidFill>
                            <a:schemeClr val="tx1"/>
                          </a:solidFill>
                          <a:effectLst/>
                          <a:latin typeface="Times New Roman" charset="0"/>
                          <a:ea typeface="ＭＳ Ｐゴシック" charset="0"/>
                          <a:sym typeface="Wingdings" charset="0"/>
                        </a:rPr>
                        <a:t> 2 097 152</a:t>
                      </a:r>
                      <a:endParaRPr kumimoji="0" lang="fr-FR" sz="2000" b="0" i="0" u="none" strike="noStrike" cap="none" normalizeH="0" baseline="0">
                        <a:ln>
                          <a:noFill/>
                        </a:ln>
                        <a:solidFill>
                          <a:schemeClr val="tx1"/>
                        </a:solidFill>
                        <a:effectLst/>
                        <a:latin typeface="Times New Roman" charset="0"/>
                        <a:ea typeface="ＭＳ Ｐゴシック" charset="0"/>
                      </a:endParaRPr>
                    </a:p>
                  </a:txBody>
                  <a:tcPr marL="76200" marR="76200" marT="19050" marB="190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2</a:t>
                      </a:r>
                      <a:r>
                        <a:rPr kumimoji="0" lang="fr-FR" sz="2000" b="0" i="0" u="none" strike="noStrike" cap="none" normalizeH="0" baseline="30000">
                          <a:ln>
                            <a:noFill/>
                          </a:ln>
                          <a:solidFill>
                            <a:schemeClr val="tx1"/>
                          </a:solidFill>
                          <a:effectLst/>
                          <a:latin typeface="Times New Roman" charset="0"/>
                          <a:ea typeface="ＭＳ Ｐゴシック" charset="0"/>
                        </a:rPr>
                        <a:t>8</a:t>
                      </a:r>
                      <a:r>
                        <a:rPr kumimoji="0" lang="fr-FR" sz="2000" b="0" i="0" u="none" strike="noStrike" cap="none" normalizeH="0" baseline="0">
                          <a:ln>
                            <a:noFill/>
                          </a:ln>
                          <a:solidFill>
                            <a:schemeClr val="tx1"/>
                          </a:solidFill>
                          <a:effectLst/>
                          <a:latin typeface="Times New Roman" charset="0"/>
                          <a:ea typeface="ＭＳ Ｐゴシック" charset="0"/>
                        </a:rPr>
                        <a:t>-2 </a:t>
                      </a:r>
                      <a:r>
                        <a:rPr kumimoji="0" lang="fr-FR" sz="2000" b="0" i="0" u="none" strike="noStrike" cap="none" normalizeH="0" baseline="0">
                          <a:ln>
                            <a:noFill/>
                          </a:ln>
                          <a:solidFill>
                            <a:schemeClr val="tx1"/>
                          </a:solidFill>
                          <a:effectLst/>
                          <a:latin typeface="Times New Roman" charset="0"/>
                          <a:ea typeface="ＭＳ Ｐゴシック" charset="0"/>
                          <a:sym typeface="Wingdings" charset="0"/>
                        </a:rPr>
                        <a:t> 254</a:t>
                      </a:r>
                      <a:endParaRPr kumimoji="0" lang="fr-FR" sz="2000" b="0" i="0" u="none" strike="noStrike" cap="none" normalizeH="0" baseline="0">
                        <a:ln>
                          <a:noFill/>
                        </a:ln>
                        <a:solidFill>
                          <a:schemeClr val="tx1"/>
                        </a:solidFill>
                        <a:effectLst/>
                        <a:latin typeface="Times New Roman" charset="0"/>
                        <a:ea typeface="ＭＳ Ｐゴシック" charset="0"/>
                      </a:endParaRPr>
                    </a:p>
                  </a:txBody>
                  <a:tcPr marL="76200" marR="76200" marT="19050" marB="190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937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D</a:t>
                      </a:r>
                    </a:p>
                  </a:txBody>
                  <a:tcPr marL="76200" marR="76200" marT="19050" marB="190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None</a:t>
                      </a:r>
                    </a:p>
                  </a:txBody>
                  <a:tcPr marL="76200" marR="76200" marT="19050" marB="190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None</a:t>
                      </a:r>
                    </a:p>
                  </a:txBody>
                  <a:tcPr marL="76200" marR="76200" marT="19050" marB="190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937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E</a:t>
                      </a:r>
                    </a:p>
                  </a:txBody>
                  <a:tcPr marL="76200" marR="76200" marT="19050" marB="190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None</a:t>
                      </a:r>
                    </a:p>
                  </a:txBody>
                  <a:tcPr marL="76200" marR="76200" marT="19050" marB="190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None</a:t>
                      </a:r>
                    </a:p>
                  </a:txBody>
                  <a:tcPr marL="76200" marR="76200" marT="19050" marB="190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80652" name="Text Box 76"/>
          <p:cNvSpPr txBox="1">
            <a:spLocks noChangeArrowheads="1"/>
          </p:cNvSpPr>
          <p:nvPr/>
        </p:nvSpPr>
        <p:spPr bwMode="auto">
          <a:xfrm>
            <a:off x="179388" y="3505200"/>
            <a:ext cx="881697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a:cs typeface="+mn-cs"/>
              </a:rPr>
              <a:t>Les NETID avec tous les bits à </a:t>
            </a:r>
            <a:r>
              <a:rPr lang="fr-FR" b="1">
                <a:cs typeface="+mn-cs"/>
              </a:rPr>
              <a:t>0</a:t>
            </a:r>
            <a:r>
              <a:rPr lang="fr-FR">
                <a:cs typeface="+mn-cs"/>
              </a:rPr>
              <a:t> ou tous les bits à </a:t>
            </a:r>
            <a:r>
              <a:rPr lang="fr-FR" b="1">
                <a:cs typeface="+mn-cs"/>
              </a:rPr>
              <a:t>1</a:t>
            </a:r>
            <a:r>
              <a:rPr lang="fr-FR">
                <a:cs typeface="+mn-cs"/>
              </a:rPr>
              <a:t> sont réservés (usage spécial) </a:t>
            </a:r>
          </a:p>
        </p:txBody>
      </p:sp>
      <p:sp>
        <p:nvSpPr>
          <p:cNvPr id="280653" name="Text Box 77"/>
          <p:cNvSpPr txBox="1">
            <a:spLocks noChangeArrowheads="1"/>
          </p:cNvSpPr>
          <p:nvPr/>
        </p:nvSpPr>
        <p:spPr bwMode="auto">
          <a:xfrm>
            <a:off x="179388" y="3863975"/>
            <a:ext cx="8816975"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a:cs typeface="+mn-cs"/>
              </a:rPr>
              <a:t>Les HOSTID avec tous les bits à </a:t>
            </a:r>
            <a:r>
              <a:rPr lang="fr-FR" b="1">
                <a:cs typeface="+mn-cs"/>
              </a:rPr>
              <a:t>0</a:t>
            </a:r>
            <a:r>
              <a:rPr lang="fr-FR">
                <a:cs typeface="+mn-cs"/>
              </a:rPr>
              <a:t> ou tous les bits à </a:t>
            </a:r>
            <a:r>
              <a:rPr lang="fr-FR" b="1">
                <a:cs typeface="+mn-cs"/>
              </a:rPr>
              <a:t>1</a:t>
            </a:r>
            <a:r>
              <a:rPr lang="fr-FR">
                <a:cs typeface="+mn-cs"/>
              </a:rPr>
              <a:t> sont réservés (usage spécial) </a:t>
            </a:r>
          </a:p>
        </p:txBody>
      </p:sp>
      <p:graphicFrame>
        <p:nvGraphicFramePr>
          <p:cNvPr id="280692" name="Group 116"/>
          <p:cNvGraphicFramePr>
            <a:graphicFrameLocks noGrp="1"/>
          </p:cNvGraphicFramePr>
          <p:nvPr/>
        </p:nvGraphicFramePr>
        <p:xfrm>
          <a:off x="2819400" y="4343400"/>
          <a:ext cx="3505200" cy="2103438"/>
        </p:xfrm>
        <a:graphic>
          <a:graphicData uri="http://schemas.openxmlformats.org/drawingml/2006/table">
            <a:tbl>
              <a:tblPr/>
              <a:tblGrid>
                <a:gridCol w="1066800"/>
                <a:gridCol w="2438400"/>
              </a:tblGrid>
              <a:tr h="35057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1" i="0" u="none" strike="noStrike" cap="none" normalizeH="0" baseline="0">
                          <a:ln>
                            <a:noFill/>
                          </a:ln>
                          <a:solidFill>
                            <a:schemeClr val="tx1"/>
                          </a:solidFill>
                          <a:effectLst/>
                          <a:latin typeface="Times New Roman" charset="0"/>
                          <a:ea typeface="ＭＳ Ｐゴシック" charset="0"/>
                        </a:rPr>
                        <a:t>1e Octet</a:t>
                      </a:r>
                    </a:p>
                  </a:txBody>
                  <a:tcPr marL="76200" marR="76200" marT="38106" marB="38106"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1" i="0" u="none" strike="noStrike" cap="none" normalizeH="0" baseline="0">
                          <a:ln>
                            <a:noFill/>
                          </a:ln>
                          <a:solidFill>
                            <a:schemeClr val="tx1"/>
                          </a:solidFill>
                          <a:effectLst/>
                          <a:latin typeface="Times New Roman" charset="0"/>
                          <a:ea typeface="ＭＳ Ｐゴシック" charset="0"/>
                        </a:rPr>
                        <a:t>Classe d’appartenance</a:t>
                      </a:r>
                    </a:p>
                  </a:txBody>
                  <a:tcPr marL="76200" marR="76200" marT="38106" marB="38106"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5057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0-127</a:t>
                      </a:r>
                    </a:p>
                  </a:txBody>
                  <a:tcPr marL="76200" marR="76200" marT="38106" marB="38106"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A</a:t>
                      </a:r>
                    </a:p>
                  </a:txBody>
                  <a:tcPr marL="76200" marR="76200" marT="38106" marB="38106"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5057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128-191</a:t>
                      </a:r>
                    </a:p>
                  </a:txBody>
                  <a:tcPr marL="76200" marR="76200" marT="38106" marB="38106"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B</a:t>
                      </a:r>
                    </a:p>
                  </a:txBody>
                  <a:tcPr marL="76200" marR="76200" marT="38106" marB="38106"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5057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192-223</a:t>
                      </a:r>
                    </a:p>
                  </a:txBody>
                  <a:tcPr marL="76200" marR="76200" marT="38106" marB="38106"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C</a:t>
                      </a:r>
                    </a:p>
                  </a:txBody>
                  <a:tcPr marL="76200" marR="76200" marT="38106" marB="38106"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5057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224-239</a:t>
                      </a:r>
                    </a:p>
                  </a:txBody>
                  <a:tcPr marL="76200" marR="76200" marT="38106" marB="38106"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D</a:t>
                      </a:r>
                    </a:p>
                  </a:txBody>
                  <a:tcPr marL="76200" marR="76200" marT="38106" marB="38106"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5057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240-255</a:t>
                      </a:r>
                    </a:p>
                  </a:txBody>
                  <a:tcPr marL="76200" marR="76200" marT="38106" marB="38106"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E</a:t>
                      </a:r>
                    </a:p>
                  </a:txBody>
                  <a:tcPr marL="76200" marR="76200" marT="38106" marB="38106"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 name="Date Placeholder 1"/>
          <p:cNvSpPr>
            <a:spLocks noGrp="1"/>
          </p:cNvSpPr>
          <p:nvPr>
            <p:ph type="dt" sz="quarter" idx="10"/>
          </p:nvPr>
        </p:nvSpPr>
        <p:spPr/>
        <p:txBody>
          <a:bodyPr/>
          <a:lstStyle/>
          <a:p>
            <a:pPr>
              <a:defRPr/>
            </a:pPr>
            <a:r>
              <a:rPr lang="fr-FR" smtClean="0"/>
              <a:t>© </a:t>
            </a:r>
            <a:fld id="{2B4861D9-1746-2040-BC5F-E98246E9DF5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E38B7CC-46BA-8248-BF1D-89415F14B57A}" type="slidenum">
              <a:rPr lang="fr-FR" smtClean="0"/>
              <a:pPr>
                <a:defRPr/>
              </a:pPr>
              <a:t>134</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Adresses IP Spéciales</a:t>
            </a:r>
            <a:endParaRPr lang="fr-FR" sz="4000" i="1" smtClean="0">
              <a:cs typeface="+mj-cs"/>
            </a:endParaRPr>
          </a:p>
        </p:txBody>
      </p:sp>
      <p:sp>
        <p:nvSpPr>
          <p:cNvPr id="281633" name="Text Box 33"/>
          <p:cNvSpPr txBox="1">
            <a:spLocks noChangeArrowheads="1"/>
          </p:cNvSpPr>
          <p:nvPr/>
        </p:nvSpPr>
        <p:spPr bwMode="auto">
          <a:xfrm>
            <a:off x="179388" y="749300"/>
            <a:ext cx="88169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b="1">
                <a:cs typeface="+mn-cs"/>
              </a:rPr>
              <a:t>Adresse Réseau</a:t>
            </a:r>
            <a:r>
              <a:rPr lang="fr-FR" sz="1800">
                <a:cs typeface="+mn-cs"/>
              </a:rPr>
              <a:t> (</a:t>
            </a:r>
            <a:r>
              <a:rPr lang="en-US" sz="1800" i="1">
                <a:cs typeface="+mn-cs"/>
              </a:rPr>
              <a:t>Network Address</a:t>
            </a:r>
            <a:r>
              <a:rPr lang="fr-FR" sz="1800">
                <a:cs typeface="+mn-cs"/>
              </a:rPr>
              <a:t>): Toute adresse ayant comme HOSTID </a:t>
            </a:r>
            <a:r>
              <a:rPr lang="fr-FR" sz="1800" b="1">
                <a:cs typeface="+mn-cs"/>
              </a:rPr>
              <a:t>0</a:t>
            </a:r>
            <a:r>
              <a:rPr lang="fr-FR" sz="1800">
                <a:cs typeface="+mn-cs"/>
              </a:rPr>
              <a:t> se réfère à l’adresse réseau. Cette adresse n’est jamais assignée à un nœud. </a:t>
            </a:r>
          </a:p>
        </p:txBody>
      </p:sp>
      <p:sp>
        <p:nvSpPr>
          <p:cNvPr id="281658" name="Text Box 58"/>
          <p:cNvSpPr txBox="1">
            <a:spLocks noChangeArrowheads="1"/>
          </p:cNvSpPr>
          <p:nvPr/>
        </p:nvSpPr>
        <p:spPr bwMode="auto">
          <a:xfrm>
            <a:off x="179388" y="1482725"/>
            <a:ext cx="881697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b="1">
                <a:cs typeface="+mn-cs"/>
              </a:rPr>
              <a:t>Nœud spécifique sur le Réseau</a:t>
            </a:r>
            <a:r>
              <a:rPr lang="fr-FR" sz="1800">
                <a:cs typeface="+mn-cs"/>
              </a:rPr>
              <a:t> (</a:t>
            </a:r>
            <a:r>
              <a:rPr lang="en-US" sz="1800" i="1">
                <a:cs typeface="+mn-cs"/>
              </a:rPr>
              <a:t>Specific host on this network</a:t>
            </a:r>
            <a:r>
              <a:rPr lang="fr-FR" sz="1800">
                <a:cs typeface="+mn-cs"/>
              </a:rPr>
              <a:t>): Toute adresse ayant comme NETID </a:t>
            </a:r>
            <a:r>
              <a:rPr lang="fr-FR" sz="1800" b="1">
                <a:cs typeface="+mn-cs"/>
              </a:rPr>
              <a:t>0</a:t>
            </a:r>
            <a:r>
              <a:rPr lang="fr-FR" sz="1800">
                <a:cs typeface="+mn-cs"/>
              </a:rPr>
              <a:t> se réfère à un nœud particulier sur le réseau. Ce type d’adresse assure le non routage des informations et limite le trafic localement.</a:t>
            </a:r>
          </a:p>
        </p:txBody>
      </p:sp>
      <p:sp>
        <p:nvSpPr>
          <p:cNvPr id="281659" name="Text Box 59"/>
          <p:cNvSpPr txBox="1">
            <a:spLocks noChangeArrowheads="1"/>
          </p:cNvSpPr>
          <p:nvPr/>
        </p:nvSpPr>
        <p:spPr bwMode="auto">
          <a:xfrm>
            <a:off x="179388" y="2517775"/>
            <a:ext cx="881697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b="1">
                <a:cs typeface="+mn-cs"/>
              </a:rPr>
              <a:t>Adresse de diffusion directe</a:t>
            </a:r>
            <a:r>
              <a:rPr lang="fr-FR" sz="1800">
                <a:cs typeface="+mn-cs"/>
              </a:rPr>
              <a:t> (</a:t>
            </a:r>
            <a:r>
              <a:rPr lang="en-US" sz="1800" i="1">
                <a:cs typeface="+mn-cs"/>
              </a:rPr>
              <a:t>Direct Broadcast Address</a:t>
            </a:r>
            <a:r>
              <a:rPr lang="fr-FR" sz="1800">
                <a:cs typeface="+mn-cs"/>
              </a:rPr>
              <a:t>): Toute adresse ayant comme HOSTID </a:t>
            </a:r>
            <a:r>
              <a:rPr lang="fr-FR" sz="1800" b="1">
                <a:cs typeface="+mn-cs"/>
              </a:rPr>
              <a:t>1</a:t>
            </a:r>
            <a:r>
              <a:rPr lang="fr-FR" sz="1800">
                <a:cs typeface="+mn-cs"/>
              </a:rPr>
              <a:t> se réfère à l’adresse de diffusion à l’intérieur du réseau NETID. Elle est utilisée par les </a:t>
            </a:r>
            <a:r>
              <a:rPr lang="fr-FR" sz="1800" i="1">
                <a:cs typeface="+mn-cs"/>
              </a:rPr>
              <a:t>routers</a:t>
            </a:r>
            <a:r>
              <a:rPr lang="fr-FR" sz="1800">
                <a:cs typeface="+mn-cs"/>
              </a:rPr>
              <a:t> pour diffuser de l’information à l’intérieur d’un réseau particulier.</a:t>
            </a:r>
          </a:p>
        </p:txBody>
      </p:sp>
      <p:sp>
        <p:nvSpPr>
          <p:cNvPr id="281660" name="Text Box 60"/>
          <p:cNvSpPr txBox="1">
            <a:spLocks noChangeArrowheads="1"/>
          </p:cNvSpPr>
          <p:nvPr/>
        </p:nvSpPr>
        <p:spPr bwMode="auto">
          <a:xfrm>
            <a:off x="179388" y="3489325"/>
            <a:ext cx="8816975"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b="1">
                <a:cs typeface="+mn-cs"/>
              </a:rPr>
              <a:t>Adresse de diffusion limitée</a:t>
            </a:r>
            <a:r>
              <a:rPr lang="fr-FR" sz="1800">
                <a:cs typeface="+mn-cs"/>
              </a:rPr>
              <a:t> (</a:t>
            </a:r>
            <a:r>
              <a:rPr lang="en-US" sz="1800" i="1">
                <a:cs typeface="+mn-cs"/>
              </a:rPr>
              <a:t>Limited Broadcast Address</a:t>
            </a:r>
            <a:r>
              <a:rPr lang="fr-FR" sz="1800">
                <a:cs typeface="+mn-cs"/>
              </a:rPr>
              <a:t>): Toute adresse ayant tous les bits à </a:t>
            </a:r>
            <a:r>
              <a:rPr lang="fr-FR" sz="1800" b="1">
                <a:cs typeface="+mn-cs"/>
              </a:rPr>
              <a:t>1</a:t>
            </a:r>
            <a:r>
              <a:rPr lang="fr-FR" sz="1800">
                <a:cs typeface="+mn-cs"/>
              </a:rPr>
              <a:t> (NETID et HOSTID) se réfère à l’adresse de diffusion à l’intérieur du réseau d’appartenance du nœud initiateur (envoie de l’information à l’ensemble des nœuds de notre réseau local).</a:t>
            </a:r>
          </a:p>
        </p:txBody>
      </p:sp>
      <p:sp>
        <p:nvSpPr>
          <p:cNvPr id="281662" name="Text Box 62"/>
          <p:cNvSpPr txBox="1">
            <a:spLocks noChangeArrowheads="1"/>
          </p:cNvSpPr>
          <p:nvPr/>
        </p:nvSpPr>
        <p:spPr bwMode="auto">
          <a:xfrm>
            <a:off x="179388" y="4497388"/>
            <a:ext cx="881697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b="1">
                <a:cs typeface="+mn-cs"/>
              </a:rPr>
              <a:t>Adresse de bouclage</a:t>
            </a:r>
            <a:r>
              <a:rPr lang="fr-FR" sz="1800">
                <a:cs typeface="+mn-cs"/>
              </a:rPr>
              <a:t> (</a:t>
            </a:r>
            <a:r>
              <a:rPr lang="en-US" sz="1800" i="1">
                <a:cs typeface="+mn-cs"/>
              </a:rPr>
              <a:t>Loopback Address</a:t>
            </a:r>
            <a:r>
              <a:rPr lang="fr-FR" sz="1800">
                <a:cs typeface="+mn-cs"/>
              </a:rPr>
              <a:t>): Toute adresse dont le 1</a:t>
            </a:r>
            <a:r>
              <a:rPr lang="fr-FR" sz="1800" baseline="30000">
                <a:cs typeface="+mn-cs"/>
              </a:rPr>
              <a:t>e</a:t>
            </a:r>
            <a:r>
              <a:rPr lang="fr-FR" sz="1800">
                <a:cs typeface="+mn-cs"/>
              </a:rPr>
              <a:t> octet est égal à 127 désigne une adresse de bouclage. Elle sert soit pour des tests (validation des différentes couches du protocole TCP/IP), soit pour renvoyer des informations vers son PPID (</a:t>
            </a:r>
            <a:r>
              <a:rPr lang="en-US" sz="1800" i="1">
                <a:cs typeface="+mn-cs"/>
              </a:rPr>
              <a:t>Parent Process ID</a:t>
            </a:r>
            <a:r>
              <a:rPr lang="fr-FR" sz="1800">
                <a:cs typeface="+mn-cs"/>
              </a:rPr>
              <a:t>), soit …</a:t>
            </a:r>
          </a:p>
        </p:txBody>
      </p:sp>
      <p:sp>
        <p:nvSpPr>
          <p:cNvPr id="2" name="Date Placeholder 1"/>
          <p:cNvSpPr>
            <a:spLocks noGrp="1"/>
          </p:cNvSpPr>
          <p:nvPr>
            <p:ph type="dt" sz="quarter" idx="10"/>
          </p:nvPr>
        </p:nvSpPr>
        <p:spPr/>
        <p:txBody>
          <a:bodyPr/>
          <a:lstStyle/>
          <a:p>
            <a:pPr>
              <a:defRPr/>
            </a:pPr>
            <a:r>
              <a:rPr lang="fr-FR" smtClean="0"/>
              <a:t>© </a:t>
            </a:r>
            <a:fld id="{FBE60301-BE49-224E-86FF-14B292C0B3F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89772EA-9735-9645-8619-3EE389154536}" type="slidenum">
              <a:rPr lang="fr-FR" smtClean="0"/>
              <a:pPr>
                <a:defRPr/>
              </a:pPr>
              <a:t>135</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Adresses IP Privés</a:t>
            </a:r>
            <a:endParaRPr lang="fr-FR" sz="4000" i="1" smtClean="0">
              <a:cs typeface="+mj-cs"/>
            </a:endParaRPr>
          </a:p>
        </p:txBody>
      </p:sp>
      <p:sp>
        <p:nvSpPr>
          <p:cNvPr id="282627" name="Text Box 3"/>
          <p:cNvSpPr txBox="1">
            <a:spLocks noChangeArrowheads="1"/>
          </p:cNvSpPr>
          <p:nvPr/>
        </p:nvSpPr>
        <p:spPr bwMode="auto">
          <a:xfrm>
            <a:off x="179388" y="749300"/>
            <a:ext cx="88169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b="1">
                <a:cs typeface="+mn-cs"/>
              </a:rPr>
              <a:t>Adresse Privé</a:t>
            </a:r>
            <a:r>
              <a:rPr lang="fr-FR" sz="1800">
                <a:cs typeface="+mn-cs"/>
              </a:rPr>
              <a:t> (</a:t>
            </a:r>
            <a:r>
              <a:rPr lang="en-US" sz="1800" i="1">
                <a:cs typeface="+mn-cs"/>
              </a:rPr>
              <a:t>Private IP Address</a:t>
            </a:r>
            <a:r>
              <a:rPr lang="fr-FR" sz="1800">
                <a:cs typeface="+mn-cs"/>
              </a:rPr>
              <a:t>): Trois blocks d’adresses pouvant être utilisées par tous. Ces adresses </a:t>
            </a:r>
            <a:r>
              <a:rPr lang="fr-FR" sz="1800" b="1">
                <a:cs typeface="+mn-cs"/>
              </a:rPr>
              <a:t>ne sont pas routables</a:t>
            </a:r>
            <a:r>
              <a:rPr lang="fr-FR" sz="1800">
                <a:cs typeface="+mn-cs"/>
              </a:rPr>
              <a:t>.</a:t>
            </a:r>
          </a:p>
        </p:txBody>
      </p:sp>
      <p:graphicFrame>
        <p:nvGraphicFramePr>
          <p:cNvPr id="282658" name="Group 34"/>
          <p:cNvGraphicFramePr>
            <a:graphicFrameLocks noGrp="1"/>
          </p:cNvGraphicFramePr>
          <p:nvPr/>
        </p:nvGraphicFramePr>
        <p:xfrm>
          <a:off x="304800" y="1981200"/>
          <a:ext cx="8382000" cy="2571750"/>
        </p:xfrm>
        <a:graphic>
          <a:graphicData uri="http://schemas.openxmlformats.org/drawingml/2006/table">
            <a:tbl>
              <a:tblPr/>
              <a:tblGrid>
                <a:gridCol w="3886200"/>
                <a:gridCol w="2667000"/>
                <a:gridCol w="1828800"/>
              </a:tblGrid>
              <a:tr h="603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1" i="0" u="none" strike="noStrike" cap="none" normalizeH="0" baseline="0">
                          <a:ln>
                            <a:noFill/>
                          </a:ln>
                          <a:solidFill>
                            <a:schemeClr val="tx1"/>
                          </a:solidFill>
                          <a:effectLst/>
                          <a:latin typeface="Times New Roman" charset="0"/>
                          <a:ea typeface="ＭＳ Ｐゴシック" charset="0"/>
                        </a:rPr>
                        <a:t>Block d’adresses</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1" i="0" u="none" strike="noStrike" cap="none" normalizeH="0" baseline="0">
                          <a:ln>
                            <a:noFill/>
                          </a:ln>
                          <a:solidFill>
                            <a:schemeClr val="tx1"/>
                          </a:solidFill>
                          <a:effectLst/>
                          <a:latin typeface="Times New Roman" charset="0"/>
                          <a:ea typeface="ＭＳ Ｐゴシック" charset="0"/>
                        </a:rPr>
                        <a:t>Masque Réseau</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1" i="0" u="none" strike="noStrike" cap="none" normalizeH="0" baseline="0">
                          <a:ln>
                            <a:noFill/>
                          </a:ln>
                          <a:solidFill>
                            <a:schemeClr val="tx1"/>
                          </a:solidFill>
                          <a:effectLst/>
                          <a:latin typeface="Times New Roman" charset="0"/>
                          <a:ea typeface="ＭＳ Ｐゴシック" charset="0"/>
                        </a:rPr>
                        <a:t>Classe</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03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10.x.x.x</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255.0.0.0</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A</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03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176.16.0.0/12 - 176.31.255.255</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173.31.0.0</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255.255.0.0</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B</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03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192.168.0.0 – 192.168.255.0</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255.255.255.0</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C</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 name="Date Placeholder 1"/>
          <p:cNvSpPr>
            <a:spLocks noGrp="1"/>
          </p:cNvSpPr>
          <p:nvPr>
            <p:ph type="dt" sz="quarter" idx="10"/>
          </p:nvPr>
        </p:nvSpPr>
        <p:spPr/>
        <p:txBody>
          <a:bodyPr/>
          <a:lstStyle/>
          <a:p>
            <a:pPr>
              <a:defRPr/>
            </a:pPr>
            <a:r>
              <a:rPr lang="fr-FR" smtClean="0"/>
              <a:t>© </a:t>
            </a:r>
            <a:fld id="{F14BF126-D8F3-294E-9CCD-332E5D45164D}"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4380105-7879-AB49-9E43-F3C29B882206}" type="slidenum">
              <a:rPr lang="fr-FR" smtClean="0"/>
              <a:pPr>
                <a:defRPr/>
              </a:pPr>
              <a:t>136</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Format d’Adresses </a:t>
            </a:r>
            <a:r>
              <a:rPr lang="fr-FR" sz="4000" i="1" smtClean="0">
                <a:effectLst>
                  <a:outerShdw blurRad="38100" dist="38100" dir="2700000" algn="tl">
                    <a:srgbClr val="DDDDDD"/>
                  </a:outerShdw>
                </a:effectLst>
                <a:cs typeface="+mj-cs"/>
              </a:rPr>
              <a:t>IP</a:t>
            </a:r>
            <a:r>
              <a:rPr lang="fr-FR" sz="4000" smtClean="0">
                <a:effectLst>
                  <a:outerShdw blurRad="38100" dist="38100" dir="2700000" algn="tl">
                    <a:srgbClr val="DDDDDD"/>
                  </a:outerShdw>
                </a:effectLst>
                <a:cs typeface="+mj-cs"/>
              </a:rPr>
              <a:t> - SousAdresse</a:t>
            </a:r>
            <a:endParaRPr lang="fr-FR" sz="4000" smtClean="0">
              <a:cs typeface="+mj-cs"/>
            </a:endParaRPr>
          </a:p>
        </p:txBody>
      </p:sp>
      <p:sp>
        <p:nvSpPr>
          <p:cNvPr id="132099" name="Rectangle 3"/>
          <p:cNvSpPr>
            <a:spLocks noChangeArrowheads="1"/>
          </p:cNvSpPr>
          <p:nvPr/>
        </p:nvSpPr>
        <p:spPr bwMode="auto">
          <a:xfrm>
            <a:off x="957263" y="4270375"/>
            <a:ext cx="485775" cy="360363"/>
          </a:xfrm>
          <a:prstGeom prst="rect">
            <a:avLst/>
          </a:prstGeom>
          <a:solidFill>
            <a:srgbClr val="BAC222">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BAC222"/>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10</a:t>
            </a:r>
          </a:p>
        </p:txBody>
      </p:sp>
      <p:sp>
        <p:nvSpPr>
          <p:cNvPr id="132100" name="Rectangle 4"/>
          <p:cNvSpPr>
            <a:spLocks noChangeArrowheads="1"/>
          </p:cNvSpPr>
          <p:nvPr/>
        </p:nvSpPr>
        <p:spPr bwMode="auto">
          <a:xfrm>
            <a:off x="1531938" y="4270375"/>
            <a:ext cx="3113087" cy="360363"/>
          </a:xfrm>
          <a:prstGeom prst="rect">
            <a:avLst/>
          </a:prstGeom>
          <a:solidFill>
            <a:srgbClr val="DBE337">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BE337"/>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NetWork ID</a:t>
            </a:r>
          </a:p>
        </p:txBody>
      </p:sp>
      <p:sp>
        <p:nvSpPr>
          <p:cNvPr id="132101" name="Rectangle 5"/>
          <p:cNvSpPr>
            <a:spLocks noChangeArrowheads="1"/>
          </p:cNvSpPr>
          <p:nvPr/>
        </p:nvSpPr>
        <p:spPr bwMode="auto">
          <a:xfrm>
            <a:off x="6657975" y="4270375"/>
            <a:ext cx="1800225" cy="360363"/>
          </a:xfrm>
          <a:prstGeom prst="rect">
            <a:avLst/>
          </a:prstGeom>
          <a:solidFill>
            <a:srgbClr val="DDF624">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DF624"/>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Host ID</a:t>
            </a:r>
            <a:r>
              <a:rPr lang="fr-FR" sz="1800" b="1" baseline="-25000">
                <a:cs typeface="+mn-cs"/>
              </a:rPr>
              <a:t>8Bits</a:t>
            </a:r>
            <a:endParaRPr lang="fr-FR" sz="1800" b="1">
              <a:cs typeface="+mn-cs"/>
            </a:endParaRPr>
          </a:p>
        </p:txBody>
      </p:sp>
      <p:sp>
        <p:nvSpPr>
          <p:cNvPr id="132102" name="Text Box 6"/>
          <p:cNvSpPr txBox="1">
            <a:spLocks noChangeAspect="1" noChangeArrowheads="1"/>
          </p:cNvSpPr>
          <p:nvPr/>
        </p:nvSpPr>
        <p:spPr bwMode="auto">
          <a:xfrm>
            <a:off x="487363" y="4254500"/>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bodyPr>
          <a:lstStyle/>
          <a:p>
            <a:pPr algn="ctr">
              <a:defRPr/>
            </a:pPr>
            <a:r>
              <a:rPr lang="fr-FR" b="1">
                <a:cs typeface="+mn-cs"/>
              </a:rPr>
              <a:t>B</a:t>
            </a:r>
          </a:p>
        </p:txBody>
      </p:sp>
      <p:sp>
        <p:nvSpPr>
          <p:cNvPr id="132103" name="Rectangle 7"/>
          <p:cNvSpPr>
            <a:spLocks noChangeArrowheads="1"/>
          </p:cNvSpPr>
          <p:nvPr/>
        </p:nvSpPr>
        <p:spPr bwMode="auto">
          <a:xfrm>
            <a:off x="4754563" y="4270375"/>
            <a:ext cx="1800225" cy="360363"/>
          </a:xfrm>
          <a:prstGeom prst="rect">
            <a:avLst/>
          </a:prstGeom>
          <a:solidFill>
            <a:srgbClr val="DDF624">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DF624"/>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SunNet ID</a:t>
            </a:r>
            <a:r>
              <a:rPr lang="fr-FR" sz="1800" b="1" baseline="-25000">
                <a:cs typeface="+mn-cs"/>
              </a:rPr>
              <a:t>8Bits</a:t>
            </a:r>
            <a:endParaRPr lang="fr-FR" sz="1800" b="1">
              <a:cs typeface="+mn-cs"/>
            </a:endParaRPr>
          </a:p>
        </p:txBody>
      </p:sp>
      <p:sp>
        <p:nvSpPr>
          <p:cNvPr id="132104" name="Rectangle 8"/>
          <p:cNvSpPr>
            <a:spLocks noChangeArrowheads="1"/>
          </p:cNvSpPr>
          <p:nvPr/>
        </p:nvSpPr>
        <p:spPr bwMode="auto">
          <a:xfrm>
            <a:off x="1081088" y="1905000"/>
            <a:ext cx="485775" cy="360363"/>
          </a:xfrm>
          <a:prstGeom prst="rect">
            <a:avLst/>
          </a:prstGeom>
          <a:solidFill>
            <a:srgbClr val="BAC222">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BAC222"/>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10</a:t>
            </a:r>
          </a:p>
        </p:txBody>
      </p:sp>
      <p:sp>
        <p:nvSpPr>
          <p:cNvPr id="132105" name="Rectangle 9"/>
          <p:cNvSpPr>
            <a:spLocks noChangeArrowheads="1"/>
          </p:cNvSpPr>
          <p:nvPr/>
        </p:nvSpPr>
        <p:spPr bwMode="auto">
          <a:xfrm>
            <a:off x="1655763" y="1905000"/>
            <a:ext cx="3113087" cy="360363"/>
          </a:xfrm>
          <a:prstGeom prst="rect">
            <a:avLst/>
          </a:prstGeom>
          <a:solidFill>
            <a:srgbClr val="DBE337">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BE337"/>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NetWork ID</a:t>
            </a:r>
          </a:p>
        </p:txBody>
      </p:sp>
      <p:sp>
        <p:nvSpPr>
          <p:cNvPr id="132106" name="Rectangle 10"/>
          <p:cNvSpPr>
            <a:spLocks noChangeArrowheads="1"/>
          </p:cNvSpPr>
          <p:nvPr/>
        </p:nvSpPr>
        <p:spPr bwMode="auto">
          <a:xfrm>
            <a:off x="4859338" y="1905000"/>
            <a:ext cx="3598862" cy="360363"/>
          </a:xfrm>
          <a:prstGeom prst="rect">
            <a:avLst/>
          </a:prstGeom>
          <a:solidFill>
            <a:srgbClr val="DDF624">
              <a:alpha val="50000"/>
            </a:srgbClr>
          </a:solidFill>
          <a:ln w="12700">
            <a:miter lim="800000"/>
            <a:headEnd/>
            <a:tailEnd/>
          </a:ln>
          <a:effectLst/>
          <a:scene3d>
            <a:camera prst="legacyObliqueTopRight"/>
            <a:lightRig rig="legacyFlat3" dir="b"/>
          </a:scene3d>
          <a:sp3d extrusionH="430200" prstMaterial="legacyMatte">
            <a:bevelT w="13500" h="13500" prst="angle"/>
            <a:bevelB w="13500" h="13500" prst="angle"/>
            <a:extrusionClr>
              <a:srgbClr val="DDF624"/>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flatTx/>
          </a:bodyPr>
          <a:lstStyle/>
          <a:p>
            <a:pPr algn="ctr">
              <a:defRPr/>
            </a:pPr>
            <a:r>
              <a:rPr lang="fr-FR" sz="1800" b="1">
                <a:cs typeface="+mn-cs"/>
              </a:rPr>
              <a:t>Host ID</a:t>
            </a:r>
            <a:r>
              <a:rPr lang="fr-FR" sz="1800" b="1" baseline="-25000">
                <a:cs typeface="+mn-cs"/>
              </a:rPr>
              <a:t>16Bits</a:t>
            </a:r>
            <a:endParaRPr lang="fr-FR" sz="1800" b="1">
              <a:cs typeface="+mn-cs"/>
            </a:endParaRPr>
          </a:p>
        </p:txBody>
      </p:sp>
      <p:sp>
        <p:nvSpPr>
          <p:cNvPr id="132107" name="Text Box 11"/>
          <p:cNvSpPr txBox="1">
            <a:spLocks noChangeAspect="1" noChangeArrowheads="1"/>
          </p:cNvSpPr>
          <p:nvPr/>
        </p:nvSpPr>
        <p:spPr bwMode="auto">
          <a:xfrm>
            <a:off x="611188" y="1905000"/>
            <a:ext cx="3651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nchor="ctr">
            <a:spAutoFit/>
          </a:bodyPr>
          <a:lstStyle/>
          <a:p>
            <a:pPr algn="ctr">
              <a:defRPr/>
            </a:pPr>
            <a:r>
              <a:rPr lang="fr-FR" b="1">
                <a:cs typeface="+mn-cs"/>
              </a:rPr>
              <a:t>B</a:t>
            </a:r>
          </a:p>
        </p:txBody>
      </p:sp>
      <p:sp>
        <p:nvSpPr>
          <p:cNvPr id="132108" name="Text Box 12"/>
          <p:cNvSpPr txBox="1">
            <a:spLocks noChangeAspect="1" noChangeArrowheads="1"/>
          </p:cNvSpPr>
          <p:nvPr/>
        </p:nvSpPr>
        <p:spPr bwMode="auto">
          <a:xfrm>
            <a:off x="3429000" y="11430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400">
                <a:cs typeface="+mn-cs"/>
              </a:rPr>
              <a:t>Avant </a:t>
            </a:r>
            <a:r>
              <a:rPr lang="fr-FR" sz="2400" i="1">
                <a:effectLst>
                  <a:outerShdw blurRad="38100" dist="38100" dir="2700000" algn="tl">
                    <a:srgbClr val="DDDDDD"/>
                  </a:outerShdw>
                </a:effectLst>
                <a:cs typeface="+mn-cs"/>
              </a:rPr>
              <a:t>Sous-Adressage</a:t>
            </a:r>
            <a:endParaRPr lang="fr-FR" sz="2400">
              <a:cs typeface="+mn-cs"/>
            </a:endParaRPr>
          </a:p>
        </p:txBody>
      </p:sp>
      <p:sp>
        <p:nvSpPr>
          <p:cNvPr id="132109" name="Text Box 13"/>
          <p:cNvSpPr txBox="1">
            <a:spLocks noChangeAspect="1" noChangeArrowheads="1"/>
          </p:cNvSpPr>
          <p:nvPr/>
        </p:nvSpPr>
        <p:spPr bwMode="auto">
          <a:xfrm>
            <a:off x="3352800" y="34290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400">
                <a:cs typeface="+mn-cs"/>
              </a:rPr>
              <a:t>Après </a:t>
            </a:r>
            <a:r>
              <a:rPr lang="fr-FR" sz="2400" i="1">
                <a:effectLst>
                  <a:outerShdw blurRad="38100" dist="38100" dir="2700000" algn="tl">
                    <a:srgbClr val="DDDDDD"/>
                  </a:outerShdw>
                </a:effectLst>
                <a:cs typeface="+mn-cs"/>
              </a:rPr>
              <a:t>Sous-Adressage</a:t>
            </a:r>
            <a:endParaRPr lang="fr-FR" sz="2400">
              <a:cs typeface="+mn-cs"/>
            </a:endParaRPr>
          </a:p>
        </p:txBody>
      </p:sp>
      <p:sp>
        <p:nvSpPr>
          <p:cNvPr id="2" name="Date Placeholder 1"/>
          <p:cNvSpPr>
            <a:spLocks noGrp="1"/>
          </p:cNvSpPr>
          <p:nvPr>
            <p:ph type="dt" sz="quarter" idx="10"/>
          </p:nvPr>
        </p:nvSpPr>
        <p:spPr/>
        <p:txBody>
          <a:bodyPr/>
          <a:lstStyle/>
          <a:p>
            <a:pPr>
              <a:defRPr/>
            </a:pPr>
            <a:r>
              <a:rPr lang="fr-FR" smtClean="0"/>
              <a:t>© </a:t>
            </a:r>
            <a:fld id="{EC34B5B6-C470-AD44-83A6-38808A3E475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4914B412-1EFA-D149-8A89-9652F04C0D6D}" type="slidenum">
              <a:rPr lang="fr-FR" smtClean="0"/>
              <a:pPr>
                <a:defRPr/>
              </a:pPr>
              <a:t>137</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Format d’Adresses </a:t>
            </a:r>
            <a:r>
              <a:rPr lang="fr-FR" sz="4000" i="1" smtClean="0">
                <a:effectLst>
                  <a:outerShdw blurRad="38100" dist="38100" dir="2700000" algn="tl">
                    <a:srgbClr val="DDDDDD"/>
                  </a:outerShdw>
                </a:effectLst>
                <a:cs typeface="+mj-cs"/>
              </a:rPr>
              <a:t>IP</a:t>
            </a:r>
            <a:r>
              <a:rPr lang="fr-FR" sz="4000" smtClean="0">
                <a:effectLst>
                  <a:outerShdw blurRad="38100" dist="38100" dir="2700000" algn="tl">
                    <a:srgbClr val="DDDDDD"/>
                  </a:outerShdw>
                </a:effectLst>
                <a:cs typeface="+mj-cs"/>
              </a:rPr>
              <a:t> - </a:t>
            </a:r>
            <a:r>
              <a:rPr lang="fr-FR" sz="4000" i="1" smtClean="0">
                <a:effectLst>
                  <a:outerShdw blurRad="38100" dist="38100" dir="2700000" algn="tl">
                    <a:srgbClr val="DDDDDD"/>
                  </a:outerShdw>
                </a:effectLst>
                <a:cs typeface="+mj-cs"/>
              </a:rPr>
              <a:t>SubNet Mask</a:t>
            </a:r>
            <a:endParaRPr lang="fr-FR" sz="4000" smtClean="0">
              <a:effectLst>
                <a:outerShdw blurRad="38100" dist="38100" dir="2700000" algn="tl">
                  <a:srgbClr val="DDDDDD"/>
                </a:outerShdw>
              </a:effectLst>
              <a:cs typeface="+mj-cs"/>
            </a:endParaRPr>
          </a:p>
        </p:txBody>
      </p:sp>
      <p:sp>
        <p:nvSpPr>
          <p:cNvPr id="133123" name="Rectangle 3"/>
          <p:cNvSpPr>
            <a:spLocks noChangeArrowheads="1"/>
          </p:cNvSpPr>
          <p:nvPr/>
        </p:nvSpPr>
        <p:spPr bwMode="auto">
          <a:xfrm>
            <a:off x="304800" y="17891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24" name="Rectangle 4"/>
          <p:cNvSpPr>
            <a:spLocks noChangeArrowheads="1"/>
          </p:cNvSpPr>
          <p:nvPr/>
        </p:nvSpPr>
        <p:spPr bwMode="auto">
          <a:xfrm>
            <a:off x="574675" y="17891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25" name="Rectangle 5"/>
          <p:cNvSpPr>
            <a:spLocks noChangeArrowheads="1"/>
          </p:cNvSpPr>
          <p:nvPr/>
        </p:nvSpPr>
        <p:spPr bwMode="auto">
          <a:xfrm>
            <a:off x="844550" y="17891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1</a:t>
            </a:r>
          </a:p>
        </p:txBody>
      </p:sp>
      <p:sp>
        <p:nvSpPr>
          <p:cNvPr id="133126" name="Rectangle 6"/>
          <p:cNvSpPr>
            <a:spLocks noChangeArrowheads="1"/>
          </p:cNvSpPr>
          <p:nvPr/>
        </p:nvSpPr>
        <p:spPr bwMode="auto">
          <a:xfrm>
            <a:off x="1114425" y="17891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27" name="Rectangle 7"/>
          <p:cNvSpPr>
            <a:spLocks noChangeArrowheads="1"/>
          </p:cNvSpPr>
          <p:nvPr/>
        </p:nvSpPr>
        <p:spPr bwMode="auto">
          <a:xfrm>
            <a:off x="1384300" y="17891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28" name="Rectangle 8"/>
          <p:cNvSpPr>
            <a:spLocks noChangeArrowheads="1"/>
          </p:cNvSpPr>
          <p:nvPr/>
        </p:nvSpPr>
        <p:spPr bwMode="auto">
          <a:xfrm>
            <a:off x="1654175" y="17891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29" name="Rectangle 9"/>
          <p:cNvSpPr>
            <a:spLocks noChangeArrowheads="1"/>
          </p:cNvSpPr>
          <p:nvPr/>
        </p:nvSpPr>
        <p:spPr bwMode="auto">
          <a:xfrm>
            <a:off x="1924050" y="17891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1</a:t>
            </a:r>
          </a:p>
        </p:txBody>
      </p:sp>
      <p:sp>
        <p:nvSpPr>
          <p:cNvPr id="133130" name="Rectangle 10"/>
          <p:cNvSpPr>
            <a:spLocks noChangeArrowheads="1"/>
          </p:cNvSpPr>
          <p:nvPr/>
        </p:nvSpPr>
        <p:spPr bwMode="auto">
          <a:xfrm>
            <a:off x="2193925" y="17891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31" name="Rectangle 11"/>
          <p:cNvSpPr>
            <a:spLocks noChangeArrowheads="1"/>
          </p:cNvSpPr>
          <p:nvPr/>
        </p:nvSpPr>
        <p:spPr bwMode="auto">
          <a:xfrm>
            <a:off x="2463800" y="1789113"/>
            <a:ext cx="2070100" cy="269875"/>
          </a:xfrm>
          <a:prstGeom prst="rect">
            <a:avLst/>
          </a:prstGeom>
          <a:solidFill>
            <a:srgbClr val="B1883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B1883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0 </a:t>
            </a:r>
            <a:endParaRPr lang="fr-FR" sz="1600">
              <a:cs typeface="+mn-cs"/>
            </a:endParaRPr>
          </a:p>
        </p:txBody>
      </p:sp>
      <p:sp>
        <p:nvSpPr>
          <p:cNvPr id="133132" name="Rectangle 12"/>
          <p:cNvSpPr>
            <a:spLocks noChangeArrowheads="1"/>
          </p:cNvSpPr>
          <p:nvPr/>
        </p:nvSpPr>
        <p:spPr bwMode="auto">
          <a:xfrm>
            <a:off x="4624388" y="1789113"/>
            <a:ext cx="2070100" cy="269875"/>
          </a:xfrm>
          <a:prstGeom prst="rect">
            <a:avLst/>
          </a:prstGeom>
          <a:solidFill>
            <a:srgbClr val="B1883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B1883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0 </a:t>
            </a:r>
            <a:endParaRPr lang="fr-FR" sz="1600">
              <a:cs typeface="+mn-cs"/>
            </a:endParaRPr>
          </a:p>
        </p:txBody>
      </p:sp>
      <p:sp>
        <p:nvSpPr>
          <p:cNvPr id="133133" name="Rectangle 13"/>
          <p:cNvSpPr>
            <a:spLocks noChangeArrowheads="1"/>
          </p:cNvSpPr>
          <p:nvPr/>
        </p:nvSpPr>
        <p:spPr bwMode="auto">
          <a:xfrm>
            <a:off x="6783388" y="1789113"/>
            <a:ext cx="2070100" cy="269875"/>
          </a:xfrm>
          <a:prstGeom prst="rect">
            <a:avLst/>
          </a:prstGeom>
          <a:solidFill>
            <a:srgbClr val="B1883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B1883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0 </a:t>
            </a:r>
            <a:endParaRPr lang="fr-FR" sz="1600">
              <a:cs typeface="+mn-cs"/>
            </a:endParaRPr>
          </a:p>
        </p:txBody>
      </p:sp>
      <p:sp>
        <p:nvSpPr>
          <p:cNvPr id="133134" name="Rectangle 14"/>
          <p:cNvSpPr>
            <a:spLocks noChangeArrowheads="1"/>
          </p:cNvSpPr>
          <p:nvPr/>
        </p:nvSpPr>
        <p:spPr bwMode="auto">
          <a:xfrm>
            <a:off x="304800" y="2320925"/>
            <a:ext cx="2070100" cy="269875"/>
          </a:xfrm>
          <a:prstGeom prst="rect">
            <a:avLst/>
          </a:prstGeom>
          <a:solidFill>
            <a:srgbClr val="896A3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896A3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1 </a:t>
            </a:r>
            <a:endParaRPr lang="fr-FR" sz="1600">
              <a:cs typeface="+mn-cs"/>
            </a:endParaRPr>
          </a:p>
        </p:txBody>
      </p:sp>
      <p:sp>
        <p:nvSpPr>
          <p:cNvPr id="133135" name="Rectangle 15"/>
          <p:cNvSpPr>
            <a:spLocks noChangeArrowheads="1"/>
          </p:cNvSpPr>
          <p:nvPr/>
        </p:nvSpPr>
        <p:spPr bwMode="auto">
          <a:xfrm>
            <a:off x="2463800" y="2320925"/>
            <a:ext cx="2070100" cy="269875"/>
          </a:xfrm>
          <a:prstGeom prst="rect">
            <a:avLst/>
          </a:prstGeom>
          <a:solidFill>
            <a:srgbClr val="896A3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896A3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1 </a:t>
            </a:r>
            <a:endParaRPr lang="fr-FR" sz="1600">
              <a:cs typeface="+mn-cs"/>
            </a:endParaRPr>
          </a:p>
        </p:txBody>
      </p:sp>
      <p:sp>
        <p:nvSpPr>
          <p:cNvPr id="133136" name="Rectangle 16"/>
          <p:cNvSpPr>
            <a:spLocks noChangeArrowheads="1"/>
          </p:cNvSpPr>
          <p:nvPr/>
        </p:nvSpPr>
        <p:spPr bwMode="auto">
          <a:xfrm>
            <a:off x="4624388" y="2320925"/>
            <a:ext cx="2070100" cy="269875"/>
          </a:xfrm>
          <a:prstGeom prst="rect">
            <a:avLst/>
          </a:prstGeom>
          <a:solidFill>
            <a:srgbClr val="B1883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B1883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0 </a:t>
            </a:r>
            <a:endParaRPr lang="fr-FR" sz="1600">
              <a:cs typeface="+mn-cs"/>
            </a:endParaRPr>
          </a:p>
        </p:txBody>
      </p:sp>
      <p:sp>
        <p:nvSpPr>
          <p:cNvPr id="133137" name="Rectangle 17"/>
          <p:cNvSpPr>
            <a:spLocks noChangeArrowheads="1"/>
          </p:cNvSpPr>
          <p:nvPr/>
        </p:nvSpPr>
        <p:spPr bwMode="auto">
          <a:xfrm>
            <a:off x="6783388" y="2320925"/>
            <a:ext cx="2070100" cy="269875"/>
          </a:xfrm>
          <a:prstGeom prst="rect">
            <a:avLst/>
          </a:prstGeom>
          <a:solidFill>
            <a:srgbClr val="B1883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B1883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0 </a:t>
            </a:r>
            <a:endParaRPr lang="fr-FR" sz="1600">
              <a:cs typeface="+mn-cs"/>
            </a:endParaRPr>
          </a:p>
        </p:txBody>
      </p:sp>
      <p:sp>
        <p:nvSpPr>
          <p:cNvPr id="133138" name="Text Box 18"/>
          <p:cNvSpPr txBox="1">
            <a:spLocks noChangeAspect="1" noChangeArrowheads="1"/>
          </p:cNvSpPr>
          <p:nvPr/>
        </p:nvSpPr>
        <p:spPr bwMode="auto">
          <a:xfrm>
            <a:off x="1622425" y="2667000"/>
            <a:ext cx="5942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Adresse </a:t>
            </a:r>
            <a:r>
              <a:rPr lang="fr-FR" sz="2400" i="1">
                <a:effectLst>
                  <a:outerShdw blurRad="38100" dist="38100" dir="2700000" algn="tl">
                    <a:srgbClr val="DDDDDD"/>
                  </a:outerShdw>
                </a:effectLst>
                <a:cs typeface="+mn-cs"/>
              </a:rPr>
              <a:t>Class A</a:t>
            </a:r>
            <a:r>
              <a:rPr lang="fr-FR" sz="2400">
                <a:cs typeface="+mn-cs"/>
              </a:rPr>
              <a:t>, Masque du sous réseau: </a:t>
            </a:r>
            <a:r>
              <a:rPr lang="fr-FR" sz="2400" b="1">
                <a:cs typeface="+mn-cs"/>
              </a:rPr>
              <a:t>8bits</a:t>
            </a:r>
            <a:endParaRPr lang="fr-FR" sz="2400">
              <a:cs typeface="+mn-cs"/>
            </a:endParaRPr>
          </a:p>
        </p:txBody>
      </p:sp>
      <p:sp>
        <p:nvSpPr>
          <p:cNvPr id="133139" name="Rectangle 19"/>
          <p:cNvSpPr>
            <a:spLocks noChangeArrowheads="1"/>
          </p:cNvSpPr>
          <p:nvPr/>
        </p:nvSpPr>
        <p:spPr bwMode="auto">
          <a:xfrm>
            <a:off x="304800" y="46847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40" name="Rectangle 20"/>
          <p:cNvSpPr>
            <a:spLocks noChangeArrowheads="1"/>
          </p:cNvSpPr>
          <p:nvPr/>
        </p:nvSpPr>
        <p:spPr bwMode="auto">
          <a:xfrm>
            <a:off x="574675" y="46847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41" name="Rectangle 21"/>
          <p:cNvSpPr>
            <a:spLocks noChangeArrowheads="1"/>
          </p:cNvSpPr>
          <p:nvPr/>
        </p:nvSpPr>
        <p:spPr bwMode="auto">
          <a:xfrm>
            <a:off x="844550" y="46847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1</a:t>
            </a:r>
          </a:p>
        </p:txBody>
      </p:sp>
      <p:sp>
        <p:nvSpPr>
          <p:cNvPr id="133142" name="Rectangle 22"/>
          <p:cNvSpPr>
            <a:spLocks noChangeArrowheads="1"/>
          </p:cNvSpPr>
          <p:nvPr/>
        </p:nvSpPr>
        <p:spPr bwMode="auto">
          <a:xfrm>
            <a:off x="1114425" y="46847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43" name="Rectangle 23"/>
          <p:cNvSpPr>
            <a:spLocks noChangeArrowheads="1"/>
          </p:cNvSpPr>
          <p:nvPr/>
        </p:nvSpPr>
        <p:spPr bwMode="auto">
          <a:xfrm>
            <a:off x="1384300" y="46847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44" name="Rectangle 24"/>
          <p:cNvSpPr>
            <a:spLocks noChangeArrowheads="1"/>
          </p:cNvSpPr>
          <p:nvPr/>
        </p:nvSpPr>
        <p:spPr bwMode="auto">
          <a:xfrm>
            <a:off x="1654175" y="46847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45" name="Rectangle 25"/>
          <p:cNvSpPr>
            <a:spLocks noChangeArrowheads="1"/>
          </p:cNvSpPr>
          <p:nvPr/>
        </p:nvSpPr>
        <p:spPr bwMode="auto">
          <a:xfrm>
            <a:off x="1924050" y="46847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1</a:t>
            </a:r>
          </a:p>
        </p:txBody>
      </p:sp>
      <p:sp>
        <p:nvSpPr>
          <p:cNvPr id="133146" name="Rectangle 26"/>
          <p:cNvSpPr>
            <a:spLocks noChangeArrowheads="1"/>
          </p:cNvSpPr>
          <p:nvPr/>
        </p:nvSpPr>
        <p:spPr bwMode="auto">
          <a:xfrm>
            <a:off x="2193925" y="4684713"/>
            <a:ext cx="179388" cy="269875"/>
          </a:xfrm>
          <a:prstGeom prst="rect">
            <a:avLst/>
          </a:prstGeom>
          <a:solidFill>
            <a:srgbClr val="CBA96D"/>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CBA96D"/>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flatTx/>
          </a:bodyPr>
          <a:lstStyle/>
          <a:p>
            <a:pPr algn="ctr">
              <a:defRPr/>
            </a:pPr>
            <a:r>
              <a:rPr lang="fr-FR" sz="1600" b="1">
                <a:cs typeface="+mn-cs"/>
              </a:rPr>
              <a:t>0</a:t>
            </a:r>
          </a:p>
        </p:txBody>
      </p:sp>
      <p:sp>
        <p:nvSpPr>
          <p:cNvPr id="133147" name="Rectangle 27"/>
          <p:cNvSpPr>
            <a:spLocks noChangeArrowheads="1"/>
          </p:cNvSpPr>
          <p:nvPr/>
        </p:nvSpPr>
        <p:spPr bwMode="auto">
          <a:xfrm>
            <a:off x="2463800" y="4684713"/>
            <a:ext cx="2070100" cy="269875"/>
          </a:xfrm>
          <a:prstGeom prst="rect">
            <a:avLst/>
          </a:prstGeom>
          <a:solidFill>
            <a:srgbClr val="B1883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B1883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0 </a:t>
            </a:r>
            <a:endParaRPr lang="fr-FR" sz="1600">
              <a:cs typeface="+mn-cs"/>
            </a:endParaRPr>
          </a:p>
        </p:txBody>
      </p:sp>
      <p:sp>
        <p:nvSpPr>
          <p:cNvPr id="133148" name="Rectangle 28"/>
          <p:cNvSpPr>
            <a:spLocks noChangeArrowheads="1"/>
          </p:cNvSpPr>
          <p:nvPr/>
        </p:nvSpPr>
        <p:spPr bwMode="auto">
          <a:xfrm>
            <a:off x="4624388" y="4684713"/>
            <a:ext cx="2070100" cy="269875"/>
          </a:xfrm>
          <a:prstGeom prst="rect">
            <a:avLst/>
          </a:prstGeom>
          <a:solidFill>
            <a:srgbClr val="B1883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B1883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0 </a:t>
            </a:r>
            <a:endParaRPr lang="fr-FR" sz="1600">
              <a:cs typeface="+mn-cs"/>
            </a:endParaRPr>
          </a:p>
        </p:txBody>
      </p:sp>
      <p:sp>
        <p:nvSpPr>
          <p:cNvPr id="133149" name="Rectangle 29"/>
          <p:cNvSpPr>
            <a:spLocks noChangeArrowheads="1"/>
          </p:cNvSpPr>
          <p:nvPr/>
        </p:nvSpPr>
        <p:spPr bwMode="auto">
          <a:xfrm>
            <a:off x="6783388" y="4684713"/>
            <a:ext cx="2070100" cy="269875"/>
          </a:xfrm>
          <a:prstGeom prst="rect">
            <a:avLst/>
          </a:prstGeom>
          <a:solidFill>
            <a:srgbClr val="B1883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B1883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0 </a:t>
            </a:r>
            <a:endParaRPr lang="fr-FR" sz="1600">
              <a:cs typeface="+mn-cs"/>
            </a:endParaRPr>
          </a:p>
        </p:txBody>
      </p:sp>
      <p:sp>
        <p:nvSpPr>
          <p:cNvPr id="133150" name="Rectangle 30"/>
          <p:cNvSpPr>
            <a:spLocks noChangeArrowheads="1"/>
          </p:cNvSpPr>
          <p:nvPr/>
        </p:nvSpPr>
        <p:spPr bwMode="auto">
          <a:xfrm>
            <a:off x="304800" y="5216525"/>
            <a:ext cx="2070100" cy="269875"/>
          </a:xfrm>
          <a:prstGeom prst="rect">
            <a:avLst/>
          </a:prstGeom>
          <a:solidFill>
            <a:srgbClr val="896A3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896A3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1 </a:t>
            </a:r>
            <a:endParaRPr lang="fr-FR" sz="1600">
              <a:cs typeface="+mn-cs"/>
            </a:endParaRPr>
          </a:p>
        </p:txBody>
      </p:sp>
      <p:sp>
        <p:nvSpPr>
          <p:cNvPr id="133151" name="Rectangle 31"/>
          <p:cNvSpPr>
            <a:spLocks noChangeArrowheads="1"/>
          </p:cNvSpPr>
          <p:nvPr/>
        </p:nvSpPr>
        <p:spPr bwMode="auto">
          <a:xfrm>
            <a:off x="2463800" y="5216525"/>
            <a:ext cx="2070100" cy="269875"/>
          </a:xfrm>
          <a:prstGeom prst="rect">
            <a:avLst/>
          </a:prstGeom>
          <a:solidFill>
            <a:srgbClr val="896A3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896A3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1 </a:t>
            </a:r>
            <a:endParaRPr lang="fr-FR" sz="1600">
              <a:cs typeface="+mn-cs"/>
            </a:endParaRPr>
          </a:p>
        </p:txBody>
      </p:sp>
      <p:sp>
        <p:nvSpPr>
          <p:cNvPr id="133152" name="Rectangle 32"/>
          <p:cNvSpPr>
            <a:spLocks noChangeArrowheads="1"/>
          </p:cNvSpPr>
          <p:nvPr/>
        </p:nvSpPr>
        <p:spPr bwMode="auto">
          <a:xfrm>
            <a:off x="4624388" y="5216525"/>
            <a:ext cx="2070100" cy="269875"/>
          </a:xfrm>
          <a:prstGeom prst="rect">
            <a:avLst/>
          </a:prstGeom>
          <a:solidFill>
            <a:srgbClr val="896A3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896A31"/>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1 </a:t>
            </a:r>
            <a:endParaRPr lang="fr-FR" sz="1600">
              <a:cs typeface="+mn-cs"/>
            </a:endParaRPr>
          </a:p>
        </p:txBody>
      </p:sp>
      <p:sp>
        <p:nvSpPr>
          <p:cNvPr id="133153" name="Rectangle 33"/>
          <p:cNvSpPr>
            <a:spLocks noChangeArrowheads="1"/>
          </p:cNvSpPr>
          <p:nvPr/>
        </p:nvSpPr>
        <p:spPr bwMode="auto">
          <a:xfrm>
            <a:off x="6783388" y="5216525"/>
            <a:ext cx="2070100" cy="269875"/>
          </a:xfrm>
          <a:prstGeom prst="rect">
            <a:avLst/>
          </a:prstGeom>
          <a:solidFill>
            <a:srgbClr val="B1883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B1883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effectLst>
                  <a:outerShdw blurRad="38100" dist="38100" dir="2700000" algn="tl">
                    <a:srgbClr val="FFFFFF"/>
                  </a:outerShdw>
                </a:effectLst>
                <a:cs typeface="+mn-cs"/>
                <a:sym typeface="Symbol" charset="0"/>
              </a:rPr>
              <a:t> 0 </a:t>
            </a:r>
            <a:endParaRPr lang="fr-FR" sz="1600">
              <a:cs typeface="+mn-cs"/>
            </a:endParaRPr>
          </a:p>
        </p:txBody>
      </p:sp>
      <p:sp>
        <p:nvSpPr>
          <p:cNvPr id="133154" name="Text Box 34"/>
          <p:cNvSpPr txBox="1">
            <a:spLocks noChangeAspect="1" noChangeArrowheads="1"/>
          </p:cNvSpPr>
          <p:nvPr/>
        </p:nvSpPr>
        <p:spPr bwMode="auto">
          <a:xfrm>
            <a:off x="1524000" y="55626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Adresse </a:t>
            </a:r>
            <a:r>
              <a:rPr lang="fr-FR" sz="2400" i="1">
                <a:effectLst>
                  <a:outerShdw blurRad="38100" dist="38100" dir="2700000" algn="tl">
                    <a:srgbClr val="DDDDDD"/>
                  </a:outerShdw>
                </a:effectLst>
                <a:cs typeface="+mn-cs"/>
              </a:rPr>
              <a:t>Class A</a:t>
            </a:r>
            <a:r>
              <a:rPr lang="fr-FR" sz="2400">
                <a:cs typeface="+mn-cs"/>
              </a:rPr>
              <a:t>, Masque du sous réseau: </a:t>
            </a:r>
            <a:r>
              <a:rPr lang="fr-FR" sz="2400" b="1">
                <a:cs typeface="+mn-cs"/>
              </a:rPr>
              <a:t>16bits</a:t>
            </a:r>
          </a:p>
        </p:txBody>
      </p:sp>
      <p:sp>
        <p:nvSpPr>
          <p:cNvPr id="2" name="Date Placeholder 1"/>
          <p:cNvSpPr>
            <a:spLocks noGrp="1"/>
          </p:cNvSpPr>
          <p:nvPr>
            <p:ph type="dt" sz="quarter" idx="10"/>
          </p:nvPr>
        </p:nvSpPr>
        <p:spPr/>
        <p:txBody>
          <a:bodyPr/>
          <a:lstStyle/>
          <a:p>
            <a:pPr>
              <a:defRPr/>
            </a:pPr>
            <a:r>
              <a:rPr lang="fr-FR" smtClean="0"/>
              <a:t>© </a:t>
            </a:r>
            <a:fld id="{83B0B69F-7BAB-3B47-9327-6062F4805C23}"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379BCE6-5FBB-8748-96E9-134F1A740834}" type="slidenum">
              <a:rPr lang="fr-FR" smtClean="0"/>
              <a:pPr>
                <a:defRPr/>
              </a:pPr>
              <a:t>138</a:t>
            </a:fld>
            <a:endParaRPr lang="fr-FR"/>
          </a:p>
        </p:txBody>
      </p:sp>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ctrTitle"/>
          </p:nvPr>
        </p:nvSpPr>
        <p:spPr>
          <a:xfrm>
            <a:off x="685800" y="2141538"/>
            <a:ext cx="7772400" cy="1431925"/>
          </a:xfrm>
        </p:spPr>
        <p:txBody>
          <a:bodyPr>
            <a:spAutoFit/>
          </a:bodyPr>
          <a:lstStyle/>
          <a:p>
            <a:pPr>
              <a:defRPr/>
            </a:pPr>
            <a:r>
              <a:rPr lang="fr-FR" smtClean="0">
                <a:cs typeface="+mj-cs"/>
              </a:rPr>
              <a:t>Passerelles &amp; Translation de Protocoles</a:t>
            </a:r>
          </a:p>
        </p:txBody>
      </p:sp>
      <p:sp>
        <p:nvSpPr>
          <p:cNvPr id="199683" name="Rectangle 3"/>
          <p:cNvSpPr>
            <a:spLocks noGrp="1" noChangeArrowheads="1"/>
          </p:cNvSpPr>
          <p:nvPr>
            <p:ph type="subTitle" idx="1"/>
          </p:nvPr>
        </p:nvSpPr>
        <p:spPr/>
        <p:txBody>
          <a:bodyPr/>
          <a:lstStyle/>
          <a:p>
            <a:pPr>
              <a:defRPr/>
            </a:pPr>
            <a:endParaRPr lang="fr-FR"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20725"/>
          </a:xfrm>
        </p:spPr>
        <p:txBody>
          <a:bodyPr lIns="0" tIns="0" rIns="0" bIns="0"/>
          <a:lstStyle/>
          <a:p>
            <a:pPr>
              <a:defRPr/>
            </a:pPr>
            <a:r>
              <a:rPr lang="fr-FR" sz="4000" dirty="0" smtClean="0"/>
              <a:t>Topologies Fondamentales – Etoile</a:t>
            </a:r>
            <a:r>
              <a:rPr lang="fr-FR" sz="2800" i="1" dirty="0" smtClean="0"/>
              <a:t> (STAR)</a:t>
            </a:r>
            <a:endParaRPr lang="fr-FR" sz="2800" i="1" dirty="0"/>
          </a:p>
        </p:txBody>
      </p:sp>
      <p:sp>
        <p:nvSpPr>
          <p:cNvPr id="3" name="Date Placeholder 2"/>
          <p:cNvSpPr>
            <a:spLocks noGrp="1"/>
          </p:cNvSpPr>
          <p:nvPr>
            <p:ph type="dt" sz="quarter" idx="10"/>
          </p:nvPr>
        </p:nvSpPr>
        <p:spPr/>
        <p:txBody>
          <a:bodyPr/>
          <a:lstStyle/>
          <a:p>
            <a:pPr>
              <a:defRPr/>
            </a:pPr>
            <a:r>
              <a:rPr lang="fr-FR" smtClean="0"/>
              <a:t>© </a:t>
            </a:r>
            <a:fld id="{4357F34E-6B30-E740-930C-2C2178ED9FA9}" type="datetime1">
              <a:rPr lang="en-US" smtClean="0"/>
              <a:pPr>
                <a:defRPr/>
              </a:pPr>
              <a:t>23/03/17</a:t>
            </a:fld>
            <a:r>
              <a:rPr lang="fr-FR" smtClean="0"/>
              <a:t>, </a:t>
            </a:r>
            <a:endParaRPr lang="fr-FR"/>
          </a:p>
        </p:txBody>
      </p:sp>
      <p:sp>
        <p:nvSpPr>
          <p:cNvPr id="4" name="Footer Placeholder 3"/>
          <p:cNvSpPr>
            <a:spLocks noGrp="1"/>
          </p:cNvSpPr>
          <p:nvPr>
            <p:ph type="ftr" sz="quarter" idx="11"/>
          </p:nvPr>
        </p:nvSpPr>
        <p:spPr/>
        <p:txBody>
          <a:bodyPr/>
          <a:lstStyle/>
          <a:p>
            <a:pPr>
              <a:defRPr/>
            </a:pPr>
            <a:r>
              <a:rPr lang="fr-FR" smtClean="0"/>
              <a:t>Georgios Arhodakis - Université Paris Dauphine</a:t>
            </a:r>
            <a:endParaRPr lang="fr-FR"/>
          </a:p>
        </p:txBody>
      </p:sp>
      <p:sp>
        <p:nvSpPr>
          <p:cNvPr id="5" name="Slide Number Placeholder 4"/>
          <p:cNvSpPr>
            <a:spLocks noGrp="1"/>
          </p:cNvSpPr>
          <p:nvPr>
            <p:ph type="sldNum" sz="quarter" idx="12"/>
          </p:nvPr>
        </p:nvSpPr>
        <p:spPr/>
        <p:txBody>
          <a:bodyPr/>
          <a:lstStyle/>
          <a:p>
            <a:pPr>
              <a:defRPr/>
            </a:pPr>
            <a:fld id="{B9B3545B-5840-B241-A1E9-B595227FD8A7}" type="slidenum">
              <a:rPr lang="fr-FR" smtClean="0"/>
              <a:pPr>
                <a:defRPr/>
              </a:pPr>
              <a:t>14</a:t>
            </a:fld>
            <a:endParaRPr lang="fr-FR"/>
          </a:p>
        </p:txBody>
      </p:sp>
      <p:pic>
        <p:nvPicPr>
          <p:cNvPr id="8499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2408238"/>
            <a:ext cx="592138"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998" name="Group 47"/>
          <p:cNvGrpSpPr>
            <a:grpSpLocks/>
          </p:cNvGrpSpPr>
          <p:nvPr/>
        </p:nvGrpSpPr>
        <p:grpSpPr bwMode="auto">
          <a:xfrm>
            <a:off x="5219700" y="2687638"/>
            <a:ext cx="787400" cy="555625"/>
            <a:chOff x="5904000" y="1165394"/>
            <a:chExt cx="787028" cy="555316"/>
          </a:xfrm>
        </p:grpSpPr>
        <p:pic>
          <p:nvPicPr>
            <p:cNvPr id="8502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4000" y="1408522"/>
              <a:ext cx="787028" cy="31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29" name="TextBox 10"/>
            <p:cNvSpPr txBox="1">
              <a:spLocks noChangeArrowheads="1"/>
            </p:cNvSpPr>
            <p:nvPr/>
          </p:nvSpPr>
          <p:spPr bwMode="auto">
            <a:xfrm>
              <a:off x="6047446" y="1165394"/>
              <a:ext cx="5001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Routeur</a:t>
              </a:r>
            </a:p>
          </p:txBody>
        </p:sp>
      </p:grpSp>
      <p:grpSp>
        <p:nvGrpSpPr>
          <p:cNvPr id="84999" name="Group 46"/>
          <p:cNvGrpSpPr>
            <a:grpSpLocks/>
          </p:cNvGrpSpPr>
          <p:nvPr/>
        </p:nvGrpSpPr>
        <p:grpSpPr bwMode="auto">
          <a:xfrm>
            <a:off x="4930775" y="1296988"/>
            <a:ext cx="577850" cy="836612"/>
            <a:chOff x="4743485" y="1021378"/>
            <a:chExt cx="577081" cy="835650"/>
          </a:xfrm>
        </p:grpSpPr>
        <p:pic>
          <p:nvPicPr>
            <p:cNvPr id="85026"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52020" y="1340768"/>
              <a:ext cx="560011" cy="51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27" name="TextBox 11"/>
            <p:cNvSpPr txBox="1">
              <a:spLocks noChangeArrowheads="1"/>
            </p:cNvSpPr>
            <p:nvPr/>
          </p:nvSpPr>
          <p:spPr bwMode="auto">
            <a:xfrm>
              <a:off x="4743485" y="1021378"/>
              <a:ext cx="5770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Moniteur</a:t>
              </a:r>
            </a:p>
          </p:txBody>
        </p:sp>
      </p:grpSp>
      <p:grpSp>
        <p:nvGrpSpPr>
          <p:cNvPr id="85000" name="Group 45"/>
          <p:cNvGrpSpPr>
            <a:grpSpLocks/>
          </p:cNvGrpSpPr>
          <p:nvPr/>
        </p:nvGrpSpPr>
        <p:grpSpPr bwMode="auto">
          <a:xfrm>
            <a:off x="3816350" y="908050"/>
            <a:ext cx="503238" cy="874713"/>
            <a:chOff x="3543295" y="908720"/>
            <a:chExt cx="504056" cy="874383"/>
          </a:xfrm>
        </p:grpSpPr>
        <p:pic>
          <p:nvPicPr>
            <p:cNvPr id="8502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295" y="1124744"/>
              <a:ext cx="504056" cy="65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25" name="TextBox 12"/>
            <p:cNvSpPr txBox="1">
              <a:spLocks noChangeArrowheads="1"/>
            </p:cNvSpPr>
            <p:nvPr/>
          </p:nvSpPr>
          <p:spPr bwMode="auto">
            <a:xfrm>
              <a:off x="3556037" y="908720"/>
              <a:ext cx="4785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Serveur</a:t>
              </a:r>
            </a:p>
          </p:txBody>
        </p:sp>
      </p:grpSp>
      <p:grpSp>
        <p:nvGrpSpPr>
          <p:cNvPr id="85001" name="Group 44"/>
          <p:cNvGrpSpPr>
            <a:grpSpLocks/>
          </p:cNvGrpSpPr>
          <p:nvPr/>
        </p:nvGrpSpPr>
        <p:grpSpPr bwMode="auto">
          <a:xfrm>
            <a:off x="2700338" y="1484313"/>
            <a:ext cx="503237" cy="649287"/>
            <a:chOff x="1728000" y="1093386"/>
            <a:chExt cx="504126" cy="648072"/>
          </a:xfrm>
        </p:grpSpPr>
        <p:pic>
          <p:nvPicPr>
            <p:cNvPr id="85022"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28000" y="1309410"/>
              <a:ext cx="504126"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23" name="TextBox 13"/>
            <p:cNvSpPr txBox="1">
              <a:spLocks noChangeArrowheads="1"/>
            </p:cNvSpPr>
            <p:nvPr/>
          </p:nvSpPr>
          <p:spPr bwMode="auto">
            <a:xfrm>
              <a:off x="1762055" y="1093386"/>
              <a:ext cx="43601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Laptop</a:t>
              </a:r>
            </a:p>
          </p:txBody>
        </p:sp>
      </p:grpSp>
      <p:grpSp>
        <p:nvGrpSpPr>
          <p:cNvPr id="85002" name="Group 43"/>
          <p:cNvGrpSpPr>
            <a:grpSpLocks/>
          </p:cNvGrpSpPr>
          <p:nvPr/>
        </p:nvGrpSpPr>
        <p:grpSpPr bwMode="auto">
          <a:xfrm>
            <a:off x="2219325" y="2549525"/>
            <a:ext cx="696913" cy="833438"/>
            <a:chOff x="2362572" y="5116542"/>
            <a:chExt cx="697260" cy="832738"/>
          </a:xfrm>
        </p:grpSpPr>
        <p:pic>
          <p:nvPicPr>
            <p:cNvPr id="850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62572" y="5116542"/>
              <a:ext cx="697260" cy="69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21" name="TextBox 16"/>
            <p:cNvSpPr txBox="1">
              <a:spLocks noChangeArrowheads="1"/>
            </p:cNvSpPr>
            <p:nvPr/>
          </p:nvSpPr>
          <p:spPr bwMode="auto">
            <a:xfrm>
              <a:off x="2581547" y="5764614"/>
              <a:ext cx="2593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X11</a:t>
              </a:r>
            </a:p>
          </p:txBody>
        </p:sp>
      </p:grpSp>
      <p:grpSp>
        <p:nvGrpSpPr>
          <p:cNvPr id="85003" name="Group 52"/>
          <p:cNvGrpSpPr>
            <a:grpSpLocks/>
          </p:cNvGrpSpPr>
          <p:nvPr/>
        </p:nvGrpSpPr>
        <p:grpSpPr bwMode="auto">
          <a:xfrm>
            <a:off x="3708400" y="4149725"/>
            <a:ext cx="719138" cy="831850"/>
            <a:chOff x="5221165" y="5116542"/>
            <a:chExt cx="717895" cy="832738"/>
          </a:xfrm>
        </p:grpSpPr>
        <p:pic>
          <p:nvPicPr>
            <p:cNvPr id="85018" name="Picture 1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56076" y="5116542"/>
              <a:ext cx="64807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19" name="TextBox 18"/>
            <p:cNvSpPr txBox="1">
              <a:spLocks noChangeArrowheads="1"/>
            </p:cNvSpPr>
            <p:nvPr/>
          </p:nvSpPr>
          <p:spPr bwMode="auto">
            <a:xfrm>
              <a:off x="5221165" y="5764614"/>
              <a:ext cx="7178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Imprimante</a:t>
              </a:r>
            </a:p>
          </p:txBody>
        </p:sp>
      </p:grpSp>
      <p:cxnSp>
        <p:nvCxnSpPr>
          <p:cNvPr id="23" name="Straight Connector 22"/>
          <p:cNvCxnSpPr>
            <a:stCxn id="85024" idx="2"/>
            <a:endCxn id="84997" idx="0"/>
          </p:cNvCxnSpPr>
          <p:nvPr/>
        </p:nvCxnSpPr>
        <p:spPr bwMode="auto">
          <a:xfrm>
            <a:off x="4067175" y="1782763"/>
            <a:ext cx="0" cy="625475"/>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a:stCxn id="85026" idx="2"/>
          </p:cNvCxnSpPr>
          <p:nvPr/>
        </p:nvCxnSpPr>
        <p:spPr bwMode="auto">
          <a:xfrm flipH="1">
            <a:off x="4449763" y="2133600"/>
            <a:ext cx="769937" cy="45085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a:stCxn id="85022" idx="2"/>
          </p:cNvCxnSpPr>
          <p:nvPr/>
        </p:nvCxnSpPr>
        <p:spPr bwMode="auto">
          <a:xfrm>
            <a:off x="2951163" y="2133600"/>
            <a:ext cx="735012" cy="45085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a:stCxn id="85028" idx="1"/>
          </p:cNvCxnSpPr>
          <p:nvPr/>
        </p:nvCxnSpPr>
        <p:spPr bwMode="auto">
          <a:xfrm flipH="1" flipV="1">
            <a:off x="4608513" y="2965450"/>
            <a:ext cx="611187" cy="122238"/>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a:stCxn id="85020" idx="3"/>
          </p:cNvCxnSpPr>
          <p:nvPr/>
        </p:nvCxnSpPr>
        <p:spPr bwMode="auto">
          <a:xfrm>
            <a:off x="2916238" y="2898775"/>
            <a:ext cx="611187" cy="66675"/>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a:stCxn id="85017" idx="0"/>
          </p:cNvCxnSpPr>
          <p:nvPr/>
        </p:nvCxnSpPr>
        <p:spPr bwMode="auto">
          <a:xfrm flipV="1">
            <a:off x="2781300" y="3348038"/>
            <a:ext cx="904875" cy="760412"/>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a:stCxn id="85018" idx="0"/>
            <a:endCxn id="84997" idx="2"/>
          </p:cNvCxnSpPr>
          <p:nvPr/>
        </p:nvCxnSpPr>
        <p:spPr bwMode="auto">
          <a:xfrm flipV="1">
            <a:off x="4067175" y="3524250"/>
            <a:ext cx="0" cy="625475"/>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a:stCxn id="85014" idx="1"/>
          </p:cNvCxnSpPr>
          <p:nvPr/>
        </p:nvCxnSpPr>
        <p:spPr bwMode="auto">
          <a:xfrm flipH="1" flipV="1">
            <a:off x="4449763" y="3348038"/>
            <a:ext cx="409575" cy="585787"/>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5012" name="Group 53"/>
          <p:cNvGrpSpPr>
            <a:grpSpLocks/>
          </p:cNvGrpSpPr>
          <p:nvPr/>
        </p:nvGrpSpPr>
        <p:grpSpPr bwMode="auto">
          <a:xfrm>
            <a:off x="2357438" y="3644900"/>
            <a:ext cx="846137" cy="720725"/>
            <a:chOff x="3707904" y="4941168"/>
            <a:chExt cx="846386" cy="720080"/>
          </a:xfrm>
        </p:grpSpPr>
        <p:pic>
          <p:nvPicPr>
            <p:cNvPr id="85016" name="Picture 4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71057" y="4941168"/>
              <a:ext cx="7200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17" name="TextBox 17"/>
            <p:cNvSpPr txBox="1">
              <a:spLocks noChangeArrowheads="1"/>
            </p:cNvSpPr>
            <p:nvPr/>
          </p:nvSpPr>
          <p:spPr bwMode="auto">
            <a:xfrm>
              <a:off x="3707904" y="5404574"/>
              <a:ext cx="8463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Commutateur</a:t>
              </a:r>
            </a:p>
          </p:txBody>
        </p:sp>
      </p:grpSp>
      <p:grpSp>
        <p:nvGrpSpPr>
          <p:cNvPr id="85013" name="Group 51"/>
          <p:cNvGrpSpPr>
            <a:grpSpLocks/>
          </p:cNvGrpSpPr>
          <p:nvPr/>
        </p:nvGrpSpPr>
        <p:grpSpPr bwMode="auto">
          <a:xfrm>
            <a:off x="4859338" y="3500438"/>
            <a:ext cx="865187" cy="865187"/>
            <a:chOff x="6588224" y="4941168"/>
            <a:chExt cx="864096" cy="864096"/>
          </a:xfrm>
        </p:grpSpPr>
        <p:pic>
          <p:nvPicPr>
            <p:cNvPr id="85014" name="Picture 4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588224" y="4941168"/>
              <a:ext cx="86409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15" name="TextBox 19"/>
            <p:cNvSpPr txBox="1">
              <a:spLocks noChangeArrowheads="1"/>
            </p:cNvSpPr>
            <p:nvPr/>
          </p:nvSpPr>
          <p:spPr bwMode="auto">
            <a:xfrm>
              <a:off x="6770204" y="5548590"/>
              <a:ext cx="5001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Scanner</a:t>
              </a: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 Passerelisation</a:t>
            </a:r>
          </a:p>
        </p:txBody>
      </p:sp>
      <p:sp>
        <p:nvSpPr>
          <p:cNvPr id="192515" name="Text Box 3"/>
          <p:cNvSpPr txBox="1">
            <a:spLocks noChangeArrowheads="1"/>
          </p:cNvSpPr>
          <p:nvPr/>
        </p:nvSpPr>
        <p:spPr bwMode="auto">
          <a:xfrm>
            <a:off x="358775" y="1079500"/>
            <a:ext cx="5038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a:cs typeface="Times New Roman" charset="0"/>
              </a:rPr>
              <a:t>La passerelle est un intermédiaire qui implémente les deux protocoles (ou plus éventuellement)</a:t>
            </a:r>
            <a:r>
              <a:rPr lang="fr-FR">
                <a:cs typeface="+mn-cs"/>
              </a:rPr>
              <a:t>.</a:t>
            </a:r>
          </a:p>
        </p:txBody>
      </p:sp>
      <p:sp>
        <p:nvSpPr>
          <p:cNvPr id="192516" name="Text Box 4"/>
          <p:cNvSpPr txBox="1">
            <a:spLocks noChangeArrowheads="1"/>
          </p:cNvSpPr>
          <p:nvPr/>
        </p:nvSpPr>
        <p:spPr bwMode="auto">
          <a:xfrm>
            <a:off x="358775" y="2159000"/>
            <a:ext cx="5038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a:cs typeface="Times New Roman" charset="0"/>
              </a:rPr>
              <a:t>Une fonction sémantique d'un des protocoles est retranscrite par la passerelle en une combinaison la plus similaire possible vers un autre protocole.</a:t>
            </a:r>
            <a:endParaRPr lang="fr-FR">
              <a:cs typeface="+mn-cs"/>
            </a:endParaRPr>
          </a:p>
        </p:txBody>
      </p:sp>
      <p:sp>
        <p:nvSpPr>
          <p:cNvPr id="192518" name="Text Box 6"/>
          <p:cNvSpPr txBox="1">
            <a:spLocks noChangeArrowheads="1"/>
          </p:cNvSpPr>
          <p:nvPr/>
        </p:nvSpPr>
        <p:spPr bwMode="auto">
          <a:xfrm>
            <a:off x="358775" y="3238500"/>
            <a:ext cx="5038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a:cs typeface="Times New Roman" charset="0"/>
              </a:rPr>
              <a:t>Si les deux protocoles sont dissimilaires, il est difficile d'éviter une perte sémantique et fonctionnelle.</a:t>
            </a:r>
          </a:p>
        </p:txBody>
      </p:sp>
      <p:sp>
        <p:nvSpPr>
          <p:cNvPr id="192519" name="Text Box 7"/>
          <p:cNvSpPr txBox="1">
            <a:spLocks noChangeArrowheads="1"/>
          </p:cNvSpPr>
          <p:nvPr/>
        </p:nvSpPr>
        <p:spPr bwMode="auto">
          <a:xfrm>
            <a:off x="358775" y="4318000"/>
            <a:ext cx="5038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a:cs typeface="Times New Roman" charset="0"/>
              </a:rPr>
              <a:t>Transparence ?</a:t>
            </a:r>
          </a:p>
        </p:txBody>
      </p:sp>
      <p:sp>
        <p:nvSpPr>
          <p:cNvPr id="192520" name="Text Box 8"/>
          <p:cNvSpPr txBox="1">
            <a:spLocks noChangeArrowheads="1"/>
          </p:cNvSpPr>
          <p:nvPr/>
        </p:nvSpPr>
        <p:spPr bwMode="auto">
          <a:xfrm>
            <a:off x="358775" y="5037138"/>
            <a:ext cx="5038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a:cs typeface="Times New Roman" charset="0"/>
              </a:rPr>
              <a:t>Souvent utilisé au niveau </a:t>
            </a:r>
            <a:r>
              <a:rPr lang="fr-FR" i="1">
                <a:cs typeface="Times New Roman" charset="0"/>
              </a:rPr>
              <a:t>application</a:t>
            </a:r>
            <a:r>
              <a:rPr lang="fr-FR">
                <a:cs typeface="Times New Roman" charset="0"/>
              </a:rPr>
              <a:t> (exemple : courrier électronique)</a:t>
            </a:r>
          </a:p>
        </p:txBody>
      </p:sp>
      <p:sp>
        <p:nvSpPr>
          <p:cNvPr id="192521" name="Text Box 9"/>
          <p:cNvSpPr txBox="1">
            <a:spLocks noChangeArrowheads="1"/>
          </p:cNvSpPr>
          <p:nvPr/>
        </p:nvSpPr>
        <p:spPr bwMode="auto">
          <a:xfrm>
            <a:off x="5757863" y="2698750"/>
            <a:ext cx="900112"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i="1">
                <a:cs typeface="+mn-cs"/>
              </a:rPr>
              <a:t>Protocole</a:t>
            </a:r>
            <a:r>
              <a:rPr lang="fr-FR" sz="1600" b="1" i="1" baseline="-25000">
                <a:cs typeface="+mn-cs"/>
              </a:rPr>
              <a:t>1</a:t>
            </a:r>
          </a:p>
          <a:p>
            <a:pPr>
              <a:defRPr/>
            </a:pPr>
            <a:r>
              <a:rPr lang="fr-FR" sz="1600">
                <a:cs typeface="+mn-cs"/>
              </a:rPr>
              <a:t>f</a:t>
            </a:r>
            <a:r>
              <a:rPr lang="fr-FR" sz="1600" baseline="-25000">
                <a:cs typeface="+mn-cs"/>
              </a:rPr>
              <a:t>1</a:t>
            </a: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f</a:t>
            </a:r>
            <a:r>
              <a:rPr lang="fr-FR" sz="1600" baseline="-25000">
                <a:cs typeface="+mn-cs"/>
              </a:rPr>
              <a:t>i</a:t>
            </a: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f</a:t>
            </a:r>
            <a:r>
              <a:rPr lang="fr-FR" sz="1600" baseline="-25000">
                <a:cs typeface="+mn-cs"/>
              </a:rPr>
              <a:t>n</a:t>
            </a:r>
            <a:r>
              <a:rPr lang="fr-FR" sz="1600">
                <a:cs typeface="+mn-cs"/>
              </a:rPr>
              <a:t>(){};</a:t>
            </a:r>
          </a:p>
        </p:txBody>
      </p:sp>
      <p:sp>
        <p:nvSpPr>
          <p:cNvPr id="192522" name="Text Box 10"/>
          <p:cNvSpPr txBox="1">
            <a:spLocks noChangeArrowheads="1"/>
          </p:cNvSpPr>
          <p:nvPr/>
        </p:nvSpPr>
        <p:spPr bwMode="auto">
          <a:xfrm>
            <a:off x="7916863" y="3417888"/>
            <a:ext cx="900112"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i="1">
                <a:cs typeface="+mn-cs"/>
              </a:rPr>
              <a:t>Protocole</a:t>
            </a:r>
            <a:r>
              <a:rPr lang="fr-FR" sz="1600" b="1" i="1" baseline="-25000">
                <a:cs typeface="+mn-cs"/>
              </a:rPr>
              <a:t>2</a:t>
            </a:r>
          </a:p>
          <a:p>
            <a:pPr>
              <a:defRPr/>
            </a:pPr>
            <a:r>
              <a:rPr lang="fr-FR" sz="1600">
                <a:cs typeface="+mn-cs"/>
              </a:rPr>
              <a:t>f</a:t>
            </a:r>
            <a:r>
              <a:rPr lang="fr-FR" sz="1600" baseline="-25000">
                <a:cs typeface="+mn-cs"/>
              </a:rPr>
              <a:t>1</a:t>
            </a: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f</a:t>
            </a:r>
            <a:r>
              <a:rPr lang="fr-FR" sz="1600" baseline="-25000">
                <a:cs typeface="+mn-cs"/>
              </a:rPr>
              <a:t>i</a:t>
            </a: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f</a:t>
            </a:r>
            <a:r>
              <a:rPr lang="fr-FR" sz="1600" baseline="-25000">
                <a:cs typeface="+mn-cs"/>
              </a:rPr>
              <a:t>n</a:t>
            </a:r>
            <a:r>
              <a:rPr lang="fr-FR" sz="1600">
                <a:cs typeface="+mn-cs"/>
              </a:rPr>
              <a:t>(){};</a:t>
            </a:r>
          </a:p>
        </p:txBody>
      </p:sp>
      <p:sp>
        <p:nvSpPr>
          <p:cNvPr id="192523" name="AutoShape 11"/>
          <p:cNvSpPr>
            <a:spLocks noChangeAspect="1" noChangeArrowheads="1"/>
          </p:cNvSpPr>
          <p:nvPr/>
        </p:nvSpPr>
        <p:spPr bwMode="auto">
          <a:xfrm>
            <a:off x="6288088" y="3048000"/>
            <a:ext cx="36512" cy="36513"/>
          </a:xfrm>
          <a:prstGeom prst="flowChartConnector">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2524" name="AutoShape 12"/>
          <p:cNvSpPr>
            <a:spLocks noChangeAspect="1" noChangeArrowheads="1"/>
          </p:cNvSpPr>
          <p:nvPr/>
        </p:nvSpPr>
        <p:spPr bwMode="auto">
          <a:xfrm>
            <a:off x="7812088" y="5754688"/>
            <a:ext cx="36512" cy="36512"/>
          </a:xfrm>
          <a:prstGeom prst="flowChartConnector">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2525" name="AutoShape 13"/>
          <p:cNvSpPr>
            <a:spLocks noChangeAspect="1" noChangeArrowheads="1"/>
          </p:cNvSpPr>
          <p:nvPr/>
        </p:nvSpPr>
        <p:spPr bwMode="auto">
          <a:xfrm>
            <a:off x="7812088" y="4764088"/>
            <a:ext cx="36512" cy="36512"/>
          </a:xfrm>
          <a:prstGeom prst="flowChartConnector">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2526" name="Text Box 14"/>
          <p:cNvSpPr txBox="1">
            <a:spLocks noChangeArrowheads="1"/>
          </p:cNvSpPr>
          <p:nvPr/>
        </p:nvSpPr>
        <p:spPr bwMode="auto">
          <a:xfrm>
            <a:off x="7086600" y="2438400"/>
            <a:ext cx="97155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800" b="1">
                <a:effectLst>
                  <a:outerShdw blurRad="38100" dist="38100" dir="2700000" algn="tl">
                    <a:srgbClr val="DDDDDD"/>
                  </a:outerShdw>
                </a:effectLst>
                <a:cs typeface="+mn-cs"/>
              </a:rPr>
              <a:t>Passerelle</a:t>
            </a:r>
          </a:p>
        </p:txBody>
      </p:sp>
      <p:cxnSp>
        <p:nvCxnSpPr>
          <p:cNvPr id="192527" name="AutoShape 15"/>
          <p:cNvCxnSpPr>
            <a:cxnSpLocks noChangeShapeType="1"/>
            <a:stCxn id="192523" idx="6"/>
            <a:endCxn id="192526" idx="2"/>
          </p:cNvCxnSpPr>
          <p:nvPr/>
        </p:nvCxnSpPr>
        <p:spPr bwMode="auto">
          <a:xfrm flipV="1">
            <a:off x="6324600" y="2725738"/>
            <a:ext cx="1247775" cy="34131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2528" name="AutoShape 16"/>
          <p:cNvSpPr>
            <a:spLocks noChangeAspect="1" noChangeArrowheads="1"/>
          </p:cNvSpPr>
          <p:nvPr/>
        </p:nvSpPr>
        <p:spPr bwMode="auto">
          <a:xfrm>
            <a:off x="7543800" y="4648200"/>
            <a:ext cx="36513" cy="36513"/>
          </a:xfrm>
          <a:prstGeom prst="flowChartConnector">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192529" name="AutoShape 17"/>
          <p:cNvCxnSpPr>
            <a:cxnSpLocks noChangeShapeType="1"/>
            <a:stCxn id="192528" idx="5"/>
            <a:endCxn id="192525" idx="2"/>
          </p:cNvCxnSpPr>
          <p:nvPr/>
        </p:nvCxnSpPr>
        <p:spPr bwMode="auto">
          <a:xfrm>
            <a:off x="7575550" y="4679950"/>
            <a:ext cx="236538" cy="1031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2530" name="AutoShape 18"/>
          <p:cNvCxnSpPr>
            <a:cxnSpLocks noChangeShapeType="1"/>
            <a:stCxn id="192528" idx="4"/>
            <a:endCxn id="192524" idx="1"/>
          </p:cNvCxnSpPr>
          <p:nvPr/>
        </p:nvCxnSpPr>
        <p:spPr bwMode="auto">
          <a:xfrm>
            <a:off x="7562850" y="4684713"/>
            <a:ext cx="254000" cy="107473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2531" name="AutoShape 19"/>
          <p:cNvCxnSpPr>
            <a:cxnSpLocks noChangeShapeType="1"/>
            <a:stCxn id="192526" idx="2"/>
            <a:endCxn id="192528" idx="0"/>
          </p:cNvCxnSpPr>
          <p:nvPr/>
        </p:nvCxnSpPr>
        <p:spPr bwMode="auto">
          <a:xfrm flipH="1">
            <a:off x="7562850" y="2725738"/>
            <a:ext cx="9525" cy="192246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2CD9EA00-43D3-A34A-BAD4-201E43D39ABF}"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D050B5E-9B44-E040-BFCC-4E87F15288AE}" type="slidenum">
              <a:rPr lang="fr-FR" smtClean="0"/>
              <a:pPr>
                <a:defRPr/>
              </a:pPr>
              <a:t>140</a:t>
            </a:fld>
            <a:endParaRPr lang="fr-FR"/>
          </a:p>
        </p:txBody>
      </p:sp>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 Translation</a:t>
            </a:r>
          </a:p>
        </p:txBody>
      </p:sp>
      <p:sp>
        <p:nvSpPr>
          <p:cNvPr id="193539" name="Text Box 3"/>
          <p:cNvSpPr txBox="1">
            <a:spLocks noChangeArrowheads="1"/>
          </p:cNvSpPr>
          <p:nvPr/>
        </p:nvSpPr>
        <p:spPr bwMode="auto">
          <a:xfrm>
            <a:off x="358775" y="1828800"/>
            <a:ext cx="5038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a:cs typeface="Times New Roman" charset="0"/>
              </a:rPr>
              <a:t>Chaque fonction sémantique (et actions correspondantes) d'un des protocoles peut être traduit dans l'autre protocole</a:t>
            </a:r>
            <a:r>
              <a:rPr lang="fr-FR">
                <a:cs typeface="+mn-cs"/>
              </a:rPr>
              <a:t>.</a:t>
            </a:r>
          </a:p>
        </p:txBody>
      </p:sp>
      <p:sp>
        <p:nvSpPr>
          <p:cNvPr id="193540" name="Text Box 4"/>
          <p:cNvSpPr txBox="1">
            <a:spLocks noChangeArrowheads="1"/>
          </p:cNvSpPr>
          <p:nvPr/>
        </p:nvSpPr>
        <p:spPr bwMode="auto">
          <a:xfrm>
            <a:off x="358775" y="3060700"/>
            <a:ext cx="5038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a:cs typeface="Times New Roman" charset="0"/>
              </a:rPr>
              <a:t>Implique un isomorphisme des protocoles, sinon il y a perte sémantique.</a:t>
            </a:r>
          </a:p>
        </p:txBody>
      </p:sp>
      <p:sp>
        <p:nvSpPr>
          <p:cNvPr id="193541" name="Text Box 5"/>
          <p:cNvSpPr txBox="1">
            <a:spLocks noChangeArrowheads="1"/>
          </p:cNvSpPr>
          <p:nvPr/>
        </p:nvSpPr>
        <p:spPr bwMode="auto">
          <a:xfrm>
            <a:off x="358775" y="3987800"/>
            <a:ext cx="5038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a:cs typeface="Times New Roman" charset="0"/>
              </a:rPr>
              <a:t>Objectif : transparence absolue, y compris notamment vis‑à‑vis des applications.</a:t>
            </a:r>
          </a:p>
        </p:txBody>
      </p:sp>
      <p:sp>
        <p:nvSpPr>
          <p:cNvPr id="193542" name="Text Box 6"/>
          <p:cNvSpPr txBox="1">
            <a:spLocks noChangeArrowheads="1"/>
          </p:cNvSpPr>
          <p:nvPr/>
        </p:nvSpPr>
        <p:spPr bwMode="auto">
          <a:xfrm>
            <a:off x="358775" y="5067300"/>
            <a:ext cx="5038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a:cs typeface="Times New Roman" charset="0"/>
              </a:rPr>
              <a:t>La liste des protocoles isomorphes entre eux est plutôt limitée ...</a:t>
            </a:r>
          </a:p>
        </p:txBody>
      </p:sp>
      <p:sp>
        <p:nvSpPr>
          <p:cNvPr id="193544" name="Text Box 8"/>
          <p:cNvSpPr txBox="1">
            <a:spLocks noChangeArrowheads="1"/>
          </p:cNvSpPr>
          <p:nvPr/>
        </p:nvSpPr>
        <p:spPr bwMode="auto">
          <a:xfrm>
            <a:off x="5757863" y="2698750"/>
            <a:ext cx="900112"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i="1">
                <a:cs typeface="+mn-cs"/>
              </a:rPr>
              <a:t>Protocole</a:t>
            </a:r>
            <a:r>
              <a:rPr lang="fr-FR" sz="1600" b="1" i="1" baseline="-25000">
                <a:cs typeface="+mn-cs"/>
              </a:rPr>
              <a:t>1</a:t>
            </a:r>
          </a:p>
          <a:p>
            <a:pPr>
              <a:defRPr/>
            </a:pPr>
            <a:r>
              <a:rPr lang="fr-FR" sz="1600">
                <a:cs typeface="+mn-cs"/>
              </a:rPr>
              <a:t>f</a:t>
            </a:r>
            <a:r>
              <a:rPr lang="fr-FR" sz="1600" baseline="-25000">
                <a:cs typeface="+mn-cs"/>
              </a:rPr>
              <a:t>1</a:t>
            </a: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f</a:t>
            </a:r>
            <a:r>
              <a:rPr lang="fr-FR" sz="1600" baseline="-25000">
                <a:cs typeface="+mn-cs"/>
              </a:rPr>
              <a:t>i</a:t>
            </a: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f</a:t>
            </a:r>
            <a:r>
              <a:rPr lang="fr-FR" sz="1600" baseline="-25000">
                <a:cs typeface="+mn-cs"/>
              </a:rPr>
              <a:t>n</a:t>
            </a:r>
            <a:r>
              <a:rPr lang="fr-FR" sz="1600">
                <a:cs typeface="+mn-cs"/>
              </a:rPr>
              <a:t>(){};</a:t>
            </a:r>
          </a:p>
        </p:txBody>
      </p:sp>
      <p:sp>
        <p:nvSpPr>
          <p:cNvPr id="193545" name="Text Box 9"/>
          <p:cNvSpPr txBox="1">
            <a:spLocks noChangeArrowheads="1"/>
          </p:cNvSpPr>
          <p:nvPr/>
        </p:nvSpPr>
        <p:spPr bwMode="auto">
          <a:xfrm>
            <a:off x="7916863" y="3417888"/>
            <a:ext cx="900112"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i="1">
                <a:cs typeface="+mn-cs"/>
              </a:rPr>
              <a:t>Protocole</a:t>
            </a:r>
            <a:r>
              <a:rPr lang="fr-FR" sz="1600" b="1" i="1" baseline="-25000">
                <a:cs typeface="+mn-cs"/>
              </a:rPr>
              <a:t>2</a:t>
            </a:r>
          </a:p>
          <a:p>
            <a:pPr>
              <a:defRPr/>
            </a:pPr>
            <a:r>
              <a:rPr lang="fr-FR" sz="1600">
                <a:cs typeface="+mn-cs"/>
              </a:rPr>
              <a:t>f</a:t>
            </a:r>
            <a:r>
              <a:rPr lang="fr-FR" sz="1600" baseline="-25000">
                <a:cs typeface="+mn-cs"/>
              </a:rPr>
              <a:t>1</a:t>
            </a: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f</a:t>
            </a:r>
            <a:r>
              <a:rPr lang="fr-FR" sz="1600" baseline="-25000">
                <a:cs typeface="+mn-cs"/>
              </a:rPr>
              <a:t>i</a:t>
            </a: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a:t>
            </a:r>
          </a:p>
          <a:p>
            <a:pPr>
              <a:defRPr/>
            </a:pPr>
            <a:r>
              <a:rPr lang="fr-FR" sz="1600">
                <a:cs typeface="+mn-cs"/>
              </a:rPr>
              <a:t>f</a:t>
            </a:r>
            <a:r>
              <a:rPr lang="fr-FR" sz="1600" baseline="-25000">
                <a:cs typeface="+mn-cs"/>
              </a:rPr>
              <a:t>n</a:t>
            </a:r>
            <a:r>
              <a:rPr lang="fr-FR" sz="1600">
                <a:cs typeface="+mn-cs"/>
              </a:rPr>
              <a:t>(){};</a:t>
            </a:r>
          </a:p>
        </p:txBody>
      </p:sp>
      <p:sp>
        <p:nvSpPr>
          <p:cNvPr id="193546" name="AutoShape 10"/>
          <p:cNvSpPr>
            <a:spLocks noChangeAspect="1" noChangeArrowheads="1"/>
          </p:cNvSpPr>
          <p:nvPr/>
        </p:nvSpPr>
        <p:spPr bwMode="auto">
          <a:xfrm>
            <a:off x="6288088" y="3048000"/>
            <a:ext cx="36512" cy="36513"/>
          </a:xfrm>
          <a:prstGeom prst="flowChartConnector">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3547" name="AutoShape 11"/>
          <p:cNvSpPr>
            <a:spLocks noChangeAspect="1" noChangeArrowheads="1"/>
          </p:cNvSpPr>
          <p:nvPr/>
        </p:nvSpPr>
        <p:spPr bwMode="auto">
          <a:xfrm>
            <a:off x="7812088" y="5754688"/>
            <a:ext cx="36512" cy="36512"/>
          </a:xfrm>
          <a:prstGeom prst="flowChartConnector">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3548" name="AutoShape 12"/>
          <p:cNvSpPr>
            <a:spLocks noChangeAspect="1" noChangeArrowheads="1"/>
          </p:cNvSpPr>
          <p:nvPr/>
        </p:nvSpPr>
        <p:spPr bwMode="auto">
          <a:xfrm>
            <a:off x="7812088" y="3810000"/>
            <a:ext cx="36512" cy="36513"/>
          </a:xfrm>
          <a:prstGeom prst="flowChartConnector">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3551" name="AutoShape 15"/>
          <p:cNvSpPr>
            <a:spLocks noChangeAspect="1" noChangeArrowheads="1"/>
          </p:cNvSpPr>
          <p:nvPr/>
        </p:nvSpPr>
        <p:spPr bwMode="auto">
          <a:xfrm>
            <a:off x="6288088" y="4038600"/>
            <a:ext cx="36512" cy="36513"/>
          </a:xfrm>
          <a:prstGeom prst="flowChartConnector">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193552" name="AutoShape 16"/>
          <p:cNvCxnSpPr>
            <a:cxnSpLocks noChangeShapeType="1"/>
            <a:stCxn id="193551" idx="5"/>
            <a:endCxn id="193548" idx="2"/>
          </p:cNvCxnSpPr>
          <p:nvPr/>
        </p:nvCxnSpPr>
        <p:spPr bwMode="auto">
          <a:xfrm flipV="1">
            <a:off x="6319838" y="3829050"/>
            <a:ext cx="1492250" cy="241300"/>
          </a:xfrm>
          <a:prstGeom prst="straightConnector1">
            <a:avLst/>
          </a:prstGeom>
          <a:noFill/>
          <a:ln w="1270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3553" name="AutoShape 17"/>
          <p:cNvCxnSpPr>
            <a:cxnSpLocks noChangeShapeType="1"/>
            <a:stCxn id="193546" idx="1"/>
            <a:endCxn id="193547" idx="1"/>
          </p:cNvCxnSpPr>
          <p:nvPr/>
        </p:nvCxnSpPr>
        <p:spPr bwMode="auto">
          <a:xfrm>
            <a:off x="6292850" y="3052763"/>
            <a:ext cx="1524000" cy="2706687"/>
          </a:xfrm>
          <a:prstGeom prst="straightConnector1">
            <a:avLst/>
          </a:prstGeom>
          <a:noFill/>
          <a:ln w="1270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1B29343F-372A-DE4A-A4E5-3ACC7685D32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C174C70-2D69-8E42-B286-B14C6EC22C1A}" type="slidenum">
              <a:rPr lang="fr-FR" smtClean="0"/>
              <a:pPr>
                <a:defRPr/>
              </a:pPr>
              <a:t>141</a:t>
            </a:fld>
            <a:endParaRPr lang="fr-F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682625" y="0"/>
            <a:ext cx="7772400" cy="701675"/>
          </a:xfrm>
        </p:spPr>
        <p:txBody>
          <a:bodyPr lIns="90000" tIns="46800" rIns="90000" bIns="46800">
            <a:spAutoFit/>
          </a:bodyPr>
          <a:lstStyle/>
          <a:p>
            <a:pPr>
              <a:defRPr/>
            </a:pPr>
            <a:r>
              <a:rPr lang="fr-FR" sz="4000" smtClean="0">
                <a:cs typeface="+mj-cs"/>
              </a:rPr>
              <a:t>Interconnexion des Réseaux</a:t>
            </a:r>
          </a:p>
        </p:txBody>
      </p:sp>
      <p:sp>
        <p:nvSpPr>
          <p:cNvPr id="162819" name="Text Box 3"/>
          <p:cNvSpPr txBox="1">
            <a:spLocks noChangeAspect="1" noChangeArrowheads="1"/>
          </p:cNvSpPr>
          <p:nvPr/>
        </p:nvSpPr>
        <p:spPr bwMode="auto">
          <a:xfrm>
            <a:off x="152400" y="1263650"/>
            <a:ext cx="4283075"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2400" b="1">
                <a:cs typeface="+mn-cs"/>
              </a:rPr>
              <a:t>Ponts</a:t>
            </a:r>
          </a:p>
          <a:p>
            <a:pPr lvl="1">
              <a:defRPr/>
            </a:pPr>
            <a:r>
              <a:rPr lang="fr-FR">
                <a:effectLst>
                  <a:outerShdw blurRad="38100" dist="38100" dir="2700000" algn="tl">
                    <a:srgbClr val="DDDDDD"/>
                  </a:outerShdw>
                </a:effectLst>
                <a:cs typeface="+mn-cs"/>
              </a:rPr>
              <a:t>Avantage</a:t>
            </a:r>
            <a:r>
              <a:rPr lang="fr-FR">
                <a:cs typeface="+mn-cs"/>
              </a:rPr>
              <a:t>:</a:t>
            </a:r>
          </a:p>
          <a:p>
            <a:pPr lvl="2">
              <a:defRPr/>
            </a:pPr>
            <a:r>
              <a:rPr lang="fr-FR" sz="1800">
                <a:cs typeface="Times New Roman" charset="0"/>
              </a:rPr>
              <a:t>Simplicité de mise en œuvre.</a:t>
            </a:r>
          </a:p>
          <a:p>
            <a:pPr lvl="1">
              <a:defRPr/>
            </a:pPr>
            <a:r>
              <a:rPr lang="fr-FR">
                <a:effectLst>
                  <a:outerShdw blurRad="38100" dist="38100" dir="2700000" algn="tl">
                    <a:srgbClr val="DDDDDD"/>
                  </a:outerShdw>
                </a:effectLst>
                <a:cs typeface="+mn-cs"/>
              </a:rPr>
              <a:t>Inconvénient</a:t>
            </a:r>
            <a:r>
              <a:rPr lang="fr-FR">
                <a:cs typeface="+mn-cs"/>
              </a:rPr>
              <a:t>:</a:t>
            </a:r>
          </a:p>
          <a:p>
            <a:pPr lvl="2">
              <a:defRPr/>
            </a:pPr>
            <a:r>
              <a:rPr lang="fr-FR" sz="1800">
                <a:cs typeface="Times New Roman" charset="0"/>
              </a:rPr>
              <a:t>Goulet d'étranglement,</a:t>
            </a:r>
          </a:p>
          <a:p>
            <a:pPr lvl="2">
              <a:defRPr/>
            </a:pPr>
            <a:r>
              <a:rPr lang="fr-FR" sz="1800">
                <a:cs typeface="Times New Roman" charset="0"/>
              </a:rPr>
              <a:t>Coûts de fonctionnement</a:t>
            </a:r>
            <a:r>
              <a:rPr lang="fr-FR" sz="1800">
                <a:cs typeface="+mn-cs"/>
              </a:rPr>
              <a:t> </a:t>
            </a:r>
          </a:p>
        </p:txBody>
      </p:sp>
      <p:sp>
        <p:nvSpPr>
          <p:cNvPr id="162820" name="Text Box 4"/>
          <p:cNvSpPr txBox="1">
            <a:spLocks noChangeAspect="1" noChangeArrowheads="1"/>
          </p:cNvSpPr>
          <p:nvPr/>
        </p:nvSpPr>
        <p:spPr bwMode="auto">
          <a:xfrm>
            <a:off x="4495800" y="914400"/>
            <a:ext cx="4495800" cy="344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000">
                <a:solidFill>
                  <a:schemeClr val="tx1"/>
                </a:solidFill>
                <a:latin typeface="Times New Roman" charset="0"/>
                <a:ea typeface="ＭＳ Ｐゴシック" charset="0"/>
                <a:cs typeface="ＭＳ Ｐゴシック" charset="0"/>
              </a:defRPr>
            </a:lvl1pPr>
            <a:lvl2pPr>
              <a:defRPr sz="2000">
                <a:solidFill>
                  <a:schemeClr val="tx1"/>
                </a:solidFill>
                <a:latin typeface="Times New Roman" charset="0"/>
                <a:ea typeface="ＭＳ Ｐゴシック" charset="0"/>
              </a:defRPr>
            </a:lvl2pPr>
            <a:lvl3pPr>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2400" b="1"/>
              <a:t>Routes</a:t>
            </a:r>
          </a:p>
          <a:p>
            <a:pPr lvl="1"/>
            <a:r>
              <a:rPr lang="fr-FR">
                <a:effectLst>
                  <a:outerShdw blurRad="38100" dist="38100" dir="2700000" algn="tl">
                    <a:srgbClr val="DDDDDD"/>
                  </a:outerShdw>
                </a:effectLst>
              </a:rPr>
              <a:t>Avantage</a:t>
            </a:r>
            <a:r>
              <a:rPr lang="fr-FR"/>
              <a:t>:</a:t>
            </a:r>
          </a:p>
          <a:p>
            <a:pPr lvl="2"/>
            <a:r>
              <a:rPr lang="fr-FR" sz="1800">
                <a:cs typeface="Times New Roman" charset="0"/>
              </a:rPr>
              <a:t>Multi‑protocole,</a:t>
            </a:r>
          </a:p>
          <a:p>
            <a:pPr lvl="2"/>
            <a:r>
              <a:rPr lang="fr-FR" sz="1800">
                <a:cs typeface="Times New Roman" charset="0"/>
              </a:rPr>
              <a:t>Relativement faibles coûts d’équipement</a:t>
            </a:r>
          </a:p>
          <a:p>
            <a:pPr lvl="1"/>
            <a:r>
              <a:rPr lang="fr-FR">
                <a:effectLst>
                  <a:outerShdw blurRad="38100" dist="38100" dir="2700000" algn="tl">
                    <a:srgbClr val="DDDDDD"/>
                  </a:outerShdw>
                </a:effectLst>
              </a:rPr>
              <a:t>Inconvénient</a:t>
            </a:r>
            <a:r>
              <a:rPr lang="fr-FR"/>
              <a:t>:</a:t>
            </a:r>
          </a:p>
          <a:p>
            <a:pPr lvl="2"/>
            <a:r>
              <a:rPr lang="fr-FR" sz="1800">
                <a:cs typeface="Times New Roman" charset="0"/>
              </a:rPr>
              <a:t>Administration complexe,</a:t>
            </a:r>
          </a:p>
          <a:p>
            <a:pPr lvl="2"/>
            <a:r>
              <a:rPr lang="fr-FR" sz="1800">
                <a:cs typeface="Times New Roman" charset="0"/>
              </a:rPr>
              <a:t>Filtrage nécessaire,</a:t>
            </a:r>
          </a:p>
          <a:p>
            <a:pPr lvl="2"/>
            <a:r>
              <a:rPr lang="fr-FR" sz="1800">
                <a:cs typeface="Times New Roman" charset="0"/>
              </a:rPr>
              <a:t>Congestion,</a:t>
            </a:r>
          </a:p>
          <a:p>
            <a:pPr lvl="2"/>
            <a:r>
              <a:rPr lang="fr-FR" sz="1800">
                <a:cs typeface="Times New Roman" charset="0"/>
              </a:rPr>
              <a:t>Dimensionnement des lignes difficile,</a:t>
            </a:r>
          </a:p>
          <a:p>
            <a:pPr lvl="2"/>
            <a:r>
              <a:rPr lang="fr-FR" sz="1800">
                <a:cs typeface="Times New Roman" charset="0"/>
              </a:rPr>
              <a:t>Partage de ressources entre protocoles délicats</a:t>
            </a:r>
            <a:endParaRPr lang="fr-FR" sz="1800"/>
          </a:p>
        </p:txBody>
      </p:sp>
      <p:sp>
        <p:nvSpPr>
          <p:cNvPr id="162821" name="Text Box 5"/>
          <p:cNvSpPr txBox="1">
            <a:spLocks noChangeAspect="1" noChangeArrowheads="1"/>
          </p:cNvSpPr>
          <p:nvPr/>
        </p:nvSpPr>
        <p:spPr bwMode="auto">
          <a:xfrm>
            <a:off x="381000" y="3427413"/>
            <a:ext cx="4876800" cy="289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2400" b="1">
                <a:cs typeface="+mn-cs"/>
              </a:rPr>
              <a:t>Commutations</a:t>
            </a:r>
          </a:p>
          <a:p>
            <a:pPr lvl="1">
              <a:defRPr/>
            </a:pPr>
            <a:r>
              <a:rPr lang="fr-FR">
                <a:effectLst>
                  <a:outerShdw blurRad="38100" dist="38100" dir="2700000" algn="tl">
                    <a:srgbClr val="DDDDDD"/>
                  </a:outerShdw>
                </a:effectLst>
                <a:cs typeface="+mn-cs"/>
              </a:rPr>
              <a:t>Avantage</a:t>
            </a:r>
            <a:r>
              <a:rPr lang="fr-FR">
                <a:cs typeface="+mn-cs"/>
              </a:rPr>
              <a:t>:</a:t>
            </a:r>
          </a:p>
          <a:p>
            <a:pPr lvl="2">
              <a:defRPr/>
            </a:pPr>
            <a:r>
              <a:rPr lang="fr-FR" sz="1800" b="1">
                <a:cs typeface="Times New Roman" charset="0"/>
              </a:rPr>
              <a:t>QOS</a:t>
            </a:r>
            <a:r>
              <a:rPr lang="fr-FR" sz="1800">
                <a:cs typeface="Times New Roman" charset="0"/>
              </a:rPr>
              <a:t> possible (suivant protocole),</a:t>
            </a:r>
          </a:p>
          <a:p>
            <a:pPr lvl="2">
              <a:defRPr/>
            </a:pPr>
            <a:r>
              <a:rPr lang="fr-FR" sz="1800">
                <a:cs typeface="Times New Roman" charset="0"/>
              </a:rPr>
              <a:t>Multi-protocole,</a:t>
            </a:r>
          </a:p>
          <a:p>
            <a:pPr lvl="2">
              <a:defRPr/>
            </a:pPr>
            <a:r>
              <a:rPr lang="fr-FR" sz="1800">
                <a:cs typeface="Times New Roman" charset="0"/>
              </a:rPr>
              <a:t>Optimisation et partage des liens possible,</a:t>
            </a:r>
          </a:p>
          <a:p>
            <a:pPr lvl="2">
              <a:defRPr/>
            </a:pPr>
            <a:r>
              <a:rPr lang="fr-FR" sz="1800">
                <a:cs typeface="Times New Roman" charset="0"/>
              </a:rPr>
              <a:t>Intégration multimédia possible.</a:t>
            </a:r>
          </a:p>
          <a:p>
            <a:pPr lvl="1">
              <a:defRPr/>
            </a:pPr>
            <a:r>
              <a:rPr lang="fr-FR">
                <a:effectLst>
                  <a:outerShdw blurRad="38100" dist="38100" dir="2700000" algn="tl">
                    <a:srgbClr val="DDDDDD"/>
                  </a:outerShdw>
                </a:effectLst>
                <a:cs typeface="+mn-cs"/>
              </a:rPr>
              <a:t>Inconvénient</a:t>
            </a:r>
            <a:r>
              <a:rPr lang="fr-FR">
                <a:cs typeface="+mn-cs"/>
              </a:rPr>
              <a:t>:</a:t>
            </a:r>
          </a:p>
          <a:p>
            <a:pPr lvl="2">
              <a:defRPr/>
            </a:pPr>
            <a:r>
              <a:rPr lang="fr-FR" sz="1800">
                <a:cs typeface="Times New Roman" charset="0"/>
              </a:rPr>
              <a:t>Complexité et coûts des équipements,</a:t>
            </a:r>
          </a:p>
          <a:p>
            <a:pPr lvl="2">
              <a:defRPr/>
            </a:pPr>
            <a:r>
              <a:rPr lang="fr-FR" sz="1800">
                <a:cs typeface="Times New Roman" charset="0"/>
              </a:rPr>
              <a:t>Optimisation nécessaire du réseau et de l'administration</a:t>
            </a:r>
          </a:p>
        </p:txBody>
      </p:sp>
      <p:sp>
        <p:nvSpPr>
          <p:cNvPr id="2" name="Date Placeholder 1"/>
          <p:cNvSpPr>
            <a:spLocks noGrp="1"/>
          </p:cNvSpPr>
          <p:nvPr>
            <p:ph type="dt" sz="quarter" idx="10"/>
          </p:nvPr>
        </p:nvSpPr>
        <p:spPr/>
        <p:txBody>
          <a:bodyPr/>
          <a:lstStyle/>
          <a:p>
            <a:pPr>
              <a:defRPr/>
            </a:pPr>
            <a:r>
              <a:rPr lang="fr-FR" smtClean="0"/>
              <a:t>© </a:t>
            </a:r>
            <a:fld id="{F60FCB9A-2384-244E-87B6-69EF69D7951D}"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4C7B932-6FE5-2F48-B27A-681106ED6592}" type="slidenum">
              <a:rPr lang="fr-FR" smtClean="0"/>
              <a:pPr>
                <a:defRPr/>
              </a:pPr>
              <a:t>142</a:t>
            </a:fld>
            <a:endParaRPr lang="fr-F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62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28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2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autoUpdateAnimBg="0" rev="1"/>
      <p:bldP spid="162820" grpId="0" autoUpdateAnimBg="0"/>
      <p:bldP spid="162821"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682625" y="0"/>
            <a:ext cx="7772400" cy="609600"/>
          </a:xfrm>
        </p:spPr>
        <p:txBody>
          <a:bodyPr lIns="0" tIns="0" rIns="0" bIns="0">
            <a:spAutoFit/>
          </a:bodyPr>
          <a:lstStyle/>
          <a:p>
            <a:pPr>
              <a:defRPr/>
            </a:pPr>
            <a:r>
              <a:rPr lang="fr-FR" sz="4000" smtClean="0">
                <a:cs typeface="+mj-cs"/>
              </a:rPr>
              <a:t>Protocoles </a:t>
            </a:r>
            <a:r>
              <a:rPr lang="fr-FR" sz="4000" i="1" smtClean="0">
                <a:cs typeface="+mj-cs"/>
              </a:rPr>
              <a:t>Routés</a:t>
            </a:r>
            <a:r>
              <a:rPr lang="fr-FR" sz="4000" smtClean="0">
                <a:cs typeface="+mj-cs"/>
              </a:rPr>
              <a:t> &amp; </a:t>
            </a:r>
            <a:r>
              <a:rPr lang="fr-FR" sz="4000" i="1" smtClean="0">
                <a:cs typeface="+mj-cs"/>
              </a:rPr>
              <a:t>Non-Routés</a:t>
            </a:r>
          </a:p>
        </p:txBody>
      </p:sp>
      <p:sp>
        <p:nvSpPr>
          <p:cNvPr id="161795" name="Rectangle 3"/>
          <p:cNvSpPr>
            <a:spLocks noGrp="1" noChangeArrowheads="1"/>
          </p:cNvSpPr>
          <p:nvPr>
            <p:ph type="body" sz="half" idx="1"/>
          </p:nvPr>
        </p:nvSpPr>
        <p:spPr>
          <a:xfrm>
            <a:off x="304800" y="1295400"/>
            <a:ext cx="4187825" cy="3775075"/>
          </a:xfrm>
        </p:spPr>
        <p:txBody>
          <a:bodyPr lIns="0" tIns="0" rIns="0" bIns="0">
            <a:spAutoFit/>
          </a:bodyPr>
          <a:lstStyle/>
          <a:p>
            <a:pPr>
              <a:buFontTx/>
              <a:buNone/>
              <a:defRPr/>
            </a:pPr>
            <a:r>
              <a:rPr lang="fr-FR" sz="2400" b="1" smtClean="0">
                <a:cs typeface="+mn-cs"/>
              </a:rPr>
              <a:t>Routés</a:t>
            </a:r>
          </a:p>
          <a:p>
            <a:pPr lvl="1">
              <a:defRPr/>
            </a:pPr>
            <a:r>
              <a:rPr lang="fr-FR" sz="2000" smtClean="0">
                <a:cs typeface="Times New Roman" charset="0"/>
              </a:rPr>
              <a:t>Trafic localise dans les </a:t>
            </a:r>
            <a:r>
              <a:rPr lang="fr-FR" sz="2000" i="1" smtClean="0">
                <a:effectLst>
                  <a:outerShdw blurRad="38100" dist="38100" dir="2700000" algn="tl">
                    <a:srgbClr val="DDDDDD"/>
                  </a:outerShdw>
                </a:effectLst>
                <a:cs typeface="Times New Roman" charset="0"/>
              </a:rPr>
              <a:t>sous‑réseaux</a:t>
            </a:r>
            <a:r>
              <a:rPr lang="fr-FR" sz="2000" smtClean="0">
                <a:cs typeface="Times New Roman" charset="0"/>
              </a:rPr>
              <a:t>,</a:t>
            </a:r>
            <a:endParaRPr lang="fr-FR" sz="2000" smtClean="0"/>
          </a:p>
          <a:p>
            <a:pPr lvl="1">
              <a:defRPr/>
            </a:pPr>
            <a:r>
              <a:rPr lang="fr-FR" sz="2000" smtClean="0">
                <a:cs typeface="Times New Roman" charset="0"/>
              </a:rPr>
              <a:t>Routage,</a:t>
            </a:r>
            <a:endParaRPr lang="fr-FR" sz="2000" smtClean="0"/>
          </a:p>
          <a:p>
            <a:pPr lvl="1">
              <a:defRPr/>
            </a:pPr>
            <a:r>
              <a:rPr lang="fr-FR" sz="2000" smtClean="0">
                <a:cs typeface="Times New Roman" charset="0"/>
              </a:rPr>
              <a:t>Trafic de service local et global,</a:t>
            </a:r>
          </a:p>
          <a:p>
            <a:pPr lvl="1">
              <a:defRPr/>
            </a:pPr>
            <a:r>
              <a:rPr lang="fr-FR" sz="2000" smtClean="0">
                <a:cs typeface="Times New Roman" charset="0"/>
              </a:rPr>
              <a:t>Incidents pouvant (devant !) rester locaux,</a:t>
            </a:r>
          </a:p>
          <a:p>
            <a:pPr lvl="1">
              <a:defRPr/>
            </a:pPr>
            <a:r>
              <a:rPr lang="fr-FR" sz="2000" smtClean="0">
                <a:cs typeface="Times New Roman" charset="0"/>
              </a:rPr>
              <a:t>Commutation (niveau 2) plus aisée,</a:t>
            </a:r>
          </a:p>
          <a:p>
            <a:pPr lvl="1">
              <a:defRPr/>
            </a:pPr>
            <a:r>
              <a:rPr lang="fr-FR" sz="2000" smtClean="0">
                <a:cs typeface="Times New Roman" charset="0"/>
              </a:rPr>
              <a:t>Caractérisation du réseau possible et trafic contrôlable</a:t>
            </a:r>
            <a:endParaRPr lang="fr-FR" sz="2000" smtClean="0"/>
          </a:p>
        </p:txBody>
      </p:sp>
      <p:sp>
        <p:nvSpPr>
          <p:cNvPr id="161796" name="Rectangle 4"/>
          <p:cNvSpPr>
            <a:spLocks noGrp="1" noChangeArrowheads="1"/>
          </p:cNvSpPr>
          <p:nvPr>
            <p:ph type="body" sz="half" idx="2"/>
          </p:nvPr>
        </p:nvSpPr>
        <p:spPr>
          <a:xfrm>
            <a:off x="4645025" y="1295400"/>
            <a:ext cx="4270375" cy="4262438"/>
          </a:xfrm>
        </p:spPr>
        <p:txBody>
          <a:bodyPr lIns="0" tIns="0" rIns="0" bIns="0">
            <a:spAutoFit/>
          </a:bodyPr>
          <a:lstStyle/>
          <a:p>
            <a:pPr>
              <a:buFontTx/>
              <a:buNone/>
              <a:defRPr/>
            </a:pPr>
            <a:r>
              <a:rPr lang="fr-FR" b="1" smtClean="0">
                <a:cs typeface="+mn-cs"/>
              </a:rPr>
              <a:t>Non-Routés</a:t>
            </a:r>
          </a:p>
          <a:p>
            <a:pPr lvl="1">
              <a:defRPr/>
            </a:pPr>
            <a:r>
              <a:rPr lang="fr-FR" sz="2000" smtClean="0">
                <a:cs typeface="Times New Roman" charset="0"/>
              </a:rPr>
              <a:t>Trafic global à tout le réseau,</a:t>
            </a:r>
          </a:p>
          <a:p>
            <a:pPr lvl="1">
              <a:defRPr/>
            </a:pPr>
            <a:r>
              <a:rPr lang="fr-FR" sz="2000" smtClean="0">
                <a:cs typeface="Times New Roman" charset="0"/>
              </a:rPr>
              <a:t>Pontage (usage de ponts, bridge),</a:t>
            </a:r>
          </a:p>
          <a:p>
            <a:pPr lvl="1">
              <a:defRPr/>
            </a:pPr>
            <a:r>
              <a:rPr lang="fr-FR" sz="2000" smtClean="0">
                <a:cs typeface="Times New Roman" charset="0"/>
              </a:rPr>
              <a:t>Trafic de service (</a:t>
            </a:r>
            <a:r>
              <a:rPr lang="fr-FR" sz="2000" i="1" smtClean="0">
                <a:effectLst>
                  <a:outerShdw blurRad="38100" dist="38100" dir="2700000" algn="tl">
                    <a:srgbClr val="DDDDDD"/>
                  </a:outerShdw>
                </a:effectLst>
                <a:cs typeface="Times New Roman" charset="0"/>
              </a:rPr>
              <a:t>broadcast</a:t>
            </a:r>
            <a:r>
              <a:rPr lang="fr-FR" sz="2000" smtClean="0">
                <a:cs typeface="Times New Roman" charset="0"/>
              </a:rPr>
              <a:t> compris) global,</a:t>
            </a:r>
          </a:p>
          <a:p>
            <a:pPr lvl="1">
              <a:defRPr/>
            </a:pPr>
            <a:r>
              <a:rPr lang="fr-FR" sz="2000" smtClean="0">
                <a:cs typeface="Times New Roman" charset="0"/>
              </a:rPr>
              <a:t>Incidents (</a:t>
            </a:r>
            <a:r>
              <a:rPr lang="fr-FR" sz="2000" b="1" i="1" smtClean="0">
                <a:effectLst>
                  <a:outerShdw blurRad="38100" dist="38100" dir="2700000" algn="tl">
                    <a:srgbClr val="DDDDDD"/>
                  </a:outerShdw>
                </a:effectLst>
                <a:cs typeface="Times New Roman" charset="0"/>
              </a:rPr>
              <a:t>tempêtes</a:t>
            </a:r>
            <a:r>
              <a:rPr lang="fr-FR" sz="2000" smtClean="0">
                <a:cs typeface="Times New Roman" charset="0"/>
              </a:rPr>
              <a:t>) globaux,</a:t>
            </a:r>
          </a:p>
          <a:p>
            <a:pPr lvl="1">
              <a:defRPr/>
            </a:pPr>
            <a:r>
              <a:rPr lang="fr-FR" sz="2000" smtClean="0">
                <a:cs typeface="Times New Roman" charset="0"/>
              </a:rPr>
              <a:t>Filtrage (fort) nécessaire,</a:t>
            </a:r>
          </a:p>
          <a:p>
            <a:pPr lvl="1">
              <a:defRPr/>
            </a:pPr>
            <a:r>
              <a:rPr lang="fr-FR" sz="2000" smtClean="0">
                <a:cs typeface="Times New Roman" charset="0"/>
              </a:rPr>
              <a:t>Complexité en fonction du réseau,</a:t>
            </a:r>
          </a:p>
          <a:p>
            <a:pPr lvl="1">
              <a:defRPr/>
            </a:pPr>
            <a:r>
              <a:rPr lang="fr-FR" sz="2000" smtClean="0">
                <a:cs typeface="Times New Roman" charset="0"/>
              </a:rPr>
              <a:t>Commutation peu aisée si réseau multi site,</a:t>
            </a:r>
          </a:p>
          <a:p>
            <a:pPr lvl="1">
              <a:defRPr/>
            </a:pPr>
            <a:r>
              <a:rPr lang="fr-FR" sz="2000" smtClean="0">
                <a:cs typeface="Times New Roman" charset="0"/>
              </a:rPr>
              <a:t>Caractérisation du réseau difficile et trafic non contrôlable.</a:t>
            </a:r>
            <a:r>
              <a:rPr lang="fr-FR" sz="2000" smtClean="0"/>
              <a:t> </a:t>
            </a:r>
          </a:p>
        </p:txBody>
      </p:sp>
      <p:sp>
        <p:nvSpPr>
          <p:cNvPr id="2" name="Date Placeholder 1"/>
          <p:cNvSpPr>
            <a:spLocks noGrp="1"/>
          </p:cNvSpPr>
          <p:nvPr>
            <p:ph type="dt" sz="quarter" idx="10"/>
          </p:nvPr>
        </p:nvSpPr>
        <p:spPr/>
        <p:txBody>
          <a:bodyPr/>
          <a:lstStyle/>
          <a:p>
            <a:pPr>
              <a:defRPr/>
            </a:pPr>
            <a:r>
              <a:rPr lang="fr-FR" smtClean="0"/>
              <a:t>© </a:t>
            </a:r>
            <a:fld id="{6C12D4FD-AE0B-3046-9ABF-FDE68E09AD7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56225E8C-504C-EF4B-AD91-370BCF0CA174}" type="slidenum">
              <a:rPr lang="fr-FR" smtClean="0"/>
              <a:pPr>
                <a:defRPr/>
              </a:pPr>
              <a:t>143</a:t>
            </a:fld>
            <a:endParaRPr lang="fr-F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Routage Statique &amp; Dynamique</a:t>
            </a:r>
          </a:p>
        </p:txBody>
      </p:sp>
      <p:sp>
        <p:nvSpPr>
          <p:cNvPr id="288771" name="AutoShape 3"/>
          <p:cNvSpPr>
            <a:spLocks noChangeArrowheads="1"/>
          </p:cNvSpPr>
          <p:nvPr/>
        </p:nvSpPr>
        <p:spPr bwMode="auto">
          <a:xfrm>
            <a:off x="1258888" y="990600"/>
            <a:ext cx="1295400" cy="990600"/>
          </a:xfrm>
          <a:prstGeom prst="cloudCallout">
            <a:avLst>
              <a:gd name="adj1" fmla="val -45588"/>
              <a:gd name="adj2" fmla="val -481"/>
            </a:avLst>
          </a:prstGeom>
          <a:gradFill rotWithShape="0">
            <a:gsLst>
              <a:gs pos="0">
                <a:srgbClr val="EAEAEA"/>
              </a:gs>
              <a:gs pos="100000">
                <a:srgbClr val="EAEAEA">
                  <a:gamma/>
                  <a:shade val="46275"/>
                  <a:invGamma/>
                </a:srgbClr>
              </a:gs>
            </a:gsLst>
            <a:path path="rect">
              <a:fillToRect l="100000" b="10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r>
              <a:rPr lang="fr-FR" sz="1800">
                <a:cs typeface="+mn-cs"/>
              </a:rPr>
              <a:t>Réseau</a:t>
            </a:r>
            <a:r>
              <a:rPr lang="fr-FR" b="1">
                <a:cs typeface="+mn-cs"/>
              </a:rPr>
              <a:t>1</a:t>
            </a:r>
          </a:p>
        </p:txBody>
      </p:sp>
      <p:pic>
        <p:nvPicPr>
          <p:cNvPr id="218115" name="Picture 7" descr="BS0173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1371600"/>
            <a:ext cx="920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6" name="Text Box 8"/>
          <p:cNvSpPr txBox="1">
            <a:spLocks noChangeArrowheads="1"/>
          </p:cNvSpPr>
          <p:nvPr/>
        </p:nvSpPr>
        <p:spPr bwMode="auto">
          <a:xfrm>
            <a:off x="752475" y="1339850"/>
            <a:ext cx="46831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Router</a:t>
            </a:r>
          </a:p>
        </p:txBody>
      </p:sp>
      <p:sp>
        <p:nvSpPr>
          <p:cNvPr id="288772" name="AutoShape 4"/>
          <p:cNvSpPr>
            <a:spLocks noChangeArrowheads="1"/>
          </p:cNvSpPr>
          <p:nvPr/>
        </p:nvSpPr>
        <p:spPr bwMode="auto">
          <a:xfrm>
            <a:off x="1258888" y="3048000"/>
            <a:ext cx="1295400" cy="990600"/>
          </a:xfrm>
          <a:prstGeom prst="cloudCallout">
            <a:avLst>
              <a:gd name="adj1" fmla="val -47551"/>
              <a:gd name="adj2" fmla="val -4329"/>
            </a:avLst>
          </a:prstGeom>
          <a:gradFill rotWithShape="0">
            <a:gsLst>
              <a:gs pos="0">
                <a:srgbClr val="EAEAEA"/>
              </a:gs>
              <a:gs pos="100000">
                <a:srgbClr val="EAEAEA">
                  <a:gamma/>
                  <a:shade val="46275"/>
                  <a:invGamma/>
                </a:srgbClr>
              </a:gs>
            </a:gsLst>
            <a:path path="rect">
              <a:fillToRect l="100000" b="10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r>
              <a:rPr lang="fr-FR" sz="1800">
                <a:cs typeface="+mn-cs"/>
              </a:rPr>
              <a:t>Réseau</a:t>
            </a:r>
            <a:r>
              <a:rPr lang="fr-FR" b="1">
                <a:cs typeface="+mn-cs"/>
              </a:rPr>
              <a:t>2</a:t>
            </a:r>
          </a:p>
        </p:txBody>
      </p:sp>
      <p:pic>
        <p:nvPicPr>
          <p:cNvPr id="218118" name="Picture 9" descr="BS0173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3352800"/>
            <a:ext cx="920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82" name="Text Box 14"/>
          <p:cNvSpPr txBox="1">
            <a:spLocks noChangeArrowheads="1"/>
          </p:cNvSpPr>
          <p:nvPr/>
        </p:nvSpPr>
        <p:spPr bwMode="auto">
          <a:xfrm>
            <a:off x="752475" y="3317875"/>
            <a:ext cx="46831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Router</a:t>
            </a:r>
          </a:p>
        </p:txBody>
      </p:sp>
      <p:sp>
        <p:nvSpPr>
          <p:cNvPr id="288773" name="AutoShape 5"/>
          <p:cNvSpPr>
            <a:spLocks noChangeArrowheads="1"/>
          </p:cNvSpPr>
          <p:nvPr/>
        </p:nvSpPr>
        <p:spPr bwMode="auto">
          <a:xfrm>
            <a:off x="6042025" y="1009650"/>
            <a:ext cx="1295400" cy="990600"/>
          </a:xfrm>
          <a:prstGeom prst="cloudCallout">
            <a:avLst>
              <a:gd name="adj1" fmla="val 39704"/>
              <a:gd name="adj2" fmla="val -36380"/>
            </a:avLst>
          </a:prstGeom>
          <a:gradFill rotWithShape="0">
            <a:gsLst>
              <a:gs pos="0">
                <a:srgbClr val="EAEAEA"/>
              </a:gs>
              <a:gs pos="100000">
                <a:srgbClr val="EAEAEA">
                  <a:gamma/>
                  <a:shade val="46275"/>
                  <a:invGamma/>
                </a:srgbClr>
              </a:gs>
            </a:gsLst>
            <a:path path="rect">
              <a:fillToRect l="100000" b="10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r>
              <a:rPr lang="fr-FR" sz="1800">
                <a:cs typeface="+mn-cs"/>
              </a:rPr>
              <a:t>Réseau</a:t>
            </a:r>
            <a:r>
              <a:rPr lang="fr-FR" b="1">
                <a:cs typeface="+mn-cs"/>
              </a:rPr>
              <a:t>1</a:t>
            </a:r>
          </a:p>
        </p:txBody>
      </p:sp>
      <p:pic>
        <p:nvPicPr>
          <p:cNvPr id="218121" name="Picture 10" descr="BS0173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250" y="1019175"/>
            <a:ext cx="920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22" name="Picture 12" descr="BS0173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8313" y="1690688"/>
            <a:ext cx="920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83" name="Text Box 15"/>
          <p:cNvSpPr txBox="1">
            <a:spLocks noChangeArrowheads="1"/>
          </p:cNvSpPr>
          <p:nvPr/>
        </p:nvSpPr>
        <p:spPr bwMode="auto">
          <a:xfrm>
            <a:off x="5781675" y="1673225"/>
            <a:ext cx="46831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Router</a:t>
            </a:r>
          </a:p>
        </p:txBody>
      </p:sp>
      <p:sp>
        <p:nvSpPr>
          <p:cNvPr id="288784" name="Text Box 16"/>
          <p:cNvSpPr txBox="1">
            <a:spLocks noChangeArrowheads="1"/>
          </p:cNvSpPr>
          <p:nvPr/>
        </p:nvSpPr>
        <p:spPr bwMode="auto">
          <a:xfrm>
            <a:off x="7305675" y="990600"/>
            <a:ext cx="46831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200" b="1">
                <a:cs typeface="+mn-cs"/>
              </a:rPr>
              <a:t>Router</a:t>
            </a:r>
          </a:p>
        </p:txBody>
      </p:sp>
      <p:sp>
        <p:nvSpPr>
          <p:cNvPr id="288774" name="AutoShape 6"/>
          <p:cNvSpPr>
            <a:spLocks noChangeArrowheads="1"/>
          </p:cNvSpPr>
          <p:nvPr/>
        </p:nvSpPr>
        <p:spPr bwMode="auto">
          <a:xfrm>
            <a:off x="6042025" y="3048000"/>
            <a:ext cx="1295400" cy="990600"/>
          </a:xfrm>
          <a:prstGeom prst="cloudCallout">
            <a:avLst>
              <a:gd name="adj1" fmla="val -32843"/>
              <a:gd name="adj2" fmla="val -35097"/>
            </a:avLst>
          </a:prstGeom>
          <a:gradFill rotWithShape="0">
            <a:gsLst>
              <a:gs pos="0">
                <a:srgbClr val="EAEAEA"/>
              </a:gs>
              <a:gs pos="100000">
                <a:srgbClr val="EAEAEA">
                  <a:gamma/>
                  <a:shade val="46275"/>
                  <a:invGamma/>
                </a:srgbClr>
              </a:gs>
            </a:gsLst>
            <a:path path="rect">
              <a:fillToRect l="100000" b="10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r>
              <a:rPr lang="fr-FR" sz="1800">
                <a:cs typeface="+mn-cs"/>
              </a:rPr>
              <a:t>Réseau</a:t>
            </a:r>
            <a:r>
              <a:rPr lang="fr-FR" b="1">
                <a:cs typeface="+mn-cs"/>
              </a:rPr>
              <a:t>2</a:t>
            </a:r>
          </a:p>
        </p:txBody>
      </p:sp>
      <p:pic>
        <p:nvPicPr>
          <p:cNvPr id="218126" name="Picture 11" descr="BS0173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8313" y="2986088"/>
            <a:ext cx="920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27" name="Picture 13" descr="BS0173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250" y="3276600"/>
            <a:ext cx="920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85" name="Text Box 17"/>
          <p:cNvSpPr txBox="1">
            <a:spLocks noChangeArrowheads="1"/>
          </p:cNvSpPr>
          <p:nvPr/>
        </p:nvSpPr>
        <p:spPr bwMode="auto">
          <a:xfrm>
            <a:off x="7305675" y="3263900"/>
            <a:ext cx="46831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Router</a:t>
            </a:r>
          </a:p>
        </p:txBody>
      </p:sp>
      <p:sp>
        <p:nvSpPr>
          <p:cNvPr id="288786" name="Text Box 18"/>
          <p:cNvSpPr txBox="1">
            <a:spLocks noChangeArrowheads="1"/>
          </p:cNvSpPr>
          <p:nvPr/>
        </p:nvSpPr>
        <p:spPr bwMode="auto">
          <a:xfrm>
            <a:off x="5781675" y="2971800"/>
            <a:ext cx="46831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Router</a:t>
            </a:r>
          </a:p>
        </p:txBody>
      </p:sp>
      <p:cxnSp>
        <p:nvCxnSpPr>
          <p:cNvPr id="288793" name="AutoShape 25"/>
          <p:cNvCxnSpPr>
            <a:cxnSpLocks noChangeShapeType="1"/>
            <a:stCxn id="218115" idx="2"/>
            <a:endCxn id="218118" idx="0"/>
          </p:cNvCxnSpPr>
          <p:nvPr/>
        </p:nvCxnSpPr>
        <p:spPr bwMode="auto">
          <a:xfrm>
            <a:off x="987425" y="1695450"/>
            <a:ext cx="0" cy="165735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8794" name="Text Box 26"/>
          <p:cNvSpPr txBox="1">
            <a:spLocks noChangeArrowheads="1"/>
          </p:cNvSpPr>
          <p:nvPr/>
        </p:nvSpPr>
        <p:spPr bwMode="auto">
          <a:xfrm>
            <a:off x="395288" y="4038600"/>
            <a:ext cx="30226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800">
                <a:cs typeface="+mn-cs"/>
              </a:rPr>
              <a:t>Un seul chemin </a:t>
            </a:r>
            <a:r>
              <a:rPr lang="fr-FR" sz="1800">
                <a:solidFill>
                  <a:srgbClr val="FF3300"/>
                </a:solidFill>
                <a:cs typeface="+mn-cs"/>
                <a:sym typeface="Wingdings" charset="0"/>
              </a:rPr>
              <a:t></a:t>
            </a:r>
            <a:r>
              <a:rPr lang="fr-FR" sz="1800">
                <a:cs typeface="+mn-cs"/>
                <a:sym typeface="Wingdings" charset="0"/>
              </a:rPr>
              <a:t> </a:t>
            </a:r>
            <a:r>
              <a:rPr lang="fr-FR" sz="1800">
                <a:solidFill>
                  <a:schemeClr val="accent2"/>
                </a:solidFill>
                <a:cs typeface="+mn-cs"/>
                <a:sym typeface="Wingdings" charset="0"/>
              </a:rPr>
              <a:t>route statique</a:t>
            </a:r>
            <a:r>
              <a:rPr lang="fr-FR" sz="1800">
                <a:cs typeface="+mn-cs"/>
                <a:sym typeface="Wingdings" charset="0"/>
              </a:rPr>
              <a:t> (</a:t>
            </a:r>
            <a:r>
              <a:rPr lang="fr-FR" sz="1800" i="1">
                <a:cs typeface="+mn-cs"/>
                <a:sym typeface="Wingdings" charset="0"/>
              </a:rPr>
              <a:t>Router</a:t>
            </a:r>
            <a:r>
              <a:rPr lang="fr-FR" sz="1800">
                <a:cs typeface="+mn-cs"/>
                <a:sym typeface="Wingdings" charset="0"/>
              </a:rPr>
              <a:t> vers </a:t>
            </a:r>
            <a:r>
              <a:rPr lang="fr-FR" sz="1800" i="1">
                <a:cs typeface="+mn-cs"/>
                <a:sym typeface="Wingdings" charset="0"/>
              </a:rPr>
              <a:t>Router</a:t>
            </a:r>
            <a:r>
              <a:rPr lang="fr-FR" sz="1800">
                <a:cs typeface="+mn-cs"/>
                <a:sym typeface="Wingdings" charset="0"/>
              </a:rPr>
              <a:t>)</a:t>
            </a:r>
            <a:endParaRPr lang="fr-FR" sz="1800">
              <a:cs typeface="+mn-cs"/>
            </a:endParaRPr>
          </a:p>
        </p:txBody>
      </p:sp>
      <p:sp>
        <p:nvSpPr>
          <p:cNvPr id="288795" name="Text Box 27"/>
          <p:cNvSpPr txBox="1">
            <a:spLocks noChangeArrowheads="1"/>
          </p:cNvSpPr>
          <p:nvPr/>
        </p:nvSpPr>
        <p:spPr bwMode="auto">
          <a:xfrm>
            <a:off x="4800600" y="4038600"/>
            <a:ext cx="37782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800">
                <a:cs typeface="+mn-cs"/>
              </a:rPr>
              <a:t>Plusieurs chemins </a:t>
            </a:r>
            <a:r>
              <a:rPr lang="fr-FR" sz="1800">
                <a:solidFill>
                  <a:srgbClr val="FF3300"/>
                </a:solidFill>
                <a:cs typeface="+mn-cs"/>
                <a:sym typeface="Wingdings" charset="0"/>
              </a:rPr>
              <a:t></a:t>
            </a:r>
            <a:r>
              <a:rPr lang="fr-FR" sz="1800">
                <a:cs typeface="+mn-cs"/>
                <a:sym typeface="Wingdings" charset="0"/>
              </a:rPr>
              <a:t> </a:t>
            </a:r>
            <a:r>
              <a:rPr lang="fr-FR" sz="1800">
                <a:solidFill>
                  <a:schemeClr val="accent2"/>
                </a:solidFill>
                <a:cs typeface="+mn-cs"/>
                <a:sym typeface="Wingdings" charset="0"/>
              </a:rPr>
              <a:t>routage dynamique</a:t>
            </a:r>
            <a:r>
              <a:rPr lang="fr-FR" sz="1800">
                <a:cs typeface="+mn-cs"/>
                <a:sym typeface="Wingdings" charset="0"/>
              </a:rPr>
              <a:t> (entre </a:t>
            </a:r>
            <a:r>
              <a:rPr lang="fr-FR" sz="1800" i="1">
                <a:cs typeface="+mn-cs"/>
                <a:sym typeface="Wingdings" charset="0"/>
              </a:rPr>
              <a:t>Routers</a:t>
            </a:r>
            <a:r>
              <a:rPr lang="fr-FR" sz="1800">
                <a:cs typeface="+mn-cs"/>
                <a:sym typeface="Wingdings" charset="0"/>
              </a:rPr>
              <a:t>)</a:t>
            </a:r>
            <a:endParaRPr lang="fr-FR" sz="1800">
              <a:cs typeface="+mn-cs"/>
            </a:endParaRPr>
          </a:p>
        </p:txBody>
      </p:sp>
      <p:cxnSp>
        <p:nvCxnSpPr>
          <p:cNvPr id="288796" name="AutoShape 28"/>
          <p:cNvCxnSpPr>
            <a:cxnSpLocks noChangeShapeType="1"/>
            <a:stCxn id="218122" idx="2"/>
            <a:endCxn id="218126" idx="0"/>
          </p:cNvCxnSpPr>
          <p:nvPr/>
        </p:nvCxnSpPr>
        <p:spPr bwMode="auto">
          <a:xfrm>
            <a:off x="6008688" y="2014538"/>
            <a:ext cx="0" cy="971550"/>
          </a:xfrm>
          <a:prstGeom prst="straightConnector1">
            <a:avLst/>
          </a:prstGeom>
          <a:noFill/>
          <a:ln w="1905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8797" name="AutoShape 29"/>
          <p:cNvCxnSpPr>
            <a:cxnSpLocks noChangeShapeType="1"/>
            <a:stCxn id="218121" idx="2"/>
            <a:endCxn id="218127" idx="0"/>
          </p:cNvCxnSpPr>
          <p:nvPr/>
        </p:nvCxnSpPr>
        <p:spPr bwMode="auto">
          <a:xfrm>
            <a:off x="7540625" y="1343025"/>
            <a:ext cx="0" cy="1933575"/>
          </a:xfrm>
          <a:prstGeom prst="straightConnector1">
            <a:avLst/>
          </a:prstGeom>
          <a:noFill/>
          <a:ln w="1905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8798" name="Text Box 30"/>
          <p:cNvSpPr txBox="1">
            <a:spLocks noChangeArrowheads="1"/>
          </p:cNvSpPr>
          <p:nvPr/>
        </p:nvSpPr>
        <p:spPr bwMode="auto">
          <a:xfrm>
            <a:off x="179388" y="4857750"/>
            <a:ext cx="3630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Routage </a:t>
            </a:r>
            <a:r>
              <a:rPr lang="fr-FR">
                <a:effectLst>
                  <a:outerShdw blurRad="38100" dist="38100" dir="2700000" algn="tl">
                    <a:srgbClr val="DDDDDD"/>
                  </a:outerShdw>
                </a:effectLst>
                <a:cs typeface="+mn-cs"/>
              </a:rPr>
              <a:t>Statique</a:t>
            </a:r>
            <a:r>
              <a:rPr lang="fr-FR">
                <a:cs typeface="+mn-cs"/>
              </a:rPr>
              <a:t> et/ou </a:t>
            </a:r>
            <a:r>
              <a:rPr lang="fr-FR">
                <a:effectLst>
                  <a:outerShdw blurRad="38100" dist="38100" dir="2700000" algn="tl">
                    <a:srgbClr val="DDDDDD"/>
                  </a:outerShdw>
                </a:effectLst>
                <a:cs typeface="+mn-cs"/>
              </a:rPr>
              <a:t>Dynamique</a:t>
            </a:r>
          </a:p>
        </p:txBody>
      </p:sp>
      <p:sp>
        <p:nvSpPr>
          <p:cNvPr id="288799" name="Text Box 31"/>
          <p:cNvSpPr txBox="1">
            <a:spLocks noChangeArrowheads="1"/>
          </p:cNvSpPr>
          <p:nvPr/>
        </p:nvSpPr>
        <p:spPr bwMode="auto">
          <a:xfrm>
            <a:off x="179388" y="5397500"/>
            <a:ext cx="85201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Protocoles de routage interne (RIP, OSPF) ou externe (EGP, BGP) à un </a:t>
            </a:r>
            <a:r>
              <a:rPr lang="fr-FR" b="1" i="1">
                <a:effectLst>
                  <a:outerShdw blurRad="38100" dist="38100" dir="2700000" algn="tl">
                    <a:srgbClr val="DDDDDD"/>
                  </a:outerShdw>
                </a:effectLst>
                <a:cs typeface="+mn-cs"/>
              </a:rPr>
              <a:t>x</a:t>
            </a:r>
            <a:r>
              <a:rPr lang="fr-FR">
                <a:cs typeface="+mn-cs"/>
              </a:rPr>
              <a:t>NET</a:t>
            </a:r>
          </a:p>
        </p:txBody>
      </p:sp>
      <p:sp>
        <p:nvSpPr>
          <p:cNvPr id="288800" name="Text Box 32"/>
          <p:cNvSpPr txBox="1">
            <a:spLocks noChangeArrowheads="1"/>
          </p:cNvSpPr>
          <p:nvPr/>
        </p:nvSpPr>
        <p:spPr bwMode="auto">
          <a:xfrm>
            <a:off x="431800" y="5972175"/>
            <a:ext cx="79740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Architecture de réseau (</a:t>
            </a:r>
            <a:r>
              <a:rPr lang="fr-FR" sz="1800">
                <a:cs typeface="+mn-cs"/>
              </a:rPr>
              <a:t>plan d’adressage et de routage nécessaire si taille important</a:t>
            </a:r>
            <a:r>
              <a:rPr lang="fr-FR">
                <a:cs typeface="+mn-cs"/>
              </a:rPr>
              <a:t>)</a:t>
            </a:r>
          </a:p>
        </p:txBody>
      </p:sp>
      <p:pic>
        <p:nvPicPr>
          <p:cNvPr id="218138" name="Picture 33" descr="BD0002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4894263"/>
            <a:ext cx="258762"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39" name="Picture 34" descr="IN00607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5829300"/>
            <a:ext cx="2413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8803" name="AutoShape 35"/>
          <p:cNvCxnSpPr>
            <a:cxnSpLocks noChangeShapeType="1"/>
            <a:stCxn id="218121" idx="2"/>
            <a:endCxn id="218126" idx="0"/>
          </p:cNvCxnSpPr>
          <p:nvPr/>
        </p:nvCxnSpPr>
        <p:spPr bwMode="auto">
          <a:xfrm rot="5400000">
            <a:off x="5953125" y="1398588"/>
            <a:ext cx="1643063" cy="1531937"/>
          </a:xfrm>
          <a:prstGeom prst="bentConnector3">
            <a:avLst>
              <a:gd name="adj1" fmla="val 64731"/>
            </a:avLst>
          </a:prstGeom>
          <a:noFill/>
          <a:ln w="12700" cap="rnd">
            <a:solidFill>
              <a:srgbClr val="FF0000"/>
            </a:solidFill>
            <a:prstDash val="sysDot"/>
            <a:miter lim="800000"/>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8804" name="AutoShape 36"/>
          <p:cNvCxnSpPr>
            <a:cxnSpLocks noChangeShapeType="1"/>
            <a:stCxn id="218122" idx="2"/>
            <a:endCxn id="218127" idx="0"/>
          </p:cNvCxnSpPr>
          <p:nvPr/>
        </p:nvCxnSpPr>
        <p:spPr bwMode="auto">
          <a:xfrm rot="16200000" flipH="1">
            <a:off x="6143626" y="1879600"/>
            <a:ext cx="1262062" cy="1531937"/>
          </a:xfrm>
          <a:prstGeom prst="bentConnector3">
            <a:avLst>
              <a:gd name="adj1" fmla="val 39870"/>
            </a:avLst>
          </a:prstGeom>
          <a:noFill/>
          <a:ln w="12700">
            <a:solidFill>
              <a:srgbClr val="CC00CC"/>
            </a:solidFill>
            <a:prstDash val="sysDot"/>
            <a:miter lim="800000"/>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AC86A903-A277-4346-851D-6864D6F720D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F7BE928-8495-D548-A14F-CEAAD3052C6B}" type="slidenum">
              <a:rPr lang="fr-FR" smtClean="0"/>
              <a:pPr>
                <a:defRPr/>
              </a:pPr>
              <a:t>144</a:t>
            </a:fld>
            <a:endParaRPr lang="fr-F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8" fill="hold" nodeType="clickEffect">
                                  <p:stCondLst>
                                    <p:cond delay="0"/>
                                  </p:stCondLst>
                                  <p:childTnLst>
                                    <p:set>
                                      <p:cBhvr>
                                        <p:cTn id="6" dur="1" fill="hold">
                                          <p:stCondLst>
                                            <p:cond delay="0"/>
                                          </p:stCondLst>
                                        </p:cTn>
                                        <p:tgtEl>
                                          <p:spTgt spid="288803"/>
                                        </p:tgtEl>
                                        <p:attrNameLst>
                                          <p:attrName>style.visibility</p:attrName>
                                        </p:attrNameLst>
                                      </p:cBhvr>
                                      <p:to>
                                        <p:strVal val="visible"/>
                                      </p:to>
                                    </p:set>
                                    <p:anim calcmode="lin" valueType="num">
                                      <p:cBhvr additive="base">
                                        <p:cTn id="7" dur="5000" fill="hold"/>
                                        <p:tgtEl>
                                          <p:spTgt spid="288803"/>
                                        </p:tgtEl>
                                        <p:attrNameLst>
                                          <p:attrName>ppt_x</p:attrName>
                                        </p:attrNameLst>
                                      </p:cBhvr>
                                      <p:tavLst>
                                        <p:tav tm="0">
                                          <p:val>
                                            <p:strVal val="0-#ppt_w/2"/>
                                          </p:val>
                                        </p:tav>
                                        <p:tav tm="100000">
                                          <p:val>
                                            <p:strVal val="#ppt_x"/>
                                          </p:val>
                                        </p:tav>
                                      </p:tavLst>
                                    </p:anim>
                                    <p:anim calcmode="lin" valueType="num">
                                      <p:cBhvr additive="base">
                                        <p:cTn id="8" dur="5000" fill="hold"/>
                                        <p:tgtEl>
                                          <p:spTgt spid="2888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7" presetClass="entr" presetSubtype="2" fill="hold" nodeType="clickEffect">
                                  <p:stCondLst>
                                    <p:cond delay="0"/>
                                  </p:stCondLst>
                                  <p:childTnLst>
                                    <p:set>
                                      <p:cBhvr>
                                        <p:cTn id="12" dur="1" fill="hold">
                                          <p:stCondLst>
                                            <p:cond delay="0"/>
                                          </p:stCondLst>
                                        </p:cTn>
                                        <p:tgtEl>
                                          <p:spTgt spid="288804"/>
                                        </p:tgtEl>
                                        <p:attrNameLst>
                                          <p:attrName>style.visibility</p:attrName>
                                        </p:attrNameLst>
                                      </p:cBhvr>
                                      <p:to>
                                        <p:strVal val="visible"/>
                                      </p:to>
                                    </p:set>
                                    <p:anim calcmode="lin" valueType="num">
                                      <p:cBhvr additive="base">
                                        <p:cTn id="13" dur="5000" fill="hold"/>
                                        <p:tgtEl>
                                          <p:spTgt spid="288804"/>
                                        </p:tgtEl>
                                        <p:attrNameLst>
                                          <p:attrName>ppt_x</p:attrName>
                                        </p:attrNameLst>
                                      </p:cBhvr>
                                      <p:tavLst>
                                        <p:tav tm="0">
                                          <p:val>
                                            <p:strVal val="1+#ppt_w/2"/>
                                          </p:val>
                                        </p:tav>
                                        <p:tav tm="100000">
                                          <p:val>
                                            <p:strVal val="#ppt_x"/>
                                          </p:val>
                                        </p:tav>
                                      </p:tavLst>
                                    </p:anim>
                                    <p:anim calcmode="lin" valueType="num">
                                      <p:cBhvr additive="base">
                                        <p:cTn id="14" dur="5000" fill="hold"/>
                                        <p:tgtEl>
                                          <p:spTgt spid="2888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Sécurité</a:t>
            </a:r>
            <a:r>
              <a:rPr lang="fr-FR" sz="3200" smtClean="0">
                <a:cs typeface="+mj-cs"/>
              </a:rPr>
              <a:t>: </a:t>
            </a:r>
            <a:r>
              <a:rPr lang="fr-FR" sz="3200" smtClean="0">
                <a:effectLst>
                  <a:outerShdw blurRad="38100" dist="38100" dir="2700000" algn="tl">
                    <a:srgbClr val="DDDDDD"/>
                  </a:outerShdw>
                </a:effectLst>
                <a:cs typeface="+mj-cs"/>
              </a:rPr>
              <a:t>Systèmes, Réseaux, Applications</a:t>
            </a:r>
          </a:p>
        </p:txBody>
      </p:sp>
      <p:sp>
        <p:nvSpPr>
          <p:cNvPr id="289795" name="AutoShape 3"/>
          <p:cNvSpPr>
            <a:spLocks noChangeArrowheads="1"/>
          </p:cNvSpPr>
          <p:nvPr/>
        </p:nvSpPr>
        <p:spPr bwMode="auto">
          <a:xfrm>
            <a:off x="2176463" y="990600"/>
            <a:ext cx="1295400" cy="990600"/>
          </a:xfrm>
          <a:prstGeom prst="cloudCallout">
            <a:avLst>
              <a:gd name="adj1" fmla="val -45588"/>
              <a:gd name="adj2" fmla="val -481"/>
            </a:avLst>
          </a:prstGeom>
          <a:gradFill rotWithShape="0">
            <a:gsLst>
              <a:gs pos="0">
                <a:srgbClr val="EAEAEA"/>
              </a:gs>
              <a:gs pos="100000">
                <a:srgbClr val="EAEAEA">
                  <a:gamma/>
                  <a:shade val="46275"/>
                  <a:invGamma/>
                </a:srgbClr>
              </a:gs>
            </a:gsLst>
            <a:path path="rect">
              <a:fillToRect l="100000" b="10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r>
              <a:rPr lang="fr-FR" sz="1800">
                <a:cs typeface="+mn-cs"/>
              </a:rPr>
              <a:t>Réseau </a:t>
            </a:r>
            <a:r>
              <a:rPr lang="fr-FR" sz="1800" b="1">
                <a:cs typeface="+mn-cs"/>
              </a:rPr>
              <a:t>local</a:t>
            </a:r>
          </a:p>
        </p:txBody>
      </p:sp>
      <p:pic>
        <p:nvPicPr>
          <p:cNvPr id="219139" name="Picture 4" descr="BS0173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371600"/>
            <a:ext cx="920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7" name="Text Box 5"/>
          <p:cNvSpPr txBox="1">
            <a:spLocks noChangeArrowheads="1"/>
          </p:cNvSpPr>
          <p:nvPr/>
        </p:nvSpPr>
        <p:spPr bwMode="auto">
          <a:xfrm>
            <a:off x="1636713" y="1339850"/>
            <a:ext cx="468312"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Router</a:t>
            </a:r>
          </a:p>
        </p:txBody>
      </p:sp>
      <p:sp>
        <p:nvSpPr>
          <p:cNvPr id="289798" name="AutoShape 6"/>
          <p:cNvSpPr>
            <a:spLocks noChangeArrowheads="1"/>
          </p:cNvSpPr>
          <p:nvPr/>
        </p:nvSpPr>
        <p:spPr bwMode="auto">
          <a:xfrm>
            <a:off x="1524000" y="2514600"/>
            <a:ext cx="1295400" cy="990600"/>
          </a:xfrm>
          <a:prstGeom prst="cloudCallout">
            <a:avLst>
              <a:gd name="adj1" fmla="val -47551"/>
              <a:gd name="adj2" fmla="val -4329"/>
            </a:avLst>
          </a:prstGeom>
          <a:gradFill rotWithShape="0">
            <a:gsLst>
              <a:gs pos="0">
                <a:srgbClr val="EAEAEA"/>
              </a:gs>
              <a:gs pos="100000">
                <a:srgbClr val="EAEAEA">
                  <a:gamma/>
                  <a:shade val="46275"/>
                  <a:invGamma/>
                </a:srgbClr>
              </a:gs>
            </a:gsLst>
            <a:path path="rect">
              <a:fillToRect l="100000" b="10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r>
              <a:rPr lang="fr-FR" sz="1800" dirty="0">
                <a:cs typeface="+mn-cs"/>
              </a:rPr>
              <a:t>Réseau </a:t>
            </a:r>
            <a:r>
              <a:rPr lang="fr-FR" sz="1800" b="1" dirty="0">
                <a:cs typeface="+mn-cs"/>
              </a:rPr>
              <a:t>distant</a:t>
            </a:r>
          </a:p>
        </p:txBody>
      </p:sp>
      <p:pic>
        <p:nvPicPr>
          <p:cNvPr id="219142" name="Picture 7" descr="BS0173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905000"/>
            <a:ext cx="920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800" name="Text Box 8"/>
          <p:cNvSpPr txBox="1">
            <a:spLocks noChangeArrowheads="1"/>
          </p:cNvSpPr>
          <p:nvPr/>
        </p:nvSpPr>
        <p:spPr bwMode="auto">
          <a:xfrm>
            <a:off x="539750" y="2806700"/>
            <a:ext cx="60960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Modems</a:t>
            </a:r>
          </a:p>
        </p:txBody>
      </p:sp>
      <p:sp>
        <p:nvSpPr>
          <p:cNvPr id="289804" name="Text Box 12"/>
          <p:cNvSpPr txBox="1">
            <a:spLocks noChangeArrowheads="1"/>
          </p:cNvSpPr>
          <p:nvPr/>
        </p:nvSpPr>
        <p:spPr bwMode="auto">
          <a:xfrm>
            <a:off x="1374775" y="1905000"/>
            <a:ext cx="99060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Concentrateur</a:t>
            </a:r>
          </a:p>
        </p:txBody>
      </p:sp>
      <p:sp>
        <p:nvSpPr>
          <p:cNvPr id="289806" name="AutoShape 14"/>
          <p:cNvSpPr>
            <a:spLocks noChangeArrowheads="1"/>
          </p:cNvSpPr>
          <p:nvPr/>
        </p:nvSpPr>
        <p:spPr bwMode="auto">
          <a:xfrm>
            <a:off x="3998913" y="2514600"/>
            <a:ext cx="1295400" cy="990600"/>
          </a:xfrm>
          <a:prstGeom prst="cloudCallout">
            <a:avLst>
              <a:gd name="adj1" fmla="val 52329"/>
              <a:gd name="adj2" fmla="val 13620"/>
            </a:avLst>
          </a:prstGeom>
          <a:gradFill rotWithShape="0">
            <a:gsLst>
              <a:gs pos="0">
                <a:srgbClr val="EAEAEA"/>
              </a:gs>
              <a:gs pos="100000">
                <a:srgbClr val="EAEAEA">
                  <a:gamma/>
                  <a:shade val="46275"/>
                  <a:invGamma/>
                </a:srgbClr>
              </a:gs>
            </a:gsLst>
            <a:path path="rect">
              <a:fillToRect l="100000" b="10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a:defRPr/>
            </a:pPr>
            <a:r>
              <a:rPr lang="fr-FR" sz="1800">
                <a:cs typeface="+mn-cs"/>
              </a:rPr>
              <a:t>Réseau </a:t>
            </a:r>
            <a:r>
              <a:rPr lang="fr-FR" sz="1800" b="1">
                <a:cs typeface="+mn-cs"/>
              </a:rPr>
              <a:t>distant</a:t>
            </a:r>
          </a:p>
        </p:txBody>
      </p:sp>
      <p:pic>
        <p:nvPicPr>
          <p:cNvPr id="219146" name="Picture 15" descr="BS0173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0" y="2376488"/>
            <a:ext cx="920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810" name="Text Box 18"/>
          <p:cNvSpPr txBox="1">
            <a:spLocks noChangeArrowheads="1"/>
          </p:cNvSpPr>
          <p:nvPr/>
        </p:nvSpPr>
        <p:spPr bwMode="auto">
          <a:xfrm>
            <a:off x="3884613" y="2362200"/>
            <a:ext cx="468312"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Router</a:t>
            </a:r>
          </a:p>
        </p:txBody>
      </p:sp>
      <p:cxnSp>
        <p:nvCxnSpPr>
          <p:cNvPr id="289811" name="AutoShape 19"/>
          <p:cNvCxnSpPr>
            <a:cxnSpLocks noChangeShapeType="1"/>
            <a:stCxn id="219139" idx="2"/>
            <a:endCxn id="219142" idx="0"/>
          </p:cNvCxnSpPr>
          <p:nvPr/>
        </p:nvCxnSpPr>
        <p:spPr bwMode="auto">
          <a:xfrm>
            <a:off x="1870075" y="1695450"/>
            <a:ext cx="0" cy="20955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9812" name="Text Box 20"/>
          <p:cNvSpPr txBox="1">
            <a:spLocks noChangeArrowheads="1"/>
          </p:cNvSpPr>
          <p:nvPr/>
        </p:nvSpPr>
        <p:spPr bwMode="auto">
          <a:xfrm>
            <a:off x="539750" y="5507038"/>
            <a:ext cx="1008063"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2400">
                <a:cs typeface="+mn-cs"/>
              </a:rPr>
              <a:t>Sécurité</a:t>
            </a:r>
          </a:p>
        </p:txBody>
      </p:sp>
      <p:sp>
        <p:nvSpPr>
          <p:cNvPr id="289813" name="Text Box 21"/>
          <p:cNvSpPr txBox="1">
            <a:spLocks noChangeArrowheads="1"/>
          </p:cNvSpPr>
          <p:nvPr/>
        </p:nvSpPr>
        <p:spPr bwMode="auto">
          <a:xfrm>
            <a:off x="1978025" y="5900738"/>
            <a:ext cx="180022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a:cs typeface="+mn-cs"/>
              </a:rPr>
              <a:t>Réseau</a:t>
            </a:r>
          </a:p>
        </p:txBody>
      </p:sp>
      <p:cxnSp>
        <p:nvCxnSpPr>
          <p:cNvPr id="289814" name="AutoShape 22"/>
          <p:cNvCxnSpPr>
            <a:cxnSpLocks noChangeShapeType="1"/>
            <a:stCxn id="219139" idx="2"/>
            <a:endCxn id="219146" idx="1"/>
          </p:cNvCxnSpPr>
          <p:nvPr/>
        </p:nvCxnSpPr>
        <p:spPr bwMode="auto">
          <a:xfrm>
            <a:off x="1870075" y="1695450"/>
            <a:ext cx="1781175" cy="842963"/>
          </a:xfrm>
          <a:prstGeom prst="straightConnector1">
            <a:avLst/>
          </a:prstGeom>
          <a:noFill/>
          <a:ln w="1905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9816" name="Text Box 24"/>
          <p:cNvSpPr txBox="1">
            <a:spLocks noChangeArrowheads="1"/>
          </p:cNvSpPr>
          <p:nvPr/>
        </p:nvSpPr>
        <p:spPr bwMode="auto">
          <a:xfrm>
            <a:off x="5937250" y="971550"/>
            <a:ext cx="3095625"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a:cs typeface="+mn-cs"/>
              </a:rPr>
              <a:t>Sécurité système (répertoires, fichiers, périphériques, …)</a:t>
            </a:r>
            <a:endParaRPr lang="fr-FR" sz="1600">
              <a:effectLst>
                <a:outerShdw blurRad="38100" dist="38100" dir="2700000" algn="tl">
                  <a:srgbClr val="DDDDDD"/>
                </a:outerShdw>
              </a:effectLst>
              <a:cs typeface="+mn-cs"/>
            </a:endParaRPr>
          </a:p>
        </p:txBody>
      </p:sp>
      <p:sp>
        <p:nvSpPr>
          <p:cNvPr id="289817" name="Text Box 25"/>
          <p:cNvSpPr txBox="1">
            <a:spLocks noChangeArrowheads="1"/>
          </p:cNvSpPr>
          <p:nvPr/>
        </p:nvSpPr>
        <p:spPr bwMode="auto">
          <a:xfrm>
            <a:off x="5937250" y="1654175"/>
            <a:ext cx="3095625"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a:cs typeface="+mn-cs"/>
              </a:rPr>
              <a:t>Sécurité système/sous-systèmes (SGBD-?, moniteurs divers, applications, administrateurs, …)</a:t>
            </a:r>
          </a:p>
        </p:txBody>
      </p:sp>
      <p:sp>
        <p:nvSpPr>
          <p:cNvPr id="289818" name="Text Box 26"/>
          <p:cNvSpPr txBox="1">
            <a:spLocks noChangeArrowheads="1"/>
          </p:cNvSpPr>
          <p:nvPr/>
        </p:nvSpPr>
        <p:spPr bwMode="auto">
          <a:xfrm>
            <a:off x="5937250" y="2590800"/>
            <a:ext cx="3095625"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a:cs typeface="+mn-cs"/>
              </a:rPr>
              <a:t>Sécurité d’accès au système (root/admin, comptes utilisateurs, services système &amp; réseau, …)</a:t>
            </a:r>
          </a:p>
        </p:txBody>
      </p:sp>
      <p:sp>
        <p:nvSpPr>
          <p:cNvPr id="289823" name="Text Box 31"/>
          <p:cNvSpPr txBox="1">
            <a:spLocks noChangeArrowheads="1"/>
          </p:cNvSpPr>
          <p:nvPr/>
        </p:nvSpPr>
        <p:spPr bwMode="auto">
          <a:xfrm>
            <a:off x="5937250" y="3525838"/>
            <a:ext cx="3095625"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a:cs typeface="+mn-cs"/>
              </a:rPr>
              <a:t>Sécurité d’accès aux données (fichiers et répertoires des utilisateurs et/ou des applications, …)</a:t>
            </a:r>
          </a:p>
        </p:txBody>
      </p:sp>
      <p:cxnSp>
        <p:nvCxnSpPr>
          <p:cNvPr id="289828" name="AutoShape 36"/>
          <p:cNvCxnSpPr>
            <a:cxnSpLocks noChangeShapeType="1"/>
            <a:stCxn id="219142" idx="2"/>
            <a:endCxn id="219159" idx="0"/>
          </p:cNvCxnSpPr>
          <p:nvPr/>
        </p:nvCxnSpPr>
        <p:spPr bwMode="auto">
          <a:xfrm flipH="1">
            <a:off x="1200150" y="2228850"/>
            <a:ext cx="669925" cy="36195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9829" name="AutoShape 37"/>
          <p:cNvCxnSpPr>
            <a:cxnSpLocks noChangeShapeType="1"/>
            <a:stCxn id="219142" idx="2"/>
            <a:endCxn id="219160" idx="0"/>
          </p:cNvCxnSpPr>
          <p:nvPr/>
        </p:nvCxnSpPr>
        <p:spPr bwMode="auto">
          <a:xfrm flipH="1">
            <a:off x="1352550" y="2228850"/>
            <a:ext cx="517525" cy="51435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9830" name="AutoShape 38"/>
          <p:cNvCxnSpPr>
            <a:cxnSpLocks noChangeShapeType="1"/>
            <a:stCxn id="219142" idx="2"/>
            <a:endCxn id="219161" idx="0"/>
          </p:cNvCxnSpPr>
          <p:nvPr/>
        </p:nvCxnSpPr>
        <p:spPr bwMode="auto">
          <a:xfrm flipH="1">
            <a:off x="1504950" y="2228850"/>
            <a:ext cx="365125" cy="66675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19159" name="Picture 33" descr="j01974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590800"/>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60" name="Picture 34" descr="j01974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743200"/>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61" name="Picture 35" descr="j01974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895600"/>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831" name="Text Box 39"/>
          <p:cNvSpPr txBox="1">
            <a:spLocks noChangeArrowheads="1"/>
          </p:cNvSpPr>
          <p:nvPr/>
        </p:nvSpPr>
        <p:spPr bwMode="auto">
          <a:xfrm>
            <a:off x="2895600" y="3276600"/>
            <a:ext cx="60960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200" b="1">
                <a:cs typeface="+mn-cs"/>
              </a:rPr>
              <a:t>Modems</a:t>
            </a:r>
          </a:p>
        </p:txBody>
      </p:sp>
      <p:pic>
        <p:nvPicPr>
          <p:cNvPr id="219163" name="Picture 40" descr="j01974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443288"/>
            <a:ext cx="266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64" name="Picture 41" descr="j01974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276600"/>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65" name="Picture 42" descr="j01974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124200"/>
            <a:ext cx="266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66" name="Picture 43" descr="BS00283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762000"/>
            <a:ext cx="4540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67" name="Picture 44" descr="j02453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814763"/>
            <a:ext cx="4603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68" name="Picture 46" descr="bs01070_"/>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438" y="4030663"/>
            <a:ext cx="78422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69" name="Picture 47" descr="j00935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5475" y="3814763"/>
            <a:ext cx="5937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9840" name="AutoShape 48"/>
          <p:cNvCxnSpPr>
            <a:cxnSpLocks noChangeShapeType="1"/>
            <a:stCxn id="219167" idx="0"/>
            <a:endCxn id="219163" idx="2"/>
          </p:cNvCxnSpPr>
          <p:nvPr/>
        </p:nvCxnSpPr>
        <p:spPr bwMode="auto">
          <a:xfrm flipV="1">
            <a:off x="1849438" y="3657600"/>
            <a:ext cx="569912" cy="157163"/>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9841" name="AutoShape 49"/>
          <p:cNvCxnSpPr>
            <a:cxnSpLocks noChangeShapeType="1"/>
            <a:stCxn id="219168" idx="0"/>
            <a:endCxn id="219164" idx="2"/>
          </p:cNvCxnSpPr>
          <p:nvPr/>
        </p:nvCxnSpPr>
        <p:spPr bwMode="auto">
          <a:xfrm flipH="1" flipV="1">
            <a:off x="2571750" y="3490913"/>
            <a:ext cx="50800" cy="53975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9842" name="AutoShape 50"/>
          <p:cNvCxnSpPr>
            <a:cxnSpLocks noChangeShapeType="1"/>
            <a:stCxn id="219169" idx="0"/>
            <a:endCxn id="219165" idx="2"/>
          </p:cNvCxnSpPr>
          <p:nvPr/>
        </p:nvCxnSpPr>
        <p:spPr bwMode="auto">
          <a:xfrm flipH="1" flipV="1">
            <a:off x="2724150" y="3338513"/>
            <a:ext cx="738188" cy="47625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19173" name="Picture 51" descr="PE01057_"/>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3429000"/>
            <a:ext cx="84613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74" name="Picture 52" descr="EN00906_"/>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7138" y="2667000"/>
            <a:ext cx="4857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75" name="Picture 53" descr="j02453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447800"/>
            <a:ext cx="4603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846" name="Text Box 54"/>
          <p:cNvSpPr txBox="1">
            <a:spLocks noChangeArrowheads="1"/>
          </p:cNvSpPr>
          <p:nvPr/>
        </p:nvSpPr>
        <p:spPr bwMode="auto">
          <a:xfrm>
            <a:off x="5937250" y="4462463"/>
            <a:ext cx="3095625" cy="25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a:cs typeface="+mn-cs"/>
              </a:rPr>
              <a:t>Sécurité d’application</a:t>
            </a:r>
            <a:endParaRPr lang="fr-FR" sz="1600">
              <a:effectLst>
                <a:outerShdw blurRad="38100" dist="38100" dir="2700000" algn="tl">
                  <a:srgbClr val="DDDDDD"/>
                </a:outerShdw>
              </a:effectLst>
              <a:cs typeface="+mn-cs"/>
            </a:endParaRPr>
          </a:p>
        </p:txBody>
      </p:sp>
      <p:sp>
        <p:nvSpPr>
          <p:cNvPr id="289847" name="Text Box 55"/>
          <p:cNvSpPr txBox="1">
            <a:spLocks noChangeArrowheads="1"/>
          </p:cNvSpPr>
          <p:nvPr/>
        </p:nvSpPr>
        <p:spPr bwMode="auto">
          <a:xfrm>
            <a:off x="5937250" y="4929188"/>
            <a:ext cx="3095625" cy="25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a:cs typeface="+mn-cs"/>
              </a:rPr>
              <a:t>Sécurité réseau</a:t>
            </a:r>
            <a:endParaRPr lang="fr-FR" sz="1600">
              <a:effectLst>
                <a:outerShdw blurRad="38100" dist="38100" dir="2700000" algn="tl">
                  <a:srgbClr val="DDDDDD"/>
                </a:outerShdw>
              </a:effectLst>
              <a:cs typeface="+mn-cs"/>
            </a:endParaRPr>
          </a:p>
        </p:txBody>
      </p:sp>
      <p:sp>
        <p:nvSpPr>
          <p:cNvPr id="289848" name="Text Box 56"/>
          <p:cNvSpPr txBox="1">
            <a:spLocks noChangeArrowheads="1"/>
          </p:cNvSpPr>
          <p:nvPr/>
        </p:nvSpPr>
        <p:spPr bwMode="auto">
          <a:xfrm>
            <a:off x="5937250" y="5397500"/>
            <a:ext cx="3095625"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a:cs typeface="+mn-cs"/>
              </a:rPr>
              <a:t>Sécurité d’accès physique</a:t>
            </a:r>
            <a:endParaRPr lang="fr-FR" sz="1600">
              <a:effectLst>
                <a:outerShdw blurRad="38100" dist="38100" dir="2700000" algn="tl">
                  <a:srgbClr val="DDDDDD"/>
                </a:outerShdw>
              </a:effectLst>
              <a:cs typeface="+mn-cs"/>
            </a:endParaRPr>
          </a:p>
        </p:txBody>
      </p:sp>
      <p:sp>
        <p:nvSpPr>
          <p:cNvPr id="289849" name="Text Box 57"/>
          <p:cNvSpPr txBox="1">
            <a:spLocks noChangeArrowheads="1"/>
          </p:cNvSpPr>
          <p:nvPr/>
        </p:nvSpPr>
        <p:spPr bwMode="auto">
          <a:xfrm>
            <a:off x="1978025" y="6261100"/>
            <a:ext cx="180022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a:cs typeface="+mn-cs"/>
              </a:rPr>
              <a:t>Physique (d’accès)</a:t>
            </a:r>
          </a:p>
        </p:txBody>
      </p:sp>
      <p:sp>
        <p:nvSpPr>
          <p:cNvPr id="289850" name="Text Box 58"/>
          <p:cNvSpPr txBox="1">
            <a:spLocks noChangeArrowheads="1"/>
          </p:cNvSpPr>
          <p:nvPr/>
        </p:nvSpPr>
        <p:spPr bwMode="auto">
          <a:xfrm>
            <a:off x="1978025" y="5541963"/>
            <a:ext cx="180022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a:cs typeface="+mn-cs"/>
              </a:rPr>
              <a:t>Système</a:t>
            </a:r>
          </a:p>
        </p:txBody>
      </p:sp>
      <p:sp>
        <p:nvSpPr>
          <p:cNvPr id="289851" name="Text Box 59"/>
          <p:cNvSpPr txBox="1">
            <a:spLocks noChangeArrowheads="1"/>
          </p:cNvSpPr>
          <p:nvPr/>
        </p:nvSpPr>
        <p:spPr bwMode="auto">
          <a:xfrm>
            <a:off x="1978025" y="5181600"/>
            <a:ext cx="180022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a:cs typeface="+mn-cs"/>
              </a:rPr>
              <a:t>Utilisateur</a:t>
            </a:r>
          </a:p>
        </p:txBody>
      </p:sp>
      <p:sp>
        <p:nvSpPr>
          <p:cNvPr id="289852" name="Text Box 60"/>
          <p:cNvSpPr txBox="1">
            <a:spLocks noChangeArrowheads="1"/>
          </p:cNvSpPr>
          <p:nvPr/>
        </p:nvSpPr>
        <p:spPr bwMode="auto">
          <a:xfrm>
            <a:off x="1978025" y="4821238"/>
            <a:ext cx="180022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800">
                <a:cs typeface="+mn-cs"/>
              </a:rPr>
              <a:t>Application</a:t>
            </a:r>
          </a:p>
        </p:txBody>
      </p:sp>
      <p:cxnSp>
        <p:nvCxnSpPr>
          <p:cNvPr id="289853" name="AutoShape 61"/>
          <p:cNvCxnSpPr>
            <a:cxnSpLocks noChangeShapeType="1"/>
            <a:stCxn id="289812" idx="3"/>
            <a:endCxn id="289852" idx="1"/>
          </p:cNvCxnSpPr>
          <p:nvPr/>
        </p:nvCxnSpPr>
        <p:spPr bwMode="auto">
          <a:xfrm flipV="1">
            <a:off x="1547813" y="4965700"/>
            <a:ext cx="430212" cy="722313"/>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9854" name="AutoShape 62"/>
          <p:cNvCxnSpPr>
            <a:cxnSpLocks noChangeShapeType="1"/>
            <a:stCxn id="289812" idx="3"/>
            <a:endCxn id="289851" idx="1"/>
          </p:cNvCxnSpPr>
          <p:nvPr/>
        </p:nvCxnSpPr>
        <p:spPr bwMode="auto">
          <a:xfrm flipV="1">
            <a:off x="1547813" y="5326063"/>
            <a:ext cx="430212" cy="36195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9855" name="AutoShape 63"/>
          <p:cNvCxnSpPr>
            <a:cxnSpLocks noChangeShapeType="1"/>
            <a:stCxn id="289812" idx="3"/>
            <a:endCxn id="289850" idx="1"/>
          </p:cNvCxnSpPr>
          <p:nvPr/>
        </p:nvCxnSpPr>
        <p:spPr bwMode="auto">
          <a:xfrm flipV="1">
            <a:off x="1547813" y="5686425"/>
            <a:ext cx="430212" cy="15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9856" name="AutoShape 64"/>
          <p:cNvCxnSpPr>
            <a:cxnSpLocks noChangeShapeType="1"/>
            <a:stCxn id="289812" idx="3"/>
            <a:endCxn id="289813" idx="1"/>
          </p:cNvCxnSpPr>
          <p:nvPr/>
        </p:nvCxnSpPr>
        <p:spPr bwMode="auto">
          <a:xfrm>
            <a:off x="1547813" y="5688013"/>
            <a:ext cx="430212" cy="3571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9857" name="AutoShape 65"/>
          <p:cNvCxnSpPr>
            <a:cxnSpLocks noChangeShapeType="1"/>
            <a:stCxn id="289812" idx="3"/>
            <a:endCxn id="289849" idx="1"/>
          </p:cNvCxnSpPr>
          <p:nvPr/>
        </p:nvCxnSpPr>
        <p:spPr bwMode="auto">
          <a:xfrm>
            <a:off x="1547813" y="5688013"/>
            <a:ext cx="430212" cy="71755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250623F7-2C97-3847-985A-C0C365D98F81}"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BF9D815-938C-5D40-9A91-49F20CE30F5E}" type="slidenum">
              <a:rPr lang="fr-FR" smtClean="0"/>
              <a:pPr>
                <a:defRPr/>
              </a:pPr>
              <a:t>145</a:t>
            </a:fld>
            <a:endParaRPr lang="fr-F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Oval 50"/>
          <p:cNvSpPr>
            <a:spLocks noChangeArrowheads="1"/>
          </p:cNvSpPr>
          <p:nvPr/>
        </p:nvSpPr>
        <p:spPr bwMode="auto">
          <a:xfrm>
            <a:off x="898525" y="2500313"/>
            <a:ext cx="7197725" cy="1800225"/>
          </a:xfrm>
          <a:prstGeom prst="ellipse">
            <a:avLst/>
          </a:prstGeom>
          <a:gradFill rotWithShape="0">
            <a:gsLst>
              <a:gs pos="0">
                <a:srgbClr val="6C6C6C"/>
              </a:gs>
              <a:gs pos="100000">
                <a:srgbClr val="EAEAEA"/>
              </a:gs>
            </a:gsLst>
            <a:path path="shape">
              <a:fillToRect l="50000" t="50000" r="50000" b="50000"/>
            </a:path>
          </a:gradFill>
          <a:ln w="12700" cap="sq">
            <a:solidFill>
              <a:schemeClr val="tx1"/>
            </a:solidFill>
            <a:round/>
            <a:headEnd type="none" w="sm" len="sm"/>
            <a:tailEnd type="none" w="sm" len="sm"/>
          </a:ln>
          <a:effectLst>
            <a:prstShdw prst="shdw13" dist="53882" dir="13500000">
              <a:schemeClr val="bg2">
                <a:alpha val="74997"/>
              </a:schemeClr>
            </a:prstShdw>
          </a:effectLst>
        </p:spPr>
        <p:txBody>
          <a:bodyPr lIns="0" tIns="0" rIns="0" bIns="0"/>
          <a:lstStyle/>
          <a:p>
            <a:pPr algn="ctr"/>
            <a:r>
              <a:rPr lang="fr-FR" b="1"/>
              <a:t>Réseau</a:t>
            </a:r>
          </a:p>
        </p:txBody>
      </p:sp>
      <p:sp>
        <p:nvSpPr>
          <p:cNvPr id="290855" name="AutoShape 39"/>
          <p:cNvSpPr>
            <a:spLocks noChangeArrowheads="1"/>
          </p:cNvSpPr>
          <p:nvPr/>
        </p:nvSpPr>
        <p:spPr bwMode="auto">
          <a:xfrm>
            <a:off x="3201988" y="4368800"/>
            <a:ext cx="684212" cy="431800"/>
          </a:xfrm>
          <a:prstGeom prst="flowChartMultidocument">
            <a:avLst/>
          </a:prstGeom>
          <a:gradFill rotWithShape="0">
            <a:gsLst>
              <a:gs pos="0">
                <a:srgbClr val="DDDDDD"/>
              </a:gs>
              <a:gs pos="100000">
                <a:srgbClr val="DDDDDD">
                  <a:gamma/>
                  <a:shade val="46275"/>
                  <a:invGamma/>
                </a:srgbClr>
              </a:gs>
            </a:gsLst>
            <a:path path="rect">
              <a:fillToRect l="50000" t="50000" r="50000" b="50000"/>
            </a:path>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sz="1200" b="1">
                <a:cs typeface="+mn-cs"/>
              </a:rPr>
              <a:t>Mandataire</a:t>
            </a:r>
          </a:p>
        </p:txBody>
      </p:sp>
      <p:sp>
        <p:nvSpPr>
          <p:cNvPr id="290818"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Administration Répartie</a:t>
            </a:r>
          </a:p>
        </p:txBody>
      </p:sp>
      <p:sp>
        <p:nvSpPr>
          <p:cNvPr id="290823" name="Oval 7"/>
          <p:cNvSpPr>
            <a:spLocks noChangeArrowheads="1"/>
          </p:cNvSpPr>
          <p:nvPr/>
        </p:nvSpPr>
        <p:spPr bwMode="auto">
          <a:xfrm>
            <a:off x="4195763" y="3140075"/>
            <a:ext cx="71437" cy="71438"/>
          </a:xfrm>
          <a:prstGeom prst="ellipse">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fr-FR" sz="1600" b="1">
              <a:cs typeface="+mn-cs"/>
            </a:endParaRPr>
          </a:p>
        </p:txBody>
      </p:sp>
      <p:sp>
        <p:nvSpPr>
          <p:cNvPr id="290825" name="Text Box 9"/>
          <p:cNvSpPr txBox="1">
            <a:spLocks noChangeArrowheads="1"/>
          </p:cNvSpPr>
          <p:nvPr/>
        </p:nvSpPr>
        <p:spPr bwMode="auto">
          <a:xfrm>
            <a:off x="2514600" y="838200"/>
            <a:ext cx="3275013"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Système d’administration</a:t>
            </a:r>
          </a:p>
          <a:p>
            <a:pPr algn="ctr">
              <a:defRPr/>
            </a:pPr>
            <a:r>
              <a:rPr lang="fr-FR">
                <a:cs typeface="+mn-cs"/>
              </a:rPr>
              <a:t>(</a:t>
            </a:r>
            <a:r>
              <a:rPr lang="en-US" sz="1600">
                <a:cs typeface="+mn-cs"/>
              </a:rPr>
              <a:t>NMS – </a:t>
            </a:r>
            <a:r>
              <a:rPr lang="en-US" sz="1600" b="1" i="1">
                <a:cs typeface="+mn-cs"/>
              </a:rPr>
              <a:t>N</a:t>
            </a:r>
            <a:r>
              <a:rPr lang="en-US" sz="1600" i="1">
                <a:cs typeface="+mn-cs"/>
              </a:rPr>
              <a:t>etwork </a:t>
            </a:r>
            <a:r>
              <a:rPr lang="en-US" sz="1600" b="1" i="1">
                <a:cs typeface="+mn-cs"/>
              </a:rPr>
              <a:t>M</a:t>
            </a:r>
            <a:r>
              <a:rPr lang="en-US" sz="1600" i="1">
                <a:cs typeface="+mn-cs"/>
              </a:rPr>
              <a:t>anagement </a:t>
            </a:r>
            <a:r>
              <a:rPr lang="en-US" sz="1600" b="1" i="1">
                <a:cs typeface="+mn-cs"/>
              </a:rPr>
              <a:t>S</a:t>
            </a:r>
            <a:r>
              <a:rPr lang="en-US" sz="1600" i="1">
                <a:cs typeface="+mn-cs"/>
              </a:rPr>
              <a:t>ystem</a:t>
            </a:r>
            <a:r>
              <a:rPr lang="fr-FR">
                <a:cs typeface="+mn-cs"/>
              </a:rPr>
              <a:t>)</a:t>
            </a:r>
          </a:p>
        </p:txBody>
      </p:sp>
      <p:sp>
        <p:nvSpPr>
          <p:cNvPr id="290826" name="Text Box 10"/>
          <p:cNvSpPr txBox="1">
            <a:spLocks noChangeArrowheads="1"/>
          </p:cNvSpPr>
          <p:nvPr/>
        </p:nvSpPr>
        <p:spPr bwMode="auto">
          <a:xfrm>
            <a:off x="4419600" y="1933575"/>
            <a:ext cx="21590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800">
                <a:cs typeface="+mn-cs"/>
              </a:rPr>
              <a:t>Entité d’administration</a:t>
            </a:r>
          </a:p>
        </p:txBody>
      </p:sp>
      <p:sp>
        <p:nvSpPr>
          <p:cNvPr id="290828" name="Text Box 12"/>
          <p:cNvSpPr txBox="1">
            <a:spLocks noChangeArrowheads="1"/>
          </p:cNvSpPr>
          <p:nvPr/>
        </p:nvSpPr>
        <p:spPr bwMode="auto">
          <a:xfrm>
            <a:off x="4497388" y="6477000"/>
            <a:ext cx="36703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a:cs typeface="+mn-cs"/>
              </a:rPr>
              <a:t>MIB </a:t>
            </a:r>
            <a:r>
              <a:rPr lang="fr-FR" sz="1600">
                <a:cs typeface="+mn-cs"/>
                <a:sym typeface="Wingdings" charset="0"/>
              </a:rPr>
              <a:t> </a:t>
            </a:r>
            <a:r>
              <a:rPr lang="fr-FR" sz="1600" b="1" i="1">
                <a:cs typeface="+mn-cs"/>
                <a:sym typeface="Wingdings" charset="0"/>
              </a:rPr>
              <a:t>M</a:t>
            </a:r>
            <a:r>
              <a:rPr lang="fr-FR" sz="1600" i="1">
                <a:cs typeface="+mn-cs"/>
                <a:sym typeface="Wingdings" charset="0"/>
              </a:rPr>
              <a:t>anagement </a:t>
            </a:r>
            <a:r>
              <a:rPr lang="fr-FR" sz="1600" b="1" i="1">
                <a:cs typeface="+mn-cs"/>
                <a:sym typeface="Wingdings" charset="0"/>
              </a:rPr>
              <a:t>I</a:t>
            </a:r>
            <a:r>
              <a:rPr lang="fr-FR" sz="1600" i="1">
                <a:cs typeface="+mn-cs"/>
                <a:sym typeface="Wingdings" charset="0"/>
              </a:rPr>
              <a:t>nformation </a:t>
            </a:r>
            <a:r>
              <a:rPr lang="fr-FR" sz="1600" b="1" i="1">
                <a:cs typeface="+mn-cs"/>
                <a:sym typeface="Wingdings" charset="0"/>
              </a:rPr>
              <a:t>B</a:t>
            </a:r>
            <a:r>
              <a:rPr lang="fr-FR" sz="1600" i="1">
                <a:cs typeface="+mn-cs"/>
                <a:sym typeface="Wingdings" charset="0"/>
              </a:rPr>
              <a:t>ase</a:t>
            </a:r>
            <a:endParaRPr lang="fr-FR" sz="1600" i="1">
              <a:cs typeface="+mn-cs"/>
            </a:endParaRPr>
          </a:p>
        </p:txBody>
      </p:sp>
      <p:grpSp>
        <p:nvGrpSpPr>
          <p:cNvPr id="220168" name="Group 25"/>
          <p:cNvGrpSpPr>
            <a:grpSpLocks/>
          </p:cNvGrpSpPr>
          <p:nvPr/>
        </p:nvGrpSpPr>
        <p:grpSpPr bwMode="auto">
          <a:xfrm>
            <a:off x="306388" y="3262313"/>
            <a:ext cx="1370012" cy="431800"/>
            <a:chOff x="192" y="2883"/>
            <a:chExt cx="863" cy="272"/>
          </a:xfrm>
        </p:grpSpPr>
        <p:sp>
          <p:nvSpPr>
            <p:cNvPr id="290827" name="AutoShape 11"/>
            <p:cNvSpPr>
              <a:spLocks noChangeArrowheads="1"/>
            </p:cNvSpPr>
            <p:nvPr/>
          </p:nvSpPr>
          <p:spPr bwMode="auto">
            <a:xfrm>
              <a:off x="192" y="2883"/>
              <a:ext cx="317" cy="272"/>
            </a:xfrm>
            <a:prstGeom prst="flowChartMagneticDisk">
              <a:avLst/>
            </a:prstGeom>
            <a:gradFill rotWithShape="0">
              <a:gsLst>
                <a:gs pos="0">
                  <a:srgbClr val="DDDDDD">
                    <a:gamma/>
                    <a:shade val="46275"/>
                    <a:invGamma/>
                  </a:srgbClr>
                </a:gs>
                <a:gs pos="50000">
                  <a:srgbClr val="DDDDDD"/>
                </a:gs>
                <a:gs pos="100000">
                  <a:srgbClr val="DDDDDD">
                    <a:gamma/>
                    <a:shade val="46275"/>
                    <a:invGamma/>
                  </a:srgbClr>
                </a:gs>
              </a:gsLst>
              <a:lin ang="5400000" scaled="1"/>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400" b="1">
                  <a:cs typeface="+mn-cs"/>
                </a:rPr>
                <a:t>MIB</a:t>
              </a:r>
            </a:p>
          </p:txBody>
        </p:sp>
        <p:sp>
          <p:nvSpPr>
            <p:cNvPr id="290833" name="AutoShape 17"/>
            <p:cNvSpPr>
              <a:spLocks noChangeArrowheads="1"/>
            </p:cNvSpPr>
            <p:nvPr/>
          </p:nvSpPr>
          <p:spPr bwMode="auto">
            <a:xfrm>
              <a:off x="624" y="2883"/>
              <a:ext cx="431" cy="272"/>
            </a:xfrm>
            <a:prstGeom prst="flowChartMultidocument">
              <a:avLst/>
            </a:prstGeom>
            <a:gradFill rotWithShape="0">
              <a:gsLst>
                <a:gs pos="0">
                  <a:srgbClr val="DDDDDD"/>
                </a:gs>
                <a:gs pos="100000">
                  <a:srgbClr val="DDDDDD">
                    <a:gamma/>
                    <a:shade val="46275"/>
                    <a:invGamma/>
                  </a:srgbClr>
                </a:gs>
              </a:gsLst>
              <a:path path="rect">
                <a:fillToRect l="50000" t="50000" r="50000" b="50000"/>
              </a:path>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sz="1200" b="1">
                  <a:cs typeface="+mn-cs"/>
                </a:rPr>
                <a:t>Agent</a:t>
              </a:r>
            </a:p>
          </p:txBody>
        </p:sp>
        <p:cxnSp>
          <p:nvCxnSpPr>
            <p:cNvPr id="290834" name="AutoShape 18"/>
            <p:cNvCxnSpPr>
              <a:cxnSpLocks noChangeShapeType="1"/>
              <a:stCxn id="290827" idx="4"/>
              <a:endCxn id="290833" idx="1"/>
            </p:cNvCxnSpPr>
            <p:nvPr/>
          </p:nvCxnSpPr>
          <p:spPr bwMode="auto">
            <a:xfrm>
              <a:off x="509" y="3019"/>
              <a:ext cx="115" cy="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290835" name="AutoShape 19"/>
          <p:cNvSpPr>
            <a:spLocks noChangeArrowheads="1"/>
          </p:cNvSpPr>
          <p:nvPr/>
        </p:nvSpPr>
        <p:spPr bwMode="auto">
          <a:xfrm>
            <a:off x="2516188" y="4189413"/>
            <a:ext cx="503237" cy="431800"/>
          </a:xfrm>
          <a:prstGeom prst="flowChartMagneticDisk">
            <a:avLst/>
          </a:prstGeom>
          <a:gradFill rotWithShape="0">
            <a:gsLst>
              <a:gs pos="0">
                <a:srgbClr val="DDDDDD">
                  <a:gamma/>
                  <a:shade val="46275"/>
                  <a:invGamma/>
                </a:srgbClr>
              </a:gs>
              <a:gs pos="50000">
                <a:srgbClr val="DDDDDD"/>
              </a:gs>
              <a:gs pos="100000">
                <a:srgbClr val="DDDDDD">
                  <a:gamma/>
                  <a:shade val="46275"/>
                  <a:invGamma/>
                </a:srgbClr>
              </a:gs>
            </a:gsLst>
            <a:lin ang="5400000" scaled="1"/>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400" b="1">
                <a:cs typeface="+mn-cs"/>
              </a:rPr>
              <a:t>MIB</a:t>
            </a:r>
          </a:p>
        </p:txBody>
      </p:sp>
      <p:sp>
        <p:nvSpPr>
          <p:cNvPr id="290836" name="AutoShape 20"/>
          <p:cNvSpPr>
            <a:spLocks noChangeArrowheads="1"/>
          </p:cNvSpPr>
          <p:nvPr/>
        </p:nvSpPr>
        <p:spPr bwMode="auto">
          <a:xfrm>
            <a:off x="3201988" y="3973513"/>
            <a:ext cx="684212" cy="431800"/>
          </a:xfrm>
          <a:prstGeom prst="flowChartMultidocument">
            <a:avLst/>
          </a:prstGeom>
          <a:gradFill rotWithShape="0">
            <a:gsLst>
              <a:gs pos="0">
                <a:srgbClr val="DDDDDD"/>
              </a:gs>
              <a:gs pos="100000">
                <a:srgbClr val="DDDDDD">
                  <a:gamma/>
                  <a:shade val="46275"/>
                  <a:invGamma/>
                </a:srgbClr>
              </a:gs>
            </a:gsLst>
            <a:path path="rect">
              <a:fillToRect l="50000" t="50000" r="50000" b="50000"/>
            </a:path>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sz="1200" b="1">
                <a:cs typeface="+mn-cs"/>
              </a:rPr>
              <a:t>Agent</a:t>
            </a:r>
          </a:p>
        </p:txBody>
      </p:sp>
      <p:cxnSp>
        <p:nvCxnSpPr>
          <p:cNvPr id="290839" name="AutoShape 23"/>
          <p:cNvCxnSpPr>
            <a:cxnSpLocks noChangeShapeType="1"/>
            <a:stCxn id="290835" idx="4"/>
            <a:endCxn id="290836" idx="1"/>
          </p:cNvCxnSpPr>
          <p:nvPr/>
        </p:nvCxnSpPr>
        <p:spPr bwMode="auto">
          <a:xfrm flipV="1">
            <a:off x="3019425" y="4189413"/>
            <a:ext cx="182563" cy="21590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20172" name="Group 27"/>
          <p:cNvGrpSpPr>
            <a:grpSpLocks/>
          </p:cNvGrpSpPr>
          <p:nvPr/>
        </p:nvGrpSpPr>
        <p:grpSpPr bwMode="auto">
          <a:xfrm>
            <a:off x="5183188" y="4151313"/>
            <a:ext cx="1370012" cy="431800"/>
            <a:chOff x="3361" y="2883"/>
            <a:chExt cx="863" cy="272"/>
          </a:xfrm>
        </p:grpSpPr>
        <p:sp>
          <p:nvSpPr>
            <p:cNvPr id="290837" name="AutoShape 21"/>
            <p:cNvSpPr>
              <a:spLocks noChangeArrowheads="1"/>
            </p:cNvSpPr>
            <p:nvPr/>
          </p:nvSpPr>
          <p:spPr bwMode="auto">
            <a:xfrm>
              <a:off x="3361" y="2883"/>
              <a:ext cx="317" cy="272"/>
            </a:xfrm>
            <a:prstGeom prst="flowChartMagneticDisk">
              <a:avLst/>
            </a:prstGeom>
            <a:gradFill rotWithShape="0">
              <a:gsLst>
                <a:gs pos="0">
                  <a:srgbClr val="DDDDDD">
                    <a:gamma/>
                    <a:shade val="46275"/>
                    <a:invGamma/>
                  </a:srgbClr>
                </a:gs>
                <a:gs pos="50000">
                  <a:srgbClr val="DDDDDD"/>
                </a:gs>
                <a:gs pos="100000">
                  <a:srgbClr val="DDDDDD">
                    <a:gamma/>
                    <a:shade val="46275"/>
                    <a:invGamma/>
                  </a:srgbClr>
                </a:gs>
              </a:gsLst>
              <a:lin ang="5400000" scaled="1"/>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400" b="1">
                  <a:cs typeface="+mn-cs"/>
                </a:rPr>
                <a:t>MIB</a:t>
              </a:r>
            </a:p>
          </p:txBody>
        </p:sp>
        <p:sp>
          <p:nvSpPr>
            <p:cNvPr id="290838" name="AutoShape 22"/>
            <p:cNvSpPr>
              <a:spLocks noChangeArrowheads="1"/>
            </p:cNvSpPr>
            <p:nvPr/>
          </p:nvSpPr>
          <p:spPr bwMode="auto">
            <a:xfrm>
              <a:off x="3793" y="2883"/>
              <a:ext cx="431" cy="272"/>
            </a:xfrm>
            <a:prstGeom prst="flowChartMultidocument">
              <a:avLst/>
            </a:prstGeom>
            <a:gradFill rotWithShape="0">
              <a:gsLst>
                <a:gs pos="0">
                  <a:srgbClr val="DDDDDD"/>
                </a:gs>
                <a:gs pos="100000">
                  <a:srgbClr val="DDDDDD">
                    <a:gamma/>
                    <a:shade val="46275"/>
                    <a:invGamma/>
                  </a:srgbClr>
                </a:gs>
              </a:gsLst>
              <a:path path="rect">
                <a:fillToRect l="50000" t="50000" r="50000" b="50000"/>
              </a:path>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sz="1200" b="1">
                  <a:cs typeface="+mn-cs"/>
                </a:rPr>
                <a:t>Agent</a:t>
              </a:r>
            </a:p>
          </p:txBody>
        </p:sp>
        <p:cxnSp>
          <p:nvCxnSpPr>
            <p:cNvPr id="290840" name="AutoShape 24"/>
            <p:cNvCxnSpPr>
              <a:cxnSpLocks noChangeShapeType="1"/>
              <a:stCxn id="290837" idx="4"/>
              <a:endCxn id="290838" idx="1"/>
            </p:cNvCxnSpPr>
            <p:nvPr/>
          </p:nvCxnSpPr>
          <p:spPr bwMode="auto">
            <a:xfrm>
              <a:off x="3678" y="3019"/>
              <a:ext cx="115" cy="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20173" name="Group 28"/>
          <p:cNvGrpSpPr>
            <a:grpSpLocks/>
          </p:cNvGrpSpPr>
          <p:nvPr/>
        </p:nvGrpSpPr>
        <p:grpSpPr bwMode="auto">
          <a:xfrm>
            <a:off x="3430588" y="2241550"/>
            <a:ext cx="1370012" cy="431800"/>
            <a:chOff x="1489" y="2883"/>
            <a:chExt cx="863" cy="272"/>
          </a:xfrm>
        </p:grpSpPr>
        <p:sp>
          <p:nvSpPr>
            <p:cNvPr id="290845" name="AutoShape 29"/>
            <p:cNvSpPr>
              <a:spLocks noChangeArrowheads="1"/>
            </p:cNvSpPr>
            <p:nvPr/>
          </p:nvSpPr>
          <p:spPr bwMode="auto">
            <a:xfrm>
              <a:off x="1489" y="2883"/>
              <a:ext cx="317" cy="272"/>
            </a:xfrm>
            <a:prstGeom prst="flowChartMagneticDisk">
              <a:avLst/>
            </a:prstGeom>
            <a:gradFill rotWithShape="0">
              <a:gsLst>
                <a:gs pos="0">
                  <a:srgbClr val="DDDDDD">
                    <a:gamma/>
                    <a:shade val="46275"/>
                    <a:invGamma/>
                  </a:srgbClr>
                </a:gs>
                <a:gs pos="50000">
                  <a:srgbClr val="DDDDDD"/>
                </a:gs>
                <a:gs pos="100000">
                  <a:srgbClr val="DDDDDD">
                    <a:gamma/>
                    <a:shade val="46275"/>
                    <a:invGamma/>
                  </a:srgbClr>
                </a:gs>
              </a:gsLst>
              <a:lin ang="5400000" scaled="1"/>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400" b="1">
                  <a:cs typeface="+mn-cs"/>
                </a:rPr>
                <a:t>MIB</a:t>
              </a:r>
            </a:p>
          </p:txBody>
        </p:sp>
        <p:sp>
          <p:nvSpPr>
            <p:cNvPr id="290846" name="AutoShape 30"/>
            <p:cNvSpPr>
              <a:spLocks noChangeArrowheads="1"/>
            </p:cNvSpPr>
            <p:nvPr/>
          </p:nvSpPr>
          <p:spPr bwMode="auto">
            <a:xfrm>
              <a:off x="1921" y="2883"/>
              <a:ext cx="431" cy="272"/>
            </a:xfrm>
            <a:prstGeom prst="flowChartMultidocument">
              <a:avLst/>
            </a:prstGeom>
            <a:gradFill rotWithShape="0">
              <a:gsLst>
                <a:gs pos="0">
                  <a:srgbClr val="DDDDDD"/>
                </a:gs>
                <a:gs pos="100000">
                  <a:srgbClr val="DDDDDD">
                    <a:gamma/>
                    <a:shade val="46275"/>
                    <a:invGamma/>
                  </a:srgbClr>
                </a:gs>
              </a:gsLst>
              <a:path path="rect">
                <a:fillToRect l="50000" t="50000" r="50000" b="50000"/>
              </a:path>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sz="1200" b="1">
                  <a:cs typeface="+mn-cs"/>
                </a:rPr>
                <a:t>Agent</a:t>
              </a:r>
            </a:p>
          </p:txBody>
        </p:sp>
        <p:cxnSp>
          <p:nvCxnSpPr>
            <p:cNvPr id="290847" name="AutoShape 31"/>
            <p:cNvCxnSpPr>
              <a:cxnSpLocks noChangeShapeType="1"/>
              <a:stCxn id="290845" idx="4"/>
              <a:endCxn id="290846" idx="1"/>
            </p:cNvCxnSpPr>
            <p:nvPr/>
          </p:nvCxnSpPr>
          <p:spPr bwMode="auto">
            <a:xfrm>
              <a:off x="1806" y="3019"/>
              <a:ext cx="115" cy="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pic>
        <p:nvPicPr>
          <p:cNvPr id="220174" name="Picture 8" descr="BS00283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513" y="1458913"/>
            <a:ext cx="827087"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0175" name="Group 32"/>
          <p:cNvGrpSpPr>
            <a:grpSpLocks/>
          </p:cNvGrpSpPr>
          <p:nvPr/>
        </p:nvGrpSpPr>
        <p:grpSpPr bwMode="auto">
          <a:xfrm>
            <a:off x="7469188" y="3187700"/>
            <a:ext cx="1370012" cy="431800"/>
            <a:chOff x="1489" y="2883"/>
            <a:chExt cx="863" cy="272"/>
          </a:xfrm>
        </p:grpSpPr>
        <p:sp>
          <p:nvSpPr>
            <p:cNvPr id="290849" name="AutoShape 33"/>
            <p:cNvSpPr>
              <a:spLocks noChangeArrowheads="1"/>
            </p:cNvSpPr>
            <p:nvPr/>
          </p:nvSpPr>
          <p:spPr bwMode="auto">
            <a:xfrm>
              <a:off x="1489" y="2883"/>
              <a:ext cx="317" cy="272"/>
            </a:xfrm>
            <a:prstGeom prst="flowChartMagneticDisk">
              <a:avLst/>
            </a:prstGeom>
            <a:gradFill rotWithShape="0">
              <a:gsLst>
                <a:gs pos="0">
                  <a:srgbClr val="DDDDDD">
                    <a:gamma/>
                    <a:shade val="46275"/>
                    <a:invGamma/>
                  </a:srgbClr>
                </a:gs>
                <a:gs pos="50000">
                  <a:srgbClr val="DDDDDD"/>
                </a:gs>
                <a:gs pos="100000">
                  <a:srgbClr val="DDDDDD">
                    <a:gamma/>
                    <a:shade val="46275"/>
                    <a:invGamma/>
                  </a:srgbClr>
                </a:gs>
              </a:gsLst>
              <a:lin ang="5400000" scaled="1"/>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400" b="1">
                  <a:cs typeface="+mn-cs"/>
                </a:rPr>
                <a:t>MIB</a:t>
              </a:r>
            </a:p>
          </p:txBody>
        </p:sp>
        <p:sp>
          <p:nvSpPr>
            <p:cNvPr id="290850" name="AutoShape 34"/>
            <p:cNvSpPr>
              <a:spLocks noChangeArrowheads="1"/>
            </p:cNvSpPr>
            <p:nvPr/>
          </p:nvSpPr>
          <p:spPr bwMode="auto">
            <a:xfrm>
              <a:off x="1921" y="2883"/>
              <a:ext cx="431" cy="272"/>
            </a:xfrm>
            <a:prstGeom prst="flowChartMultidocument">
              <a:avLst/>
            </a:prstGeom>
            <a:gradFill rotWithShape="0">
              <a:gsLst>
                <a:gs pos="0">
                  <a:srgbClr val="DDDDDD"/>
                </a:gs>
                <a:gs pos="100000">
                  <a:srgbClr val="DDDDDD">
                    <a:gamma/>
                    <a:shade val="46275"/>
                    <a:invGamma/>
                  </a:srgbClr>
                </a:gs>
              </a:gsLst>
              <a:path path="rect">
                <a:fillToRect l="50000" t="50000" r="50000" b="50000"/>
              </a:path>
            </a:gra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sz="1200" b="1">
                  <a:cs typeface="+mn-cs"/>
                </a:rPr>
                <a:t>Agent</a:t>
              </a:r>
            </a:p>
          </p:txBody>
        </p:sp>
        <p:cxnSp>
          <p:nvCxnSpPr>
            <p:cNvPr id="290851" name="AutoShape 35"/>
            <p:cNvCxnSpPr>
              <a:cxnSpLocks noChangeShapeType="1"/>
              <a:stCxn id="290849" idx="4"/>
              <a:endCxn id="290850" idx="1"/>
            </p:cNvCxnSpPr>
            <p:nvPr/>
          </p:nvCxnSpPr>
          <p:spPr bwMode="auto">
            <a:xfrm>
              <a:off x="1806" y="3019"/>
              <a:ext cx="115" cy="0"/>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pic>
        <p:nvPicPr>
          <p:cNvPr id="220176" name="Picture 13" descr="j02453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830513"/>
            <a:ext cx="4603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7" name="Picture 14" descr="bs01070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616325"/>
            <a:ext cx="7842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8" name="Picture 15" descr="j00935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8938" y="3719513"/>
            <a:ext cx="5937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79" name="Picture 36" descr="BS00161_"/>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9550" y="2754313"/>
            <a:ext cx="46355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0857" name="AutoShape 41"/>
          <p:cNvCxnSpPr>
            <a:cxnSpLocks noChangeShapeType="1"/>
            <a:stCxn id="290835" idx="4"/>
            <a:endCxn id="290855" idx="1"/>
          </p:cNvCxnSpPr>
          <p:nvPr/>
        </p:nvCxnSpPr>
        <p:spPr bwMode="auto">
          <a:xfrm>
            <a:off x="3019425" y="4405313"/>
            <a:ext cx="182563" cy="179387"/>
          </a:xfrm>
          <a:prstGeom prst="straightConnector1">
            <a:avLst/>
          </a:prstGeom>
          <a:noFill/>
          <a:ln w="12700"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0858" name="AutoShape 42"/>
          <p:cNvCxnSpPr>
            <a:cxnSpLocks noChangeShapeType="1"/>
            <a:stCxn id="220176" idx="3"/>
            <a:endCxn id="290867" idx="1"/>
          </p:cNvCxnSpPr>
          <p:nvPr/>
        </p:nvCxnSpPr>
        <p:spPr bwMode="auto">
          <a:xfrm>
            <a:off x="1127125" y="3101975"/>
            <a:ext cx="2182813" cy="160338"/>
          </a:xfrm>
          <a:prstGeom prst="straightConnector1">
            <a:avLst/>
          </a:prstGeom>
          <a:noFill/>
          <a:ln w="12700" cap="sq">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0859" name="AutoShape 43"/>
          <p:cNvCxnSpPr>
            <a:cxnSpLocks noChangeShapeType="1"/>
            <a:stCxn id="220177" idx="0"/>
            <a:endCxn id="290867" idx="2"/>
          </p:cNvCxnSpPr>
          <p:nvPr/>
        </p:nvCxnSpPr>
        <p:spPr bwMode="auto">
          <a:xfrm flipV="1">
            <a:off x="2982913" y="3387725"/>
            <a:ext cx="1514475" cy="228600"/>
          </a:xfrm>
          <a:prstGeom prst="straightConnector1">
            <a:avLst/>
          </a:prstGeom>
          <a:noFill/>
          <a:ln w="12700"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0860" name="AutoShape 44"/>
          <p:cNvCxnSpPr>
            <a:cxnSpLocks noChangeShapeType="1"/>
            <a:stCxn id="220178" idx="0"/>
            <a:endCxn id="290867" idx="2"/>
          </p:cNvCxnSpPr>
          <p:nvPr/>
        </p:nvCxnSpPr>
        <p:spPr bwMode="auto">
          <a:xfrm flipH="1" flipV="1">
            <a:off x="4497388" y="3387725"/>
            <a:ext cx="1268412" cy="331788"/>
          </a:xfrm>
          <a:prstGeom prst="straightConnector1">
            <a:avLst/>
          </a:prstGeom>
          <a:noFill/>
          <a:ln w="12700" cap="sq">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0861" name="AutoShape 45"/>
          <p:cNvCxnSpPr>
            <a:cxnSpLocks noChangeShapeType="1"/>
            <a:stCxn id="220179" idx="1"/>
            <a:endCxn id="290867" idx="3"/>
          </p:cNvCxnSpPr>
          <p:nvPr/>
        </p:nvCxnSpPr>
        <p:spPr bwMode="auto">
          <a:xfrm flipH="1">
            <a:off x="5684838" y="3024188"/>
            <a:ext cx="2144712" cy="238125"/>
          </a:xfrm>
          <a:prstGeom prst="straightConnector1">
            <a:avLst/>
          </a:prstGeom>
          <a:noFill/>
          <a:ln w="12700" cap="sq">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0862" name="AutoShape 46"/>
          <p:cNvCxnSpPr>
            <a:cxnSpLocks noChangeShapeType="1"/>
            <a:stCxn id="220174" idx="2"/>
            <a:endCxn id="290867" idx="0"/>
          </p:cNvCxnSpPr>
          <p:nvPr/>
        </p:nvCxnSpPr>
        <p:spPr bwMode="auto">
          <a:xfrm>
            <a:off x="4006850" y="2393950"/>
            <a:ext cx="490538" cy="741363"/>
          </a:xfrm>
          <a:prstGeom prst="straightConnector1">
            <a:avLst/>
          </a:prstGeom>
          <a:noFill/>
          <a:ln w="12700" cap="sq">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0867" name="Text Box 51"/>
          <p:cNvSpPr txBox="1">
            <a:spLocks noChangeArrowheads="1"/>
          </p:cNvSpPr>
          <p:nvPr/>
        </p:nvSpPr>
        <p:spPr bwMode="auto">
          <a:xfrm>
            <a:off x="3309938" y="3135313"/>
            <a:ext cx="2374900" cy="25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a:cs typeface="+mn-cs"/>
              </a:rPr>
              <a:t>Protocole d’administration</a:t>
            </a:r>
            <a:endParaRPr lang="fr-FR" sz="1600">
              <a:cs typeface="+mn-cs"/>
            </a:endParaRPr>
          </a:p>
        </p:txBody>
      </p:sp>
      <p:sp>
        <p:nvSpPr>
          <p:cNvPr id="290868" name="Text Box 52"/>
          <p:cNvSpPr txBox="1">
            <a:spLocks noChangeArrowheads="1"/>
          </p:cNvSpPr>
          <p:nvPr/>
        </p:nvSpPr>
        <p:spPr bwMode="auto">
          <a:xfrm>
            <a:off x="4497388" y="5397500"/>
            <a:ext cx="4173537"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600">
                <a:cs typeface="+mn-cs"/>
              </a:rPr>
              <a:t>SNMP </a:t>
            </a:r>
            <a:r>
              <a:rPr lang="en-US" sz="1600">
                <a:cs typeface="+mn-cs"/>
                <a:sym typeface="Wingdings" charset="0"/>
              </a:rPr>
              <a:t> </a:t>
            </a:r>
            <a:r>
              <a:rPr lang="en-US" sz="1600" b="1" i="1">
                <a:cs typeface="+mn-cs"/>
                <a:sym typeface="Wingdings" charset="0"/>
              </a:rPr>
              <a:t>S</a:t>
            </a:r>
            <a:r>
              <a:rPr lang="en-US" sz="1600" i="1">
                <a:cs typeface="+mn-cs"/>
                <a:sym typeface="Wingdings" charset="0"/>
              </a:rPr>
              <a:t>imple </a:t>
            </a:r>
            <a:r>
              <a:rPr lang="en-US" sz="1600" b="1" i="1">
                <a:cs typeface="+mn-cs"/>
                <a:sym typeface="Wingdings" charset="0"/>
              </a:rPr>
              <a:t>N</a:t>
            </a:r>
            <a:r>
              <a:rPr lang="en-US" sz="1600" i="1">
                <a:cs typeface="+mn-cs"/>
                <a:sym typeface="Wingdings" charset="0"/>
              </a:rPr>
              <a:t>etwork </a:t>
            </a:r>
            <a:r>
              <a:rPr lang="en-US" sz="1600" b="1" i="1">
                <a:cs typeface="+mn-cs"/>
                <a:sym typeface="Wingdings" charset="0"/>
              </a:rPr>
              <a:t>M</a:t>
            </a:r>
            <a:r>
              <a:rPr lang="en-US" sz="1600" i="1">
                <a:cs typeface="+mn-cs"/>
                <a:sym typeface="Wingdings" charset="0"/>
              </a:rPr>
              <a:t>anagement </a:t>
            </a:r>
            <a:r>
              <a:rPr lang="en-US" sz="1600" b="1" i="1">
                <a:cs typeface="+mn-cs"/>
                <a:sym typeface="Wingdings" charset="0"/>
              </a:rPr>
              <a:t>P</a:t>
            </a:r>
            <a:r>
              <a:rPr lang="en-US" sz="1600" i="1">
                <a:cs typeface="+mn-cs"/>
                <a:sym typeface="Wingdings" charset="0"/>
              </a:rPr>
              <a:t>rotocol</a:t>
            </a:r>
            <a:endParaRPr lang="en-US" sz="1600" i="1">
              <a:cs typeface="+mn-cs"/>
            </a:endParaRPr>
          </a:p>
        </p:txBody>
      </p:sp>
      <p:sp>
        <p:nvSpPr>
          <p:cNvPr id="290869" name="Text Box 53"/>
          <p:cNvSpPr txBox="1">
            <a:spLocks noChangeArrowheads="1"/>
          </p:cNvSpPr>
          <p:nvPr/>
        </p:nvSpPr>
        <p:spPr bwMode="auto">
          <a:xfrm>
            <a:off x="4497388" y="5757863"/>
            <a:ext cx="452437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en-US" sz="1600">
                <a:cs typeface="+mn-cs"/>
              </a:rPr>
              <a:t>CMIP </a:t>
            </a:r>
            <a:r>
              <a:rPr lang="en-US" sz="1600">
                <a:cs typeface="+mn-cs"/>
                <a:sym typeface="Wingdings" charset="0"/>
              </a:rPr>
              <a:t> </a:t>
            </a:r>
            <a:r>
              <a:rPr lang="en-US" sz="1600" b="1" i="1">
                <a:cs typeface="+mn-cs"/>
                <a:sym typeface="Wingdings" charset="0"/>
              </a:rPr>
              <a:t>C</a:t>
            </a:r>
            <a:r>
              <a:rPr lang="en-US" sz="1600" i="1">
                <a:cs typeface="+mn-cs"/>
                <a:sym typeface="Wingdings" charset="0"/>
              </a:rPr>
              <a:t>ommon </a:t>
            </a:r>
            <a:r>
              <a:rPr lang="en-US" sz="1600" b="1" i="1">
                <a:cs typeface="+mn-cs"/>
                <a:sym typeface="Wingdings" charset="0"/>
              </a:rPr>
              <a:t>M</a:t>
            </a:r>
            <a:r>
              <a:rPr lang="en-US" sz="1600" i="1">
                <a:cs typeface="+mn-cs"/>
                <a:sym typeface="Wingdings" charset="0"/>
              </a:rPr>
              <a:t>anagement </a:t>
            </a:r>
            <a:r>
              <a:rPr lang="en-US" sz="1600" b="1" i="1">
                <a:cs typeface="+mn-cs"/>
                <a:sym typeface="Wingdings" charset="0"/>
              </a:rPr>
              <a:t>I</a:t>
            </a:r>
            <a:r>
              <a:rPr lang="en-US" sz="1600" i="1">
                <a:cs typeface="+mn-cs"/>
                <a:sym typeface="Wingdings" charset="0"/>
              </a:rPr>
              <a:t>nformation </a:t>
            </a:r>
            <a:r>
              <a:rPr lang="en-US" sz="1600" b="1" i="1">
                <a:cs typeface="+mn-cs"/>
                <a:sym typeface="Wingdings" charset="0"/>
              </a:rPr>
              <a:t>P</a:t>
            </a:r>
            <a:r>
              <a:rPr lang="en-US" sz="1600" i="1">
                <a:cs typeface="+mn-cs"/>
                <a:sym typeface="Wingdings" charset="0"/>
              </a:rPr>
              <a:t>rotocol</a:t>
            </a:r>
          </a:p>
        </p:txBody>
      </p:sp>
      <p:sp>
        <p:nvSpPr>
          <p:cNvPr id="290870" name="Text Box 54"/>
          <p:cNvSpPr txBox="1">
            <a:spLocks noChangeArrowheads="1"/>
          </p:cNvSpPr>
          <p:nvPr/>
        </p:nvSpPr>
        <p:spPr bwMode="auto">
          <a:xfrm>
            <a:off x="179388" y="5775325"/>
            <a:ext cx="2374900"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a:cs typeface="+mn-cs"/>
              </a:rPr>
              <a:t>Protocole d’administration</a:t>
            </a:r>
            <a:endParaRPr lang="fr-FR" sz="1600">
              <a:cs typeface="+mn-cs"/>
            </a:endParaRPr>
          </a:p>
        </p:txBody>
      </p:sp>
      <p:pic>
        <p:nvPicPr>
          <p:cNvPr id="220190" name="Picture 55" descr="BD00028_"/>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7388" y="6116638"/>
            <a:ext cx="3317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0872" name="AutoShape 56"/>
          <p:cNvCxnSpPr>
            <a:cxnSpLocks noChangeShapeType="1"/>
            <a:stCxn id="290870" idx="3"/>
            <a:endCxn id="290868" idx="1"/>
          </p:cNvCxnSpPr>
          <p:nvPr/>
        </p:nvCxnSpPr>
        <p:spPr bwMode="auto">
          <a:xfrm flipV="1">
            <a:off x="2554288" y="5541963"/>
            <a:ext cx="1943100" cy="36036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0873" name="AutoShape 57"/>
          <p:cNvCxnSpPr>
            <a:cxnSpLocks noChangeShapeType="1"/>
            <a:stCxn id="290870" idx="3"/>
            <a:endCxn id="220190" idx="1"/>
          </p:cNvCxnSpPr>
          <p:nvPr/>
        </p:nvCxnSpPr>
        <p:spPr bwMode="auto">
          <a:xfrm>
            <a:off x="2554288" y="5902325"/>
            <a:ext cx="1943100" cy="37623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0874" name="AutoShape 58"/>
          <p:cNvCxnSpPr>
            <a:cxnSpLocks noChangeShapeType="1"/>
            <a:stCxn id="290870" idx="3"/>
            <a:endCxn id="290869" idx="1"/>
          </p:cNvCxnSpPr>
          <p:nvPr/>
        </p:nvCxnSpPr>
        <p:spPr bwMode="auto">
          <a:xfrm>
            <a:off x="2554288" y="5902325"/>
            <a:ext cx="1943100" cy="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0875" name="Text Box 59"/>
          <p:cNvSpPr txBox="1">
            <a:spLocks noChangeArrowheads="1"/>
          </p:cNvSpPr>
          <p:nvPr/>
        </p:nvSpPr>
        <p:spPr bwMode="auto">
          <a:xfrm>
            <a:off x="179388" y="5397500"/>
            <a:ext cx="3382962"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a:cs typeface="+mn-cs"/>
              </a:rPr>
              <a:t>Capacités du système d’administration</a:t>
            </a:r>
            <a:endParaRPr lang="fr-FR" sz="1600">
              <a:cs typeface="+mn-cs"/>
            </a:endParaRPr>
          </a:p>
        </p:txBody>
      </p:sp>
      <p:sp>
        <p:nvSpPr>
          <p:cNvPr id="290876" name="Text Box 60"/>
          <p:cNvSpPr txBox="1">
            <a:spLocks noChangeArrowheads="1"/>
          </p:cNvSpPr>
          <p:nvPr/>
        </p:nvSpPr>
        <p:spPr bwMode="auto">
          <a:xfrm>
            <a:off x="179388" y="5037138"/>
            <a:ext cx="8001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600" b="1"/>
              <a:t>Les différents éléments d’équipements sont gérés par l’agent</a:t>
            </a:r>
            <a:endParaRPr lang="fr-FR" sz="1600"/>
          </a:p>
        </p:txBody>
      </p:sp>
      <p:sp>
        <p:nvSpPr>
          <p:cNvPr id="2" name="Date Placeholder 1"/>
          <p:cNvSpPr>
            <a:spLocks noGrp="1"/>
          </p:cNvSpPr>
          <p:nvPr>
            <p:ph type="dt" sz="quarter" idx="10"/>
          </p:nvPr>
        </p:nvSpPr>
        <p:spPr/>
        <p:txBody>
          <a:bodyPr/>
          <a:lstStyle/>
          <a:p>
            <a:pPr>
              <a:defRPr/>
            </a:pPr>
            <a:r>
              <a:rPr lang="fr-FR" smtClean="0"/>
              <a:t>© </a:t>
            </a:r>
            <a:fld id="{761587D8-5E15-7747-91F0-6523E15E66ED}"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5E2D6569-210E-544F-9213-0058A9D65133}" type="slidenum">
              <a:rPr lang="fr-FR" smtClean="0"/>
              <a:pPr>
                <a:defRPr/>
              </a:pPr>
              <a:t>146</a:t>
            </a:fld>
            <a:endParaRPr lang="fr-F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spect="1" noChangeArrowheads="1"/>
          </p:cNvSpPr>
          <p:nvPr>
            <p:ph type="title"/>
          </p:nvPr>
        </p:nvSpPr>
        <p:spPr>
          <a:xfrm>
            <a:off x="682625" y="0"/>
            <a:ext cx="7772400" cy="701675"/>
          </a:xfrm>
        </p:spPr>
        <p:txBody>
          <a:bodyPr>
            <a:spAutoFit/>
          </a:bodyPr>
          <a:lstStyle/>
          <a:p>
            <a:pPr>
              <a:defRPr/>
            </a:pPr>
            <a:r>
              <a:rPr lang="en-US" sz="4000" smtClean="0">
                <a:cs typeface="+mj-cs"/>
              </a:rPr>
              <a:t>Collapsed backbone</a:t>
            </a:r>
            <a:endParaRPr lang="fr-FR" sz="4000" smtClean="0">
              <a:cs typeface="+mj-cs"/>
            </a:endParaRPr>
          </a:p>
        </p:txBody>
      </p:sp>
      <p:sp>
        <p:nvSpPr>
          <p:cNvPr id="197635" name="Text Box 3"/>
          <p:cNvSpPr txBox="1">
            <a:spLocks noChangeAspect="1" noChangeArrowheads="1"/>
          </p:cNvSpPr>
          <p:nvPr/>
        </p:nvSpPr>
        <p:spPr bwMode="auto">
          <a:xfrm>
            <a:off x="228600" y="838200"/>
            <a:ext cx="853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mn-cs"/>
              </a:rPr>
              <a:t>Dans </a:t>
            </a:r>
            <a:r>
              <a:rPr lang="fr-FR">
                <a:cs typeface="Times New Roman" charset="0"/>
              </a:rPr>
              <a:t>la technique du </a:t>
            </a:r>
            <a:r>
              <a:rPr lang="fr-FR" i="1">
                <a:cs typeface="Times New Roman" charset="0"/>
              </a:rPr>
              <a:t>collapsed backbone</a:t>
            </a:r>
            <a:r>
              <a:rPr lang="fr-FR">
                <a:cs typeface="Times New Roman" charset="0"/>
              </a:rPr>
              <a:t> ou </a:t>
            </a:r>
            <a:r>
              <a:rPr lang="fr-FR" b="1" i="1">
                <a:cs typeface="Times New Roman" charset="0"/>
              </a:rPr>
              <a:t>artère rapide</a:t>
            </a:r>
            <a:r>
              <a:rPr lang="fr-FR">
                <a:cs typeface="Times New Roman" charset="0"/>
              </a:rPr>
              <a:t>, le commutateur tient le rôle de l'épine dorsale du réseau local. Le </a:t>
            </a:r>
            <a:r>
              <a:rPr lang="fr-FR" i="1">
                <a:cs typeface="Times New Roman" charset="0"/>
              </a:rPr>
              <a:t>backbone </a:t>
            </a:r>
            <a:r>
              <a:rPr lang="fr-FR">
                <a:cs typeface="Times New Roman" charset="0"/>
              </a:rPr>
              <a:t>est reporté sur le fond de panier du commutateur, qui </a:t>
            </a:r>
            <a:r>
              <a:rPr lang="fr-FR" i="1">
                <a:cs typeface="Times New Roman" charset="0"/>
              </a:rPr>
              <a:t>multiplexe</a:t>
            </a:r>
            <a:r>
              <a:rPr lang="fr-FR">
                <a:cs typeface="Times New Roman" charset="0"/>
              </a:rPr>
              <a:t> les connexions au réseau local</a:t>
            </a:r>
            <a:r>
              <a:rPr lang="fr-FR">
                <a:cs typeface="+mn-cs"/>
              </a:rPr>
              <a:t> </a:t>
            </a:r>
          </a:p>
        </p:txBody>
      </p:sp>
      <p:graphicFrame>
        <p:nvGraphicFramePr>
          <p:cNvPr id="197636" name="Group 4"/>
          <p:cNvGraphicFramePr>
            <a:graphicFrameLocks noGrp="1"/>
          </p:cNvGraphicFramePr>
          <p:nvPr/>
        </p:nvGraphicFramePr>
        <p:xfrm>
          <a:off x="381000" y="4114800"/>
          <a:ext cx="8382000" cy="2286000"/>
        </p:xfrm>
        <a:graphic>
          <a:graphicData uri="http://schemas.openxmlformats.org/drawingml/2006/table">
            <a:tbl>
              <a:tblPr/>
              <a:tblGrid>
                <a:gridCol w="4191000"/>
                <a:gridCol w="4191000"/>
              </a:tblGrid>
              <a:tr h="2682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1" i="0" u="none" strike="noStrike" cap="none" normalizeH="0" baseline="0">
                          <a:ln>
                            <a:noFill/>
                          </a:ln>
                          <a:solidFill>
                            <a:schemeClr val="tx1"/>
                          </a:solidFill>
                          <a:effectLst/>
                          <a:latin typeface="Times New Roman" charset="0"/>
                          <a:ea typeface="ＭＳ Ｐゴシック" charset="0"/>
                          <a:cs typeface="ＭＳ Ｐゴシック" charset="0"/>
                        </a:rPr>
                        <a:t>Avantages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1" i="0" u="none" strike="noStrike" cap="none" normalizeH="0" baseline="0">
                          <a:ln>
                            <a:noFill/>
                          </a:ln>
                          <a:solidFill>
                            <a:schemeClr val="tx1"/>
                          </a:solidFill>
                          <a:effectLst/>
                          <a:latin typeface="Times New Roman" charset="0"/>
                          <a:ea typeface="ＭＳ Ｐゴシック" charset="0"/>
                          <a:cs typeface="ＭＳ Ｐゴシック" charset="0"/>
                        </a:rPr>
                        <a:t>Inconvénients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30200">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Concentration de tous les équipements (</a:t>
                      </a:r>
                      <a:r>
                        <a:rPr kumimoji="0" lang="fr-FR" sz="1600" b="0" i="1" u="none" strike="noStrike" cap="none" normalizeH="0" baseline="0">
                          <a:ln>
                            <a:noFill/>
                          </a:ln>
                          <a:solidFill>
                            <a:schemeClr val="tx1"/>
                          </a:solidFill>
                          <a:effectLst/>
                          <a:latin typeface="Times New Roman" charset="0"/>
                          <a:ea typeface="ＭＳ Ｐゴシック" charset="0"/>
                          <a:cs typeface="ＭＳ Ｐゴシック" charset="0"/>
                        </a:rPr>
                        <a:t>Actifs et Brassage</a:t>
                      </a: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1" u="none" strike="noStrike" cap="none" normalizeH="0" baseline="0">
                          <a:ln>
                            <a:noFill/>
                          </a:ln>
                          <a:solidFill>
                            <a:schemeClr val="tx1"/>
                          </a:solidFill>
                          <a:effectLst/>
                          <a:latin typeface="Times New Roman" charset="0"/>
                          <a:ea typeface="ＭＳ Ｐゴシック" charset="0"/>
                          <a:cs typeface="ＭＳ Ｐゴシック" charset="0"/>
                        </a:rPr>
                        <a:t>Single Point of Failure</a:t>
                      </a: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 à contrôler</a:t>
                      </a:r>
                      <a:endParaRPr kumimoji="0" lang="fr-FR" sz="1600" b="0" i="1"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a:noFill/>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Times New Roman" charset="0"/>
                        </a:rPr>
                        <a:t>Facilité de gestion</a:t>
                      </a:r>
                      <a:endPar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Diamètre du Réseau</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r>
              <a:tr h="246063">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Times New Roman" charset="0"/>
                        </a:rPr>
                        <a:t>Homogénéité fournisseurs (VLAN, …)</a:t>
                      </a:r>
                      <a:endPar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Dépendance constructeur</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r>
              <a:tr h="246063">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Times New Roman" charset="0"/>
                        </a:rPr>
                        <a:t>Éventuellement coûts</a:t>
                      </a:r>
                      <a:endPar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Difficultés d’évolution de l’architecture</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r>
              <a:tr h="246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Souplesse limitée</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w="12700"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221206" name="Object 23"/>
          <p:cNvGraphicFramePr>
            <a:graphicFrameLocks noChangeAspect="1"/>
          </p:cNvGraphicFramePr>
          <p:nvPr/>
        </p:nvGraphicFramePr>
        <p:xfrm>
          <a:off x="2514600" y="1524000"/>
          <a:ext cx="3746500" cy="2652713"/>
        </p:xfrm>
        <a:graphic>
          <a:graphicData uri="http://schemas.openxmlformats.org/presentationml/2006/ole">
            <mc:AlternateContent xmlns:mc="http://schemas.openxmlformats.org/markup-compatibility/2006">
              <mc:Choice xmlns:v="urn:schemas-microsoft-com:vml" Requires="v">
                <p:oleObj spid="_x0000_s221223" name="VISIO" r:id="rId3" imgW="3747666" imgH="2653134" progId="Visio.Drawing.6">
                  <p:embed/>
                </p:oleObj>
              </mc:Choice>
              <mc:Fallback>
                <p:oleObj name="VISIO" r:id="rId3" imgW="3747666" imgH="2653134" progId="Visio.Drawing.6">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524000"/>
                        <a:ext cx="3746500" cy="2652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1FAD9F7A-F893-0549-86A8-83AB9D8B387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7E272A1F-70CE-094F-A6CD-0AC80434EFFA}" type="slidenum">
              <a:rPr lang="fr-FR" smtClean="0"/>
              <a:pPr>
                <a:defRPr/>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Réseaux Multi-protocoles</a:t>
            </a:r>
          </a:p>
        </p:txBody>
      </p:sp>
      <p:graphicFrame>
        <p:nvGraphicFramePr>
          <p:cNvPr id="222210" name="Object 3"/>
          <p:cNvGraphicFramePr>
            <a:graphicFrameLocks noChangeAspect="1"/>
          </p:cNvGraphicFramePr>
          <p:nvPr/>
        </p:nvGraphicFramePr>
        <p:xfrm>
          <a:off x="850900" y="990600"/>
          <a:ext cx="7556500" cy="5295900"/>
        </p:xfrm>
        <a:graphic>
          <a:graphicData uri="http://schemas.openxmlformats.org/presentationml/2006/ole">
            <mc:AlternateContent xmlns:mc="http://schemas.openxmlformats.org/markup-compatibility/2006">
              <mc:Choice xmlns:v="urn:schemas-microsoft-com:vml" Requires="v">
                <p:oleObj spid="_x0000_s222230" name="VISIO" r:id="rId3" imgW="7581900" imgH="5295900" progId="Visio.Drawing.6">
                  <p:embed/>
                </p:oleObj>
              </mc:Choice>
              <mc:Fallback>
                <p:oleObj name="VISIO" r:id="rId3" imgW="7581900" imgH="5295900"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00" y="990600"/>
                        <a:ext cx="7556500"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98660" name="Text Box 4"/>
          <p:cNvSpPr txBox="1">
            <a:spLocks noChangeAspect="1" noChangeArrowheads="1"/>
          </p:cNvSpPr>
          <p:nvPr/>
        </p:nvSpPr>
        <p:spPr bwMode="auto">
          <a:xfrm>
            <a:off x="2438400" y="838200"/>
            <a:ext cx="39592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b="1">
                <a:cs typeface="+mn-cs"/>
              </a:rPr>
              <a:t>Multi protocoles</a:t>
            </a:r>
            <a:r>
              <a:rPr lang="fr-FR" sz="1600">
                <a:cs typeface="+mn-cs"/>
              </a:rPr>
              <a:t>: SNA, TCP/IP, IPX/SPX, …</a:t>
            </a:r>
          </a:p>
        </p:txBody>
      </p:sp>
      <p:sp>
        <p:nvSpPr>
          <p:cNvPr id="198661" name="Text Box 5"/>
          <p:cNvSpPr txBox="1">
            <a:spLocks noChangeArrowheads="1"/>
          </p:cNvSpPr>
          <p:nvPr/>
        </p:nvSpPr>
        <p:spPr bwMode="auto">
          <a:xfrm>
            <a:off x="4572000" y="6096000"/>
            <a:ext cx="305911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a:cs typeface="+mn-cs"/>
              </a:rPr>
              <a:t>QoS</a:t>
            </a:r>
            <a:r>
              <a:rPr lang="fr-FR" sz="1600">
                <a:cs typeface="+mn-cs"/>
              </a:rPr>
              <a:t>: Délais, Régularité, Fiabilité, …</a:t>
            </a:r>
          </a:p>
        </p:txBody>
      </p:sp>
      <p:sp>
        <p:nvSpPr>
          <p:cNvPr id="198662" name="Text Box 6"/>
          <p:cNvSpPr txBox="1">
            <a:spLocks noChangeArrowheads="1"/>
          </p:cNvSpPr>
          <p:nvPr/>
        </p:nvSpPr>
        <p:spPr bwMode="auto">
          <a:xfrm>
            <a:off x="76200" y="2895600"/>
            <a:ext cx="228600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a:cs typeface="+mn-cs"/>
              </a:rPr>
              <a:t>Hauts Débits</a:t>
            </a:r>
            <a:r>
              <a:rPr lang="fr-FR" sz="1600">
                <a:cs typeface="+mn-cs"/>
              </a:rPr>
              <a:t>:</a:t>
            </a:r>
          </a:p>
          <a:p>
            <a:pPr lvl="1">
              <a:defRPr/>
            </a:pPr>
            <a:r>
              <a:rPr lang="fr-FR" sz="1600">
                <a:cs typeface="+mn-cs"/>
              </a:rPr>
              <a:t>C/S, Documents, Trafics de Service, …</a:t>
            </a:r>
          </a:p>
        </p:txBody>
      </p:sp>
      <p:sp>
        <p:nvSpPr>
          <p:cNvPr id="2" name="Date Placeholder 1"/>
          <p:cNvSpPr>
            <a:spLocks noGrp="1"/>
          </p:cNvSpPr>
          <p:nvPr>
            <p:ph type="dt" sz="quarter" idx="10"/>
          </p:nvPr>
        </p:nvSpPr>
        <p:spPr/>
        <p:txBody>
          <a:bodyPr/>
          <a:lstStyle/>
          <a:p>
            <a:pPr>
              <a:defRPr/>
            </a:pPr>
            <a:r>
              <a:rPr lang="fr-FR" smtClean="0"/>
              <a:t>© </a:t>
            </a:r>
            <a:fld id="{CD62B8DA-2DA3-B841-9122-F162F97746EC}"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CAE67A2-E96C-C943-8474-F53AE31C6C36}" type="slidenum">
              <a:rPr lang="fr-FR" smtClean="0"/>
              <a:pPr>
                <a:defRPr/>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2625" y="0"/>
            <a:ext cx="7772400" cy="609600"/>
          </a:xfrm>
        </p:spPr>
        <p:txBody>
          <a:bodyPr lIns="0" tIns="0" rIns="0" bIns="0">
            <a:spAutoFit/>
          </a:bodyPr>
          <a:lstStyle/>
          <a:p>
            <a:pPr>
              <a:defRPr/>
            </a:pPr>
            <a:r>
              <a:rPr lang="fr-FR" sz="4000" smtClean="0">
                <a:cs typeface="+mj-cs"/>
              </a:rPr>
              <a:t>Protocoles &amp; </a:t>
            </a:r>
            <a:r>
              <a:rPr lang="fr-FR" sz="4000" b="1" i="1" smtClean="0">
                <a:cs typeface="Times New Roman" charset="0"/>
              </a:rPr>
              <a:t>Détection d'erreurs</a:t>
            </a:r>
            <a:r>
              <a:rPr lang="fr-FR" sz="4000" b="1" i="1" baseline="-25000" smtClean="0">
                <a:cs typeface="Times New Roman" charset="0"/>
              </a:rPr>
              <a:t>1</a:t>
            </a:r>
            <a:endParaRPr lang="fr-FR" sz="4000" b="1" i="1" baseline="-25000" smtClean="0">
              <a:cs typeface="+mj-cs"/>
            </a:endParaRPr>
          </a:p>
        </p:txBody>
      </p:sp>
      <p:sp>
        <p:nvSpPr>
          <p:cNvPr id="167939" name="Rectangle 3"/>
          <p:cNvSpPr>
            <a:spLocks noGrp="1" noChangeArrowheads="1"/>
          </p:cNvSpPr>
          <p:nvPr>
            <p:ph type="body" idx="1"/>
          </p:nvPr>
        </p:nvSpPr>
        <p:spPr>
          <a:xfrm>
            <a:off x="609600" y="914400"/>
            <a:ext cx="8001000" cy="2133600"/>
          </a:xfrm>
        </p:spPr>
        <p:txBody>
          <a:bodyPr lIns="0" tIns="0" rIns="0" bIns="0">
            <a:spAutoFit/>
          </a:bodyPr>
          <a:lstStyle/>
          <a:p>
            <a:pPr marL="0" indent="0" algn="just">
              <a:spcBef>
                <a:spcPct val="0"/>
              </a:spcBef>
              <a:buFontTx/>
              <a:buNone/>
              <a:defRPr/>
            </a:pPr>
            <a:r>
              <a:rPr lang="fr-FR" sz="2000" smtClean="0">
                <a:latin typeface="Tms Rmn" charset="0"/>
                <a:cs typeface="Times New Roman" charset="0"/>
              </a:rPr>
              <a:t>La détection d'erreur est effectuée en utilisant une </a:t>
            </a:r>
            <a:r>
              <a:rPr lang="fr-FR" sz="2000" b="1" smtClean="0">
                <a:effectLst>
                  <a:outerShdw blurRad="38100" dist="38100" dir="2700000" algn="tl">
                    <a:srgbClr val="DDDDDD"/>
                  </a:outerShdw>
                </a:effectLst>
                <a:latin typeface="Tms Rmn" charset="0"/>
                <a:cs typeface="Times New Roman" charset="0"/>
              </a:rPr>
              <a:t>Séquence de Contrôle</a:t>
            </a:r>
            <a:r>
              <a:rPr lang="fr-FR" sz="2000" smtClean="0">
                <a:latin typeface="Tms Rmn" charset="0"/>
                <a:cs typeface="Times New Roman" charset="0"/>
              </a:rPr>
              <a:t> de caractère ou de bloc, concaténée au caractère ou au bloc à transmettre par le transmetteur, et, vérifiée par le récepteur. Cette </a:t>
            </a:r>
            <a:r>
              <a:rPr lang="fr-FR" sz="2000" b="1" smtClean="0">
                <a:effectLst>
                  <a:outerShdw blurRad="38100" dist="38100" dir="2700000" algn="tl">
                    <a:srgbClr val="DDDDDD"/>
                  </a:outerShdw>
                </a:effectLst>
                <a:latin typeface="Tms Rmn" charset="0"/>
                <a:cs typeface="Times New Roman" charset="0"/>
              </a:rPr>
              <a:t>Séquence de Contrôle</a:t>
            </a:r>
            <a:r>
              <a:rPr lang="fr-FR" sz="2000" smtClean="0">
                <a:latin typeface="Tms Rmn" charset="0"/>
                <a:cs typeface="Times New Roman" charset="0"/>
              </a:rPr>
              <a:t> est calculée depuis le contenu du caractère ou du bloc, de façon à ce que toute altération des bits du caractère ou du bloc (erreurs introduites par la ligne ou non, …) se traduise en une </a:t>
            </a:r>
            <a:r>
              <a:rPr lang="fr-FR" sz="2000" b="1" smtClean="0">
                <a:effectLst>
                  <a:outerShdw blurRad="38100" dist="38100" dir="2700000" algn="tl">
                    <a:srgbClr val="DDDDDD"/>
                  </a:outerShdw>
                </a:effectLst>
                <a:latin typeface="Tms Rmn" charset="0"/>
                <a:cs typeface="Times New Roman" charset="0"/>
              </a:rPr>
              <a:t>Séquence de Contrôle</a:t>
            </a:r>
            <a:r>
              <a:rPr lang="fr-FR" sz="2000" smtClean="0">
                <a:latin typeface="Tms Rmn" charset="0"/>
                <a:cs typeface="Times New Roman" charset="0"/>
              </a:rPr>
              <a:t> différente de celle calculée avant altération du caractère ou du bloc</a:t>
            </a:r>
            <a:r>
              <a:rPr lang="fr-FR" sz="2000" smtClean="0">
                <a:cs typeface="+mn-cs"/>
              </a:rPr>
              <a:t>.</a:t>
            </a:r>
          </a:p>
        </p:txBody>
      </p:sp>
      <p:sp>
        <p:nvSpPr>
          <p:cNvPr id="167940" name="Rectangle 4"/>
          <p:cNvSpPr>
            <a:spLocks noGrp="1" noChangeArrowheads="1"/>
          </p:cNvSpPr>
          <p:nvPr>
            <p:ph type="body" sz="half" idx="4294967295"/>
          </p:nvPr>
        </p:nvSpPr>
        <p:spPr>
          <a:xfrm>
            <a:off x="609600" y="3960813"/>
            <a:ext cx="8001000" cy="2287587"/>
          </a:xfrm>
        </p:spPr>
        <p:txBody>
          <a:bodyPr lIns="0" tIns="0" rIns="0" bIns="0">
            <a:spAutoFit/>
          </a:bodyPr>
          <a:lstStyle/>
          <a:p>
            <a:pPr marL="0" indent="0" algn="just">
              <a:spcBef>
                <a:spcPct val="0"/>
              </a:spcBef>
              <a:buFontTx/>
              <a:buNone/>
              <a:defRPr/>
            </a:pPr>
            <a:r>
              <a:rPr lang="fr-FR" sz="2000" smtClean="0">
                <a:latin typeface="Tms Rmn" charset="0"/>
                <a:cs typeface="Times New Roman" charset="0"/>
              </a:rPr>
              <a:t>Pour plus d'efficacité, cette détection d'erreurs peut être effectuée simultanément sur deux niveaux:</a:t>
            </a:r>
          </a:p>
          <a:p>
            <a:pPr marL="374650" lvl="1" indent="6350" algn="just">
              <a:spcBef>
                <a:spcPct val="0"/>
              </a:spcBef>
              <a:buFontTx/>
              <a:buNone/>
              <a:defRPr/>
            </a:pPr>
            <a:r>
              <a:rPr lang="fr-FR" sz="1800" smtClean="0">
                <a:latin typeface="Tms Rmn" charset="0"/>
                <a:cs typeface="Times New Roman" charset="0"/>
              </a:rPr>
              <a:t>Caractère</a:t>
            </a:r>
          </a:p>
          <a:p>
            <a:pPr marL="374650" lvl="1" indent="6350" algn="just">
              <a:spcBef>
                <a:spcPct val="0"/>
              </a:spcBef>
              <a:buFontTx/>
              <a:buNone/>
              <a:defRPr/>
            </a:pPr>
            <a:r>
              <a:rPr lang="fr-FR" sz="1800" smtClean="0">
                <a:latin typeface="Tms Rmn" charset="0"/>
                <a:cs typeface="Times New Roman" charset="0"/>
              </a:rPr>
              <a:t>Block</a:t>
            </a:r>
          </a:p>
          <a:p>
            <a:pPr marL="0" indent="0" algn="just">
              <a:spcBef>
                <a:spcPct val="0"/>
              </a:spcBef>
              <a:buFontTx/>
              <a:buNone/>
              <a:defRPr/>
            </a:pPr>
            <a:r>
              <a:rPr lang="fr-FR" sz="2000" smtClean="0">
                <a:latin typeface="Tms Rmn" charset="0"/>
                <a:cs typeface="Times New Roman" charset="0"/>
              </a:rPr>
              <a:t>suivant trois méthodes:</a:t>
            </a:r>
          </a:p>
          <a:p>
            <a:pPr marL="374650" lvl="1" indent="6350" algn="just">
              <a:spcBef>
                <a:spcPct val="0"/>
              </a:spcBef>
              <a:buFontTx/>
              <a:buNone/>
              <a:defRPr/>
            </a:pPr>
            <a:r>
              <a:rPr lang="fr-FR" sz="1800" smtClean="0">
                <a:latin typeface="Tms Rmn" charset="0"/>
                <a:cs typeface="Times New Roman" charset="0"/>
              </a:rPr>
              <a:t>LRC (</a:t>
            </a:r>
            <a:r>
              <a:rPr lang="en-US" sz="1800" i="1" smtClean="0">
                <a:latin typeface="Tms Rmn" charset="0"/>
                <a:cs typeface="Times New Roman" charset="0"/>
              </a:rPr>
              <a:t>Longitudinal Redundancy Check</a:t>
            </a:r>
            <a:r>
              <a:rPr lang="fr-FR" sz="1800" smtClean="0">
                <a:latin typeface="Tms Rmn" charset="0"/>
                <a:cs typeface="Times New Roman" charset="0"/>
              </a:rPr>
              <a:t>)</a:t>
            </a:r>
          </a:p>
          <a:p>
            <a:pPr marL="374650" lvl="1" indent="6350" algn="just">
              <a:spcBef>
                <a:spcPct val="0"/>
              </a:spcBef>
              <a:buFontTx/>
              <a:buNone/>
              <a:defRPr/>
            </a:pPr>
            <a:r>
              <a:rPr lang="fr-FR" sz="1800" smtClean="0">
                <a:latin typeface="Tms Rmn" charset="0"/>
                <a:cs typeface="Times New Roman" charset="0"/>
              </a:rPr>
              <a:t>LRC/VRC (</a:t>
            </a:r>
            <a:r>
              <a:rPr lang="en-US" sz="1800" i="1" smtClean="0">
                <a:latin typeface="Tms Rmn" charset="0"/>
                <a:cs typeface="Times New Roman" charset="0"/>
              </a:rPr>
              <a:t>Longitudinal Redundancy Check / Vertical Redundancy Check</a:t>
            </a:r>
            <a:r>
              <a:rPr lang="fr-FR" sz="1800" smtClean="0">
                <a:latin typeface="Tms Rmn" charset="0"/>
                <a:cs typeface="Times New Roman" charset="0"/>
              </a:rPr>
              <a:t>)</a:t>
            </a:r>
          </a:p>
          <a:p>
            <a:pPr marL="374650" lvl="1" indent="6350" algn="just">
              <a:spcBef>
                <a:spcPct val="0"/>
              </a:spcBef>
              <a:buFontTx/>
              <a:buNone/>
              <a:defRPr/>
            </a:pPr>
            <a:r>
              <a:rPr lang="fr-FR" sz="1800" smtClean="0">
                <a:latin typeface="Tms Rmn" charset="0"/>
                <a:cs typeface="Times New Roman" charset="0"/>
              </a:rPr>
              <a:t>CRC (</a:t>
            </a:r>
            <a:r>
              <a:rPr lang="en-US" sz="1800" i="1" smtClean="0">
                <a:latin typeface="Tms Rmn" charset="0"/>
                <a:cs typeface="Times New Roman" charset="0"/>
              </a:rPr>
              <a:t>Cyclic Redundancy Check</a:t>
            </a:r>
            <a:r>
              <a:rPr lang="fr-FR" sz="1800" smtClean="0">
                <a:latin typeface="Tms Rmn" charset="0"/>
                <a:cs typeface="Times New Roman" charset="0"/>
              </a:rPr>
              <a:t>)</a:t>
            </a:r>
          </a:p>
        </p:txBody>
      </p:sp>
      <p:sp>
        <p:nvSpPr>
          <p:cNvPr id="167941" name="Rectangle 5"/>
          <p:cNvSpPr>
            <a:spLocks noChangeArrowheads="1"/>
          </p:cNvSpPr>
          <p:nvPr/>
        </p:nvSpPr>
        <p:spPr bwMode="auto">
          <a:xfrm>
            <a:off x="3352800" y="3352800"/>
            <a:ext cx="914400" cy="304800"/>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a:cs typeface="+mn-cs"/>
              </a:rPr>
              <a:t>Donnée(s)</a:t>
            </a:r>
          </a:p>
        </p:txBody>
      </p:sp>
      <p:sp>
        <p:nvSpPr>
          <p:cNvPr id="167942" name="Rectangle 6"/>
          <p:cNvSpPr>
            <a:spLocks noChangeArrowheads="1"/>
          </p:cNvSpPr>
          <p:nvPr/>
        </p:nvSpPr>
        <p:spPr bwMode="auto">
          <a:xfrm>
            <a:off x="4267200" y="3352800"/>
            <a:ext cx="914400" cy="304800"/>
          </a:xfrm>
          <a:prstGeom prst="rect">
            <a:avLst/>
          </a:prstGeom>
          <a:solidFill>
            <a:srgbClr val="EAEAEA"/>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EAEAEA"/>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600" b="1" i="1">
                <a:effectLst>
                  <a:outerShdw blurRad="38100" dist="38100" dir="2700000" algn="tl">
                    <a:srgbClr val="FFFFFF"/>
                  </a:outerShdw>
                </a:effectLst>
                <a:cs typeface="+mn-cs"/>
              </a:rPr>
              <a:t>SC</a:t>
            </a:r>
          </a:p>
        </p:txBody>
      </p:sp>
      <p:sp>
        <p:nvSpPr>
          <p:cNvPr id="2" name="Date Placeholder 1"/>
          <p:cNvSpPr>
            <a:spLocks noGrp="1"/>
          </p:cNvSpPr>
          <p:nvPr>
            <p:ph type="dt" sz="quarter" idx="10"/>
          </p:nvPr>
        </p:nvSpPr>
        <p:spPr/>
        <p:txBody>
          <a:bodyPr/>
          <a:lstStyle/>
          <a:p>
            <a:pPr>
              <a:defRPr/>
            </a:pPr>
            <a:r>
              <a:rPr lang="fr-FR" smtClean="0"/>
              <a:t>© </a:t>
            </a:r>
            <a:fld id="{EB28B9B2-6104-0941-AFEB-36279B306C0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75ED453-2E7F-2243-AB73-0011F25AD056}" type="slidenum">
              <a:rPr lang="fr-FR" smtClean="0"/>
              <a:pPr>
                <a:defRPr/>
              </a:pPr>
              <a:t>149</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Oval 20"/>
          <p:cNvSpPr>
            <a:spLocks noChangeArrowheads="1"/>
          </p:cNvSpPr>
          <p:nvPr/>
        </p:nvSpPr>
        <p:spPr bwMode="auto">
          <a:xfrm>
            <a:off x="3527425" y="2447925"/>
            <a:ext cx="1081088" cy="1079500"/>
          </a:xfrm>
          <a:prstGeom prst="ellipse">
            <a:avLst/>
          </a:prstGeom>
          <a:solidFill>
            <a:schemeClr val="bg1"/>
          </a:solidFill>
          <a:ln w="12700" cap="sq">
            <a:solidFill>
              <a:schemeClr val="tx1"/>
            </a:solidFill>
            <a:round/>
            <a:headEnd type="none" w="sm" len="sm"/>
            <a:tailEnd type="none" w="sm" len="sm"/>
          </a:ln>
        </p:spPr>
        <p:txBody>
          <a:bodyPr lIns="0" tIns="0" rIns="0" bIns="0"/>
          <a:lstStyle/>
          <a:p>
            <a:endParaRPr lang="fr-FR"/>
          </a:p>
        </p:txBody>
      </p:sp>
      <p:sp>
        <p:nvSpPr>
          <p:cNvPr id="2" name="Title 1"/>
          <p:cNvSpPr>
            <a:spLocks noGrp="1"/>
          </p:cNvSpPr>
          <p:nvPr>
            <p:ph type="title"/>
          </p:nvPr>
        </p:nvSpPr>
        <p:spPr>
          <a:xfrm>
            <a:off x="0" y="0"/>
            <a:ext cx="9144000" cy="720725"/>
          </a:xfrm>
        </p:spPr>
        <p:txBody>
          <a:bodyPr lIns="0" tIns="0" rIns="0" bIns="0"/>
          <a:lstStyle/>
          <a:p>
            <a:pPr>
              <a:defRPr/>
            </a:pPr>
            <a:r>
              <a:rPr lang="fr-FR" sz="4000" dirty="0" smtClean="0"/>
              <a:t>Topologies Fondamentales – Anneau</a:t>
            </a:r>
            <a:r>
              <a:rPr lang="fr-FR" sz="2800" i="1" dirty="0" smtClean="0"/>
              <a:t> (RING)</a:t>
            </a:r>
            <a:endParaRPr lang="fr-FR" sz="2800" i="1" dirty="0"/>
          </a:p>
        </p:txBody>
      </p:sp>
      <p:sp>
        <p:nvSpPr>
          <p:cNvPr id="3" name="Date Placeholder 2"/>
          <p:cNvSpPr>
            <a:spLocks noGrp="1"/>
          </p:cNvSpPr>
          <p:nvPr>
            <p:ph type="dt" sz="quarter" idx="10"/>
          </p:nvPr>
        </p:nvSpPr>
        <p:spPr/>
        <p:txBody>
          <a:bodyPr/>
          <a:lstStyle/>
          <a:p>
            <a:pPr>
              <a:defRPr/>
            </a:pPr>
            <a:r>
              <a:rPr lang="fr-FR" smtClean="0"/>
              <a:t>© </a:t>
            </a:r>
            <a:fld id="{4357F34E-6B30-E740-930C-2C2178ED9FA9}" type="datetime1">
              <a:rPr lang="en-US" smtClean="0"/>
              <a:pPr>
                <a:defRPr/>
              </a:pPr>
              <a:t>23/03/17</a:t>
            </a:fld>
            <a:r>
              <a:rPr lang="fr-FR" smtClean="0"/>
              <a:t>, </a:t>
            </a:r>
            <a:endParaRPr lang="fr-FR"/>
          </a:p>
        </p:txBody>
      </p:sp>
      <p:sp>
        <p:nvSpPr>
          <p:cNvPr id="4" name="Footer Placeholder 3"/>
          <p:cNvSpPr>
            <a:spLocks noGrp="1"/>
          </p:cNvSpPr>
          <p:nvPr>
            <p:ph type="ftr" sz="quarter" idx="11"/>
          </p:nvPr>
        </p:nvSpPr>
        <p:spPr/>
        <p:txBody>
          <a:bodyPr/>
          <a:lstStyle/>
          <a:p>
            <a:pPr>
              <a:defRPr/>
            </a:pPr>
            <a:r>
              <a:rPr lang="fr-FR" smtClean="0"/>
              <a:t>Georgios Arhodakis - Université Paris Dauphine</a:t>
            </a:r>
            <a:endParaRPr lang="fr-FR"/>
          </a:p>
        </p:txBody>
      </p:sp>
      <p:sp>
        <p:nvSpPr>
          <p:cNvPr id="5" name="Slide Number Placeholder 4"/>
          <p:cNvSpPr>
            <a:spLocks noGrp="1"/>
          </p:cNvSpPr>
          <p:nvPr>
            <p:ph type="sldNum" sz="quarter" idx="12"/>
          </p:nvPr>
        </p:nvSpPr>
        <p:spPr/>
        <p:txBody>
          <a:bodyPr/>
          <a:lstStyle/>
          <a:p>
            <a:pPr>
              <a:defRPr/>
            </a:pPr>
            <a:fld id="{8353BCC2-2546-1740-907E-E06092812A57}" type="slidenum">
              <a:rPr lang="fr-FR" smtClean="0"/>
              <a:pPr>
                <a:defRPr/>
              </a:pPr>
              <a:t>15</a:t>
            </a:fld>
            <a:endParaRPr lang="fr-FR"/>
          </a:p>
        </p:txBody>
      </p:sp>
      <p:grpSp>
        <p:nvGrpSpPr>
          <p:cNvPr id="86022" name="Group 47"/>
          <p:cNvGrpSpPr>
            <a:grpSpLocks/>
          </p:cNvGrpSpPr>
          <p:nvPr/>
        </p:nvGrpSpPr>
        <p:grpSpPr bwMode="auto">
          <a:xfrm>
            <a:off x="5219700" y="2687638"/>
            <a:ext cx="787400" cy="555625"/>
            <a:chOff x="5904000" y="1165394"/>
            <a:chExt cx="787028" cy="555316"/>
          </a:xfrm>
        </p:grpSpPr>
        <p:pic>
          <p:nvPicPr>
            <p:cNvPr id="86053"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04000" y="1408522"/>
              <a:ext cx="787028" cy="31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4" name="TextBox 10"/>
            <p:cNvSpPr txBox="1">
              <a:spLocks noChangeArrowheads="1"/>
            </p:cNvSpPr>
            <p:nvPr/>
          </p:nvSpPr>
          <p:spPr bwMode="auto">
            <a:xfrm>
              <a:off x="6047446" y="1165394"/>
              <a:ext cx="5001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Routeur</a:t>
              </a:r>
            </a:p>
          </p:txBody>
        </p:sp>
      </p:grpSp>
      <p:grpSp>
        <p:nvGrpSpPr>
          <p:cNvPr id="86023" name="Group 46"/>
          <p:cNvGrpSpPr>
            <a:grpSpLocks/>
          </p:cNvGrpSpPr>
          <p:nvPr/>
        </p:nvGrpSpPr>
        <p:grpSpPr bwMode="auto">
          <a:xfrm>
            <a:off x="4930775" y="1296988"/>
            <a:ext cx="577850" cy="836612"/>
            <a:chOff x="4743485" y="1021378"/>
            <a:chExt cx="577081" cy="835650"/>
          </a:xfrm>
        </p:grpSpPr>
        <p:pic>
          <p:nvPicPr>
            <p:cNvPr id="8605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2020" y="1340768"/>
              <a:ext cx="560011" cy="51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2" name="TextBox 11"/>
            <p:cNvSpPr txBox="1">
              <a:spLocks noChangeArrowheads="1"/>
            </p:cNvSpPr>
            <p:nvPr/>
          </p:nvSpPr>
          <p:spPr bwMode="auto">
            <a:xfrm>
              <a:off x="4743485" y="1021378"/>
              <a:ext cx="5770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Moniteur</a:t>
              </a:r>
            </a:p>
          </p:txBody>
        </p:sp>
      </p:grpSp>
      <p:grpSp>
        <p:nvGrpSpPr>
          <p:cNvPr id="86024" name="Group 45"/>
          <p:cNvGrpSpPr>
            <a:grpSpLocks/>
          </p:cNvGrpSpPr>
          <p:nvPr/>
        </p:nvGrpSpPr>
        <p:grpSpPr bwMode="auto">
          <a:xfrm>
            <a:off x="3816350" y="908050"/>
            <a:ext cx="503238" cy="874713"/>
            <a:chOff x="3543295" y="908720"/>
            <a:chExt cx="504056" cy="874383"/>
          </a:xfrm>
        </p:grpSpPr>
        <p:pic>
          <p:nvPicPr>
            <p:cNvPr id="8604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3295" y="1124744"/>
              <a:ext cx="504056" cy="65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0" name="TextBox 12"/>
            <p:cNvSpPr txBox="1">
              <a:spLocks noChangeArrowheads="1"/>
            </p:cNvSpPr>
            <p:nvPr/>
          </p:nvSpPr>
          <p:spPr bwMode="auto">
            <a:xfrm>
              <a:off x="3556037" y="908720"/>
              <a:ext cx="4785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Serveur</a:t>
              </a:r>
            </a:p>
          </p:txBody>
        </p:sp>
      </p:grpSp>
      <p:grpSp>
        <p:nvGrpSpPr>
          <p:cNvPr id="86025" name="Group 44"/>
          <p:cNvGrpSpPr>
            <a:grpSpLocks/>
          </p:cNvGrpSpPr>
          <p:nvPr/>
        </p:nvGrpSpPr>
        <p:grpSpPr bwMode="auto">
          <a:xfrm>
            <a:off x="2700338" y="1484313"/>
            <a:ext cx="503237" cy="649287"/>
            <a:chOff x="1728000" y="1093386"/>
            <a:chExt cx="504126" cy="648072"/>
          </a:xfrm>
        </p:grpSpPr>
        <p:pic>
          <p:nvPicPr>
            <p:cNvPr id="8604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28000" y="1309410"/>
              <a:ext cx="504126"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48" name="TextBox 13"/>
            <p:cNvSpPr txBox="1">
              <a:spLocks noChangeArrowheads="1"/>
            </p:cNvSpPr>
            <p:nvPr/>
          </p:nvSpPr>
          <p:spPr bwMode="auto">
            <a:xfrm>
              <a:off x="1762055" y="1093386"/>
              <a:ext cx="43601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Laptop</a:t>
              </a:r>
            </a:p>
          </p:txBody>
        </p:sp>
      </p:grpSp>
      <p:grpSp>
        <p:nvGrpSpPr>
          <p:cNvPr id="86026" name="Group 43"/>
          <p:cNvGrpSpPr>
            <a:grpSpLocks/>
          </p:cNvGrpSpPr>
          <p:nvPr/>
        </p:nvGrpSpPr>
        <p:grpSpPr bwMode="auto">
          <a:xfrm>
            <a:off x="2219325" y="2549525"/>
            <a:ext cx="696913" cy="833438"/>
            <a:chOff x="2362572" y="5116542"/>
            <a:chExt cx="697260" cy="832738"/>
          </a:xfrm>
        </p:grpSpPr>
        <p:pic>
          <p:nvPicPr>
            <p:cNvPr id="86045"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62572" y="5116542"/>
              <a:ext cx="697260" cy="69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46" name="TextBox 16"/>
            <p:cNvSpPr txBox="1">
              <a:spLocks noChangeArrowheads="1"/>
            </p:cNvSpPr>
            <p:nvPr/>
          </p:nvSpPr>
          <p:spPr bwMode="auto">
            <a:xfrm>
              <a:off x="2581547" y="5764614"/>
              <a:ext cx="2593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X11</a:t>
              </a:r>
            </a:p>
          </p:txBody>
        </p:sp>
      </p:grpSp>
      <p:grpSp>
        <p:nvGrpSpPr>
          <p:cNvPr id="86027" name="Group 52"/>
          <p:cNvGrpSpPr>
            <a:grpSpLocks/>
          </p:cNvGrpSpPr>
          <p:nvPr/>
        </p:nvGrpSpPr>
        <p:grpSpPr bwMode="auto">
          <a:xfrm>
            <a:off x="3708400" y="4149725"/>
            <a:ext cx="719138" cy="831850"/>
            <a:chOff x="5221165" y="5116542"/>
            <a:chExt cx="717895" cy="832738"/>
          </a:xfrm>
        </p:grpSpPr>
        <p:pic>
          <p:nvPicPr>
            <p:cNvPr id="86043" name="Picture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56076" y="5116542"/>
              <a:ext cx="648072"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44" name="TextBox 18"/>
            <p:cNvSpPr txBox="1">
              <a:spLocks noChangeArrowheads="1"/>
            </p:cNvSpPr>
            <p:nvPr/>
          </p:nvSpPr>
          <p:spPr bwMode="auto">
            <a:xfrm>
              <a:off x="5221165" y="5764614"/>
              <a:ext cx="7178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Imprimante</a:t>
              </a:r>
            </a:p>
          </p:txBody>
        </p:sp>
      </p:grpSp>
      <p:cxnSp>
        <p:nvCxnSpPr>
          <p:cNvPr id="23" name="Straight Connector 22"/>
          <p:cNvCxnSpPr>
            <a:stCxn id="86049" idx="2"/>
            <a:endCxn id="86017" idx="0"/>
          </p:cNvCxnSpPr>
          <p:nvPr/>
        </p:nvCxnSpPr>
        <p:spPr bwMode="auto">
          <a:xfrm>
            <a:off x="4067175" y="1782763"/>
            <a:ext cx="1588" cy="665162"/>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a:stCxn id="86051" idx="2"/>
            <a:endCxn id="86017" idx="7"/>
          </p:cNvCxnSpPr>
          <p:nvPr/>
        </p:nvCxnSpPr>
        <p:spPr bwMode="auto">
          <a:xfrm flipH="1">
            <a:off x="4449763" y="2133600"/>
            <a:ext cx="769937" cy="473075"/>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a:stCxn id="86047" idx="2"/>
            <a:endCxn id="86017" idx="1"/>
          </p:cNvCxnSpPr>
          <p:nvPr/>
        </p:nvCxnSpPr>
        <p:spPr bwMode="auto">
          <a:xfrm>
            <a:off x="2951163" y="2133600"/>
            <a:ext cx="735012" cy="473075"/>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Connector 32"/>
          <p:cNvCxnSpPr>
            <a:stCxn id="86053" idx="1"/>
            <a:endCxn id="86017" idx="6"/>
          </p:cNvCxnSpPr>
          <p:nvPr/>
        </p:nvCxnSpPr>
        <p:spPr bwMode="auto">
          <a:xfrm flipH="1" flipV="1">
            <a:off x="4608513" y="2987675"/>
            <a:ext cx="611187" cy="100013"/>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a:stCxn id="86045" idx="3"/>
            <a:endCxn id="86017" idx="2"/>
          </p:cNvCxnSpPr>
          <p:nvPr/>
        </p:nvCxnSpPr>
        <p:spPr bwMode="auto">
          <a:xfrm>
            <a:off x="2916238" y="2898775"/>
            <a:ext cx="611187" cy="8890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a:stCxn id="86042" idx="0"/>
            <a:endCxn id="86017" idx="3"/>
          </p:cNvCxnSpPr>
          <p:nvPr/>
        </p:nvCxnSpPr>
        <p:spPr bwMode="auto">
          <a:xfrm flipV="1">
            <a:off x="2781300" y="3370263"/>
            <a:ext cx="904875" cy="738187"/>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Connector 38"/>
          <p:cNvCxnSpPr>
            <a:stCxn id="86043" idx="0"/>
            <a:endCxn id="86017" idx="4"/>
          </p:cNvCxnSpPr>
          <p:nvPr/>
        </p:nvCxnSpPr>
        <p:spPr bwMode="auto">
          <a:xfrm flipV="1">
            <a:off x="4067175" y="3527425"/>
            <a:ext cx="1588" cy="62230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a:stCxn id="86039" idx="1"/>
            <a:endCxn id="86017" idx="5"/>
          </p:cNvCxnSpPr>
          <p:nvPr/>
        </p:nvCxnSpPr>
        <p:spPr bwMode="auto">
          <a:xfrm flipH="1" flipV="1">
            <a:off x="4449763" y="3370263"/>
            <a:ext cx="409575" cy="563562"/>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6036" name="Group 53"/>
          <p:cNvGrpSpPr>
            <a:grpSpLocks/>
          </p:cNvGrpSpPr>
          <p:nvPr/>
        </p:nvGrpSpPr>
        <p:grpSpPr bwMode="auto">
          <a:xfrm>
            <a:off x="2357438" y="3644900"/>
            <a:ext cx="846137" cy="720725"/>
            <a:chOff x="3707904" y="4941168"/>
            <a:chExt cx="846386" cy="720080"/>
          </a:xfrm>
        </p:grpSpPr>
        <p:pic>
          <p:nvPicPr>
            <p:cNvPr id="86041" name="Picture 4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1057" y="4941168"/>
              <a:ext cx="7200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42" name="TextBox 17"/>
            <p:cNvSpPr txBox="1">
              <a:spLocks noChangeArrowheads="1"/>
            </p:cNvSpPr>
            <p:nvPr/>
          </p:nvSpPr>
          <p:spPr bwMode="auto">
            <a:xfrm>
              <a:off x="3707904" y="5404574"/>
              <a:ext cx="8463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Commutateur</a:t>
              </a:r>
            </a:p>
          </p:txBody>
        </p:sp>
      </p:grpSp>
      <p:grpSp>
        <p:nvGrpSpPr>
          <p:cNvPr id="86037" name="Group 51"/>
          <p:cNvGrpSpPr>
            <a:grpSpLocks/>
          </p:cNvGrpSpPr>
          <p:nvPr/>
        </p:nvGrpSpPr>
        <p:grpSpPr bwMode="auto">
          <a:xfrm>
            <a:off x="4859338" y="3500438"/>
            <a:ext cx="865187" cy="865187"/>
            <a:chOff x="6588224" y="4941168"/>
            <a:chExt cx="864096" cy="864096"/>
          </a:xfrm>
        </p:grpSpPr>
        <p:pic>
          <p:nvPicPr>
            <p:cNvPr id="86039" name="Picture 4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88224" y="4941168"/>
              <a:ext cx="86409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40" name="TextBox 19"/>
            <p:cNvSpPr txBox="1">
              <a:spLocks noChangeArrowheads="1"/>
            </p:cNvSpPr>
            <p:nvPr/>
          </p:nvSpPr>
          <p:spPr bwMode="auto">
            <a:xfrm>
              <a:off x="6770204" y="5548590"/>
              <a:ext cx="5001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Scanner</a:t>
              </a:r>
            </a:p>
          </p:txBody>
        </p:sp>
      </p:grpSp>
      <p:sp>
        <p:nvSpPr>
          <p:cNvPr id="36" name="Curved Down Arrow 35"/>
          <p:cNvSpPr/>
          <p:nvPr/>
        </p:nvSpPr>
        <p:spPr bwMode="auto">
          <a:xfrm>
            <a:off x="3779838" y="2492375"/>
            <a:ext cx="576262" cy="107950"/>
          </a:xfrm>
          <a:prstGeom prst="curvedDownArrow">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fr-FR"/>
          </a:p>
        </p:txBody>
      </p:sp>
    </p:spTree>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682625" y="0"/>
            <a:ext cx="7772400" cy="609600"/>
          </a:xfrm>
        </p:spPr>
        <p:txBody>
          <a:bodyPr lIns="0" tIns="0" rIns="0" bIns="0">
            <a:spAutoFit/>
          </a:bodyPr>
          <a:lstStyle/>
          <a:p>
            <a:pPr>
              <a:defRPr/>
            </a:pPr>
            <a:r>
              <a:rPr lang="fr-FR" sz="4000" smtClean="0">
                <a:cs typeface="+mj-cs"/>
              </a:rPr>
              <a:t>Protocoles &amp; </a:t>
            </a:r>
            <a:r>
              <a:rPr lang="fr-FR" sz="4000" b="1" i="1" smtClean="0">
                <a:cs typeface="Times New Roman" charset="0"/>
              </a:rPr>
              <a:t>Détection d'erreurs</a:t>
            </a:r>
            <a:r>
              <a:rPr lang="fr-FR" sz="4000" i="1" baseline="-25000" smtClean="0">
                <a:cs typeface="+mj-cs"/>
              </a:rPr>
              <a:t>2</a:t>
            </a:r>
          </a:p>
        </p:txBody>
      </p:sp>
      <p:sp>
        <p:nvSpPr>
          <p:cNvPr id="247816" name="Text Box 8"/>
          <p:cNvSpPr txBox="1">
            <a:spLocks noChangeAspect="1" noChangeArrowheads="1"/>
          </p:cNvSpPr>
          <p:nvPr/>
        </p:nvSpPr>
        <p:spPr bwMode="auto">
          <a:xfrm>
            <a:off x="2338388" y="2733675"/>
            <a:ext cx="930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lgn="ctr">
              <a:defRPr/>
            </a:pPr>
            <a:r>
              <a:rPr lang="fr-FR" sz="2800" b="1">
                <a:cs typeface="+mn-cs"/>
              </a:rPr>
              <a:t>Bloc</a:t>
            </a:r>
          </a:p>
        </p:txBody>
      </p:sp>
      <p:sp>
        <p:nvSpPr>
          <p:cNvPr id="247817" name="Text Box 9"/>
          <p:cNvSpPr txBox="1">
            <a:spLocks noChangeAspect="1" noChangeArrowheads="1"/>
          </p:cNvSpPr>
          <p:nvPr/>
        </p:nvSpPr>
        <p:spPr bwMode="auto">
          <a:xfrm>
            <a:off x="5546725" y="2733675"/>
            <a:ext cx="185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lgn="ctr">
              <a:defRPr/>
            </a:pPr>
            <a:r>
              <a:rPr lang="fr-FR" sz="2800" b="1">
                <a:cs typeface="+mn-cs"/>
              </a:rPr>
              <a:t>Caractère</a:t>
            </a:r>
          </a:p>
        </p:txBody>
      </p:sp>
      <p:sp>
        <p:nvSpPr>
          <p:cNvPr id="247818" name="Text Box 10"/>
          <p:cNvSpPr txBox="1">
            <a:spLocks noChangeAspect="1" noChangeArrowheads="1"/>
          </p:cNvSpPr>
          <p:nvPr/>
        </p:nvSpPr>
        <p:spPr bwMode="auto">
          <a:xfrm>
            <a:off x="898525" y="4786313"/>
            <a:ext cx="104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lgn="ctr">
              <a:defRPr/>
            </a:pPr>
            <a:r>
              <a:rPr lang="fr-FR" sz="2800" b="1">
                <a:cs typeface="+mn-cs"/>
              </a:rPr>
              <a:t>CRC</a:t>
            </a:r>
          </a:p>
        </p:txBody>
      </p:sp>
      <p:sp>
        <p:nvSpPr>
          <p:cNvPr id="247819" name="Text Box 11"/>
          <p:cNvSpPr txBox="1">
            <a:spLocks noChangeAspect="1" noChangeArrowheads="1"/>
          </p:cNvSpPr>
          <p:nvPr/>
        </p:nvSpPr>
        <p:spPr bwMode="auto">
          <a:xfrm>
            <a:off x="2733675" y="4786313"/>
            <a:ext cx="1965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lgn="ctr">
              <a:defRPr/>
            </a:pPr>
            <a:r>
              <a:rPr lang="fr-FR" sz="2800" b="1">
                <a:cs typeface="+mn-cs"/>
              </a:rPr>
              <a:t>LRC/VRC</a:t>
            </a:r>
          </a:p>
        </p:txBody>
      </p:sp>
      <p:cxnSp>
        <p:nvCxnSpPr>
          <p:cNvPr id="247821" name="AutoShape 13"/>
          <p:cNvCxnSpPr>
            <a:cxnSpLocks noChangeShapeType="1"/>
            <a:stCxn id="247816" idx="2"/>
            <a:endCxn id="247818" idx="0"/>
          </p:cNvCxnSpPr>
          <p:nvPr/>
        </p:nvCxnSpPr>
        <p:spPr bwMode="auto">
          <a:xfrm rot="5400000">
            <a:off x="1344612" y="3327401"/>
            <a:ext cx="1533525" cy="1384300"/>
          </a:xfrm>
          <a:prstGeom prst="bentConnector3">
            <a:avLst>
              <a:gd name="adj1" fmla="val 50000"/>
            </a:avLst>
          </a:prstGeom>
          <a:noFill/>
          <a:ln w="28575"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7822" name="AutoShape 14"/>
          <p:cNvCxnSpPr>
            <a:cxnSpLocks noChangeShapeType="1"/>
            <a:stCxn id="247816" idx="2"/>
            <a:endCxn id="247819" idx="0"/>
          </p:cNvCxnSpPr>
          <p:nvPr/>
        </p:nvCxnSpPr>
        <p:spPr bwMode="auto">
          <a:xfrm rot="16200000" flipH="1">
            <a:off x="2493169" y="3563144"/>
            <a:ext cx="1533525" cy="912813"/>
          </a:xfrm>
          <a:prstGeom prst="bentConnector3">
            <a:avLst>
              <a:gd name="adj1" fmla="val 50000"/>
            </a:avLst>
          </a:prstGeom>
          <a:noFill/>
          <a:ln w="28575"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7823" name="AutoShape 15"/>
          <p:cNvCxnSpPr>
            <a:cxnSpLocks noChangeShapeType="1"/>
            <a:stCxn id="247810" idx="2"/>
            <a:endCxn id="247816" idx="0"/>
          </p:cNvCxnSpPr>
          <p:nvPr/>
        </p:nvCxnSpPr>
        <p:spPr bwMode="auto">
          <a:xfrm rot="5400000">
            <a:off x="2624137" y="788988"/>
            <a:ext cx="2124075" cy="1765300"/>
          </a:xfrm>
          <a:prstGeom prst="bentConnector3">
            <a:avLst>
              <a:gd name="adj1" fmla="val 50000"/>
            </a:avLst>
          </a:prstGeom>
          <a:noFill/>
          <a:ln w="28575"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7824" name="AutoShape 16"/>
          <p:cNvCxnSpPr>
            <a:cxnSpLocks noChangeShapeType="1"/>
            <a:stCxn id="247810" idx="2"/>
            <a:endCxn id="247817" idx="0"/>
          </p:cNvCxnSpPr>
          <p:nvPr/>
        </p:nvCxnSpPr>
        <p:spPr bwMode="auto">
          <a:xfrm rot="16200000" flipH="1">
            <a:off x="4459287" y="719138"/>
            <a:ext cx="2124075" cy="1905000"/>
          </a:xfrm>
          <a:prstGeom prst="bentConnector3">
            <a:avLst>
              <a:gd name="adj1" fmla="val 50000"/>
            </a:avLst>
          </a:prstGeom>
          <a:noFill/>
          <a:ln w="28575"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7825" name="Text Box 17"/>
          <p:cNvSpPr txBox="1">
            <a:spLocks noChangeAspect="1" noChangeArrowheads="1"/>
          </p:cNvSpPr>
          <p:nvPr/>
        </p:nvSpPr>
        <p:spPr bwMode="auto">
          <a:xfrm>
            <a:off x="5953125" y="4786313"/>
            <a:ext cx="104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3600" rIns="93600" anchor="ctr">
            <a:spAutoFit/>
          </a:bodyPr>
          <a:lstStyle/>
          <a:p>
            <a:pPr algn="ctr">
              <a:defRPr/>
            </a:pPr>
            <a:r>
              <a:rPr lang="fr-FR" sz="2800" b="1">
                <a:cs typeface="+mn-cs"/>
              </a:rPr>
              <a:t>LRC</a:t>
            </a:r>
          </a:p>
        </p:txBody>
      </p:sp>
      <p:cxnSp>
        <p:nvCxnSpPr>
          <p:cNvPr id="247826" name="AutoShape 18"/>
          <p:cNvCxnSpPr>
            <a:cxnSpLocks noChangeShapeType="1"/>
            <a:stCxn id="247817" idx="2"/>
            <a:endCxn id="247825" idx="0"/>
          </p:cNvCxnSpPr>
          <p:nvPr/>
        </p:nvCxnSpPr>
        <p:spPr bwMode="auto">
          <a:xfrm>
            <a:off x="6473825" y="3252788"/>
            <a:ext cx="0" cy="1533525"/>
          </a:xfrm>
          <a:prstGeom prst="straightConnector1">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38714E83-1613-5549-94DE-814513CE550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FBF9A16-C490-AA49-9786-4050FBA187A5}" type="slidenum">
              <a:rPr lang="fr-FR" smtClean="0"/>
              <a:pPr>
                <a:defRPr/>
              </a:pPr>
              <a:t>150</a:t>
            </a:fld>
            <a:endParaRPr lang="fr-F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682625" y="0"/>
            <a:ext cx="7772400" cy="609600"/>
          </a:xfrm>
        </p:spPr>
        <p:txBody>
          <a:bodyPr lIns="0" tIns="0" rIns="0" bIns="0">
            <a:spAutoFit/>
          </a:bodyPr>
          <a:lstStyle/>
          <a:p>
            <a:pPr>
              <a:defRPr/>
            </a:pPr>
            <a:r>
              <a:rPr lang="fr-FR" sz="4000" smtClean="0">
                <a:cs typeface="+mj-cs"/>
              </a:rPr>
              <a:t>Protocoles &amp; </a:t>
            </a:r>
            <a:r>
              <a:rPr lang="fr-FR" sz="4000" smtClean="0">
                <a:cs typeface="Times New Roman" charset="0"/>
              </a:rPr>
              <a:t>Séquence </a:t>
            </a:r>
            <a:r>
              <a:rPr lang="fr-FR" sz="4000" b="1" i="1" smtClean="0">
                <a:effectLst>
                  <a:outerShdw blurRad="38100" dist="38100" dir="2700000" algn="tl">
                    <a:srgbClr val="DDDDDD"/>
                  </a:outerShdw>
                </a:effectLst>
                <a:cs typeface="Times New Roman" charset="0"/>
              </a:rPr>
              <a:t>LRC</a:t>
            </a:r>
            <a:endParaRPr lang="fr-FR" sz="4000" b="1" i="1" smtClean="0">
              <a:effectLst>
                <a:outerShdw blurRad="38100" dist="38100" dir="2700000" algn="tl">
                  <a:srgbClr val="DDDDDD"/>
                </a:outerShdw>
              </a:effectLst>
              <a:cs typeface="+mj-cs"/>
            </a:endParaRPr>
          </a:p>
        </p:txBody>
      </p:sp>
      <p:sp>
        <p:nvSpPr>
          <p:cNvPr id="171011" name="Rectangle 3"/>
          <p:cNvSpPr>
            <a:spLocks noGrp="1" noChangeArrowheads="1"/>
          </p:cNvSpPr>
          <p:nvPr>
            <p:ph type="body" idx="1"/>
          </p:nvPr>
        </p:nvSpPr>
        <p:spPr>
          <a:xfrm>
            <a:off x="539750" y="990600"/>
            <a:ext cx="8001000" cy="2438400"/>
          </a:xfrm>
        </p:spPr>
        <p:txBody>
          <a:bodyPr lIns="0" tIns="0" rIns="0" bIns="0">
            <a:spAutoFit/>
          </a:bodyPr>
          <a:lstStyle/>
          <a:p>
            <a:pPr marL="0" indent="0" algn="just">
              <a:spcBef>
                <a:spcPct val="0"/>
              </a:spcBef>
              <a:buFontTx/>
              <a:buNone/>
              <a:defRPr/>
            </a:pPr>
            <a:r>
              <a:rPr lang="fr-FR" sz="2000" smtClean="0">
                <a:cs typeface="Times New Roman" charset="0"/>
              </a:rPr>
              <a:t>Pour chaque caractère transmis, un bit supplémentaire dit de </a:t>
            </a:r>
            <a:r>
              <a:rPr lang="fr-FR" sz="2000" b="1" i="1" smtClean="0">
                <a:effectLst>
                  <a:outerShdw blurRad="38100" dist="38100" dir="2700000" algn="tl">
                    <a:srgbClr val="DDDDDD"/>
                  </a:outerShdw>
                </a:effectLst>
                <a:cs typeface="Times New Roman" charset="0"/>
                <a:hlinkClick r:id="rId2" action="ppaction://hlinksldjump"/>
              </a:rPr>
              <a:t>parité</a:t>
            </a:r>
            <a:r>
              <a:rPr lang="fr-FR" sz="2000" smtClean="0">
                <a:cs typeface="Times New Roman" charset="0"/>
              </a:rPr>
              <a:t>, a été inséré pour permettre le contrôle de la parité du caractère avant et après la transmission. Ce bit de parité vaut </a:t>
            </a:r>
            <a:r>
              <a:rPr lang="fr-FR" sz="2000" b="1" smtClean="0">
                <a:effectLst>
                  <a:outerShdw blurRad="38100" dist="38100" dir="2700000" algn="tl">
                    <a:srgbClr val="DDDDDD"/>
                  </a:outerShdw>
                </a:effectLst>
                <a:cs typeface="Times New Roman" charset="0"/>
              </a:rPr>
              <a:t>0</a:t>
            </a:r>
            <a:r>
              <a:rPr lang="fr-FR" sz="2000" smtClean="0">
                <a:cs typeface="Times New Roman" charset="0"/>
              </a:rPr>
              <a:t> si le nombre de </a:t>
            </a:r>
            <a:r>
              <a:rPr lang="fr-FR" sz="2000" b="1" smtClean="0">
                <a:effectLst>
                  <a:outerShdw blurRad="38100" dist="38100" dir="2700000" algn="tl">
                    <a:srgbClr val="DDDDDD"/>
                  </a:outerShdw>
                </a:effectLst>
                <a:cs typeface="Times New Roman" charset="0"/>
              </a:rPr>
              <a:t>1</a:t>
            </a:r>
            <a:r>
              <a:rPr lang="fr-FR" sz="2000" smtClean="0">
                <a:cs typeface="Times New Roman" charset="0"/>
              </a:rPr>
              <a:t> parmi les 7 ou 8 bits d'information est </a:t>
            </a:r>
            <a:r>
              <a:rPr lang="fr-FR" sz="2000" b="1" smtClean="0">
                <a:cs typeface="Times New Roman" charset="0"/>
              </a:rPr>
              <a:t>pair</a:t>
            </a:r>
            <a:r>
              <a:rPr lang="fr-FR" sz="2000" smtClean="0">
                <a:cs typeface="Times New Roman" charset="0"/>
              </a:rPr>
              <a:t>, et, il vaut </a:t>
            </a:r>
            <a:r>
              <a:rPr lang="fr-FR" sz="2000" b="1" smtClean="0">
                <a:effectLst>
                  <a:outerShdw blurRad="38100" dist="38100" dir="2700000" algn="tl">
                    <a:srgbClr val="DDDDDD"/>
                  </a:outerShdw>
                </a:effectLst>
                <a:cs typeface="Times New Roman" charset="0"/>
              </a:rPr>
              <a:t>1</a:t>
            </a:r>
            <a:r>
              <a:rPr lang="fr-FR" sz="2000" smtClean="0">
                <a:cs typeface="Times New Roman" charset="0"/>
              </a:rPr>
              <a:t> dans le cas contraire. La vérification de la parité à la réception permet de détecter les erreurs simples, plus particulièrement les erreurs se présentant en nombre impair. Cette description définit le contrôle, dit longitudinal ou, contrôle </a:t>
            </a:r>
            <a:r>
              <a:rPr lang="fr-FR" sz="2000" b="1" smtClean="0">
                <a:cs typeface="Times New Roman" charset="0"/>
              </a:rPr>
              <a:t>LRC</a:t>
            </a:r>
            <a:r>
              <a:rPr lang="fr-FR" sz="2000" smtClean="0">
                <a:cs typeface="Times New Roman" charset="0"/>
              </a:rPr>
              <a:t> (</a:t>
            </a:r>
            <a:r>
              <a:rPr lang="en-US" sz="2000" i="1" smtClean="0">
                <a:cs typeface="Times New Roman" charset="0"/>
              </a:rPr>
              <a:t>Longitudinal Redundancy Check</a:t>
            </a:r>
            <a:r>
              <a:rPr lang="fr-FR" sz="2000" smtClean="0">
                <a:cs typeface="Times New Roman" charset="0"/>
              </a:rPr>
              <a:t>). Ci-après le codage du caractère </a:t>
            </a:r>
            <a:r>
              <a:rPr lang="fr-FR" sz="2000" b="1" i="1" u="sng" smtClean="0">
                <a:cs typeface="Times New Roman" charset="0"/>
              </a:rPr>
              <a:t>A</a:t>
            </a:r>
            <a:r>
              <a:rPr lang="fr-FR" sz="2000" smtClean="0">
                <a:cs typeface="Times New Roman" charset="0"/>
              </a:rPr>
              <a:t> et de sa parité.</a:t>
            </a:r>
            <a:endParaRPr lang="fr-FR" sz="2000" smtClean="0">
              <a:cs typeface="+mn-cs"/>
            </a:endParaRPr>
          </a:p>
        </p:txBody>
      </p:sp>
      <p:sp>
        <p:nvSpPr>
          <p:cNvPr id="171013" name="Rectangle 5"/>
          <p:cNvSpPr>
            <a:spLocks noChangeAspect="1" noChangeArrowheads="1"/>
          </p:cNvSpPr>
          <p:nvPr/>
        </p:nvSpPr>
        <p:spPr bwMode="auto">
          <a:xfrm>
            <a:off x="4886325" y="474345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0</a:t>
            </a:r>
          </a:p>
        </p:txBody>
      </p:sp>
      <p:sp>
        <p:nvSpPr>
          <p:cNvPr id="171015" name="Rectangle 7"/>
          <p:cNvSpPr>
            <a:spLocks noChangeAspect="1" noChangeArrowheads="1"/>
          </p:cNvSpPr>
          <p:nvPr/>
        </p:nvSpPr>
        <p:spPr bwMode="auto">
          <a:xfrm>
            <a:off x="5156200" y="4743450"/>
            <a:ext cx="269875" cy="284163"/>
          </a:xfrm>
          <a:prstGeom prst="rect">
            <a:avLst/>
          </a:prstGeom>
          <a:solidFill>
            <a:schemeClr val="bg2"/>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bg2"/>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1</a:t>
            </a:r>
          </a:p>
        </p:txBody>
      </p:sp>
      <p:sp>
        <p:nvSpPr>
          <p:cNvPr id="171016" name="Rectangle 8"/>
          <p:cNvSpPr>
            <a:spLocks noChangeAspect="1" noChangeArrowheads="1"/>
          </p:cNvSpPr>
          <p:nvPr/>
        </p:nvSpPr>
        <p:spPr bwMode="auto">
          <a:xfrm>
            <a:off x="5426075" y="474345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0</a:t>
            </a:r>
          </a:p>
        </p:txBody>
      </p:sp>
      <p:sp>
        <p:nvSpPr>
          <p:cNvPr id="171017" name="Rectangle 9"/>
          <p:cNvSpPr>
            <a:spLocks noChangeAspect="1" noChangeArrowheads="1"/>
          </p:cNvSpPr>
          <p:nvPr/>
        </p:nvSpPr>
        <p:spPr bwMode="auto">
          <a:xfrm>
            <a:off x="5695950" y="474345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0</a:t>
            </a:r>
          </a:p>
        </p:txBody>
      </p:sp>
      <p:sp>
        <p:nvSpPr>
          <p:cNvPr id="171018" name="Rectangle 10"/>
          <p:cNvSpPr>
            <a:spLocks noChangeAspect="1" noChangeArrowheads="1"/>
          </p:cNvSpPr>
          <p:nvPr/>
        </p:nvSpPr>
        <p:spPr bwMode="auto">
          <a:xfrm>
            <a:off x="5965825" y="474345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0</a:t>
            </a:r>
          </a:p>
        </p:txBody>
      </p:sp>
      <p:sp>
        <p:nvSpPr>
          <p:cNvPr id="171019" name="Rectangle 11"/>
          <p:cNvSpPr>
            <a:spLocks noChangeAspect="1" noChangeArrowheads="1"/>
          </p:cNvSpPr>
          <p:nvPr/>
        </p:nvSpPr>
        <p:spPr bwMode="auto">
          <a:xfrm>
            <a:off x="6235700" y="474345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0</a:t>
            </a:r>
          </a:p>
        </p:txBody>
      </p:sp>
      <p:sp>
        <p:nvSpPr>
          <p:cNvPr id="171020" name="Rectangle 12"/>
          <p:cNvSpPr>
            <a:spLocks noChangeAspect="1" noChangeArrowheads="1"/>
          </p:cNvSpPr>
          <p:nvPr/>
        </p:nvSpPr>
        <p:spPr bwMode="auto">
          <a:xfrm>
            <a:off x="6505575" y="474345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0</a:t>
            </a:r>
          </a:p>
        </p:txBody>
      </p:sp>
      <p:sp>
        <p:nvSpPr>
          <p:cNvPr id="171021" name="Rectangle 13"/>
          <p:cNvSpPr>
            <a:spLocks noChangeAspect="1" noChangeArrowheads="1"/>
          </p:cNvSpPr>
          <p:nvPr/>
        </p:nvSpPr>
        <p:spPr bwMode="auto">
          <a:xfrm>
            <a:off x="6775450" y="4743450"/>
            <a:ext cx="269875" cy="284163"/>
          </a:xfrm>
          <a:prstGeom prst="rect">
            <a:avLst/>
          </a:prstGeom>
          <a:solidFill>
            <a:schemeClr val="bg2"/>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bg2"/>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1</a:t>
            </a:r>
          </a:p>
        </p:txBody>
      </p:sp>
      <p:sp>
        <p:nvSpPr>
          <p:cNvPr id="171022" name="Text Box 14"/>
          <p:cNvSpPr txBox="1">
            <a:spLocks noChangeAspect="1" noChangeArrowheads="1"/>
          </p:cNvSpPr>
          <p:nvPr/>
        </p:nvSpPr>
        <p:spPr bwMode="auto">
          <a:xfrm>
            <a:off x="1835150" y="3505200"/>
            <a:ext cx="78898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4000" b="1">
                <a:cs typeface="+mn-cs"/>
              </a:rPr>
              <a:t>A</a:t>
            </a:r>
          </a:p>
        </p:txBody>
      </p:sp>
      <p:sp>
        <p:nvSpPr>
          <p:cNvPr id="171023" name="Text Box 15"/>
          <p:cNvSpPr txBox="1">
            <a:spLocks noChangeAspect="1" noChangeArrowheads="1"/>
          </p:cNvSpPr>
          <p:nvPr/>
        </p:nvSpPr>
        <p:spPr bwMode="auto">
          <a:xfrm>
            <a:off x="1835150" y="4219575"/>
            <a:ext cx="10350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4000" b="1">
                <a:cs typeface="+mn-cs"/>
              </a:rPr>
              <a:t>41</a:t>
            </a:r>
            <a:r>
              <a:rPr lang="fr-FR" sz="4000" b="1" baseline="-25000">
                <a:cs typeface="+mn-cs"/>
              </a:rPr>
              <a:t>16</a:t>
            </a:r>
          </a:p>
        </p:txBody>
      </p:sp>
      <p:sp>
        <p:nvSpPr>
          <p:cNvPr id="171024" name="Text Box 16"/>
          <p:cNvSpPr txBox="1">
            <a:spLocks noChangeAspect="1" noChangeArrowheads="1"/>
          </p:cNvSpPr>
          <p:nvPr/>
        </p:nvSpPr>
        <p:spPr bwMode="auto">
          <a:xfrm>
            <a:off x="1835150" y="4938713"/>
            <a:ext cx="10350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4000" b="1">
                <a:cs typeface="+mn-cs"/>
              </a:rPr>
              <a:t>65</a:t>
            </a:r>
            <a:r>
              <a:rPr lang="fr-FR" sz="4000" b="1" baseline="-25000">
                <a:cs typeface="+mn-cs"/>
              </a:rPr>
              <a:t>10</a:t>
            </a:r>
          </a:p>
        </p:txBody>
      </p:sp>
      <p:sp>
        <p:nvSpPr>
          <p:cNvPr id="171025" name="Text Box 17"/>
          <p:cNvSpPr txBox="1">
            <a:spLocks noChangeAspect="1" noChangeArrowheads="1"/>
          </p:cNvSpPr>
          <p:nvPr/>
        </p:nvSpPr>
        <p:spPr bwMode="auto">
          <a:xfrm>
            <a:off x="1835150" y="5657850"/>
            <a:ext cx="10350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4000" b="1">
                <a:cs typeface="+mn-cs"/>
              </a:rPr>
              <a:t>101</a:t>
            </a:r>
            <a:r>
              <a:rPr lang="fr-FR" sz="4000" b="1" baseline="-25000">
                <a:cs typeface="+mn-cs"/>
              </a:rPr>
              <a:t>8</a:t>
            </a:r>
          </a:p>
        </p:txBody>
      </p:sp>
      <p:sp>
        <p:nvSpPr>
          <p:cNvPr id="171027" name="Rectangle 19"/>
          <p:cNvSpPr>
            <a:spLocks noChangeAspect="1" noChangeArrowheads="1"/>
          </p:cNvSpPr>
          <p:nvPr/>
        </p:nvSpPr>
        <p:spPr bwMode="auto">
          <a:xfrm>
            <a:off x="7045325" y="4743450"/>
            <a:ext cx="269875" cy="284163"/>
          </a:xfrm>
          <a:prstGeom prst="rect">
            <a:avLst/>
          </a:prstGeom>
          <a:solidFill>
            <a:srgbClr val="FF3300"/>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P</a:t>
            </a:r>
          </a:p>
        </p:txBody>
      </p:sp>
      <p:cxnSp>
        <p:nvCxnSpPr>
          <p:cNvPr id="171028" name="AutoShape 20"/>
          <p:cNvCxnSpPr>
            <a:cxnSpLocks noChangeShapeType="1"/>
            <a:stCxn id="171022" idx="3"/>
            <a:endCxn id="171013" idx="1"/>
          </p:cNvCxnSpPr>
          <p:nvPr/>
        </p:nvCxnSpPr>
        <p:spPr bwMode="auto">
          <a:xfrm>
            <a:off x="2624138" y="3810000"/>
            <a:ext cx="2262187" cy="10763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1029" name="AutoShape 21"/>
          <p:cNvCxnSpPr>
            <a:cxnSpLocks noChangeShapeType="1"/>
            <a:stCxn id="171023" idx="3"/>
            <a:endCxn id="171013" idx="1"/>
          </p:cNvCxnSpPr>
          <p:nvPr/>
        </p:nvCxnSpPr>
        <p:spPr bwMode="auto">
          <a:xfrm>
            <a:off x="2870200" y="4524375"/>
            <a:ext cx="2016125" cy="36195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1030" name="AutoShape 22"/>
          <p:cNvCxnSpPr>
            <a:cxnSpLocks noChangeShapeType="1"/>
            <a:stCxn id="171024" idx="3"/>
            <a:endCxn id="171013" idx="1"/>
          </p:cNvCxnSpPr>
          <p:nvPr/>
        </p:nvCxnSpPr>
        <p:spPr bwMode="auto">
          <a:xfrm flipV="1">
            <a:off x="2870200" y="4886325"/>
            <a:ext cx="2016125" cy="3571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1031" name="AutoShape 23"/>
          <p:cNvCxnSpPr>
            <a:cxnSpLocks noChangeShapeType="1"/>
            <a:stCxn id="171025" idx="3"/>
            <a:endCxn id="171013" idx="1"/>
          </p:cNvCxnSpPr>
          <p:nvPr/>
        </p:nvCxnSpPr>
        <p:spPr bwMode="auto">
          <a:xfrm flipV="1">
            <a:off x="2870200" y="4886325"/>
            <a:ext cx="2016125" cy="10763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CB00410F-F932-244C-9621-7BAFE557261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8FFFB71-6AD2-664F-839C-CADBE40457B5}" type="slidenum">
              <a:rPr lang="fr-FR" smtClean="0"/>
              <a:pPr>
                <a:defRPr/>
              </a:pPr>
              <a:t>151</a:t>
            </a:fld>
            <a:endParaRPr lang="fr-F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00" name="Rectangle 24"/>
          <p:cNvSpPr>
            <a:spLocks noChangeAspect="1" noChangeArrowheads="1"/>
          </p:cNvSpPr>
          <p:nvPr/>
        </p:nvSpPr>
        <p:spPr bwMode="auto">
          <a:xfrm>
            <a:off x="1206500" y="3505200"/>
            <a:ext cx="539750"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S</a:t>
            </a:r>
            <a:r>
              <a:rPr lang="fr-FR" sz="1800" b="1" baseline="-25000">
                <a:cs typeface="+mn-cs"/>
              </a:rPr>
              <a:t>tx</a:t>
            </a:r>
          </a:p>
        </p:txBody>
      </p:sp>
      <p:sp>
        <p:nvSpPr>
          <p:cNvPr id="178199" name="Rectangle 23"/>
          <p:cNvSpPr>
            <a:spLocks noChangeAspect="1" noChangeArrowheads="1"/>
          </p:cNvSpPr>
          <p:nvPr/>
        </p:nvSpPr>
        <p:spPr bwMode="auto">
          <a:xfrm>
            <a:off x="1739900" y="3505200"/>
            <a:ext cx="539750"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N°B</a:t>
            </a:r>
          </a:p>
        </p:txBody>
      </p:sp>
      <p:sp>
        <p:nvSpPr>
          <p:cNvPr id="178178" name="Rectangle 2"/>
          <p:cNvSpPr>
            <a:spLocks noGrp="1" noChangeArrowheads="1"/>
          </p:cNvSpPr>
          <p:nvPr>
            <p:ph type="title"/>
          </p:nvPr>
        </p:nvSpPr>
        <p:spPr>
          <a:xfrm>
            <a:off x="228600" y="0"/>
            <a:ext cx="8686800" cy="701675"/>
          </a:xfrm>
        </p:spPr>
        <p:txBody>
          <a:bodyPr>
            <a:spAutoFit/>
          </a:bodyPr>
          <a:lstStyle/>
          <a:p>
            <a:pPr>
              <a:defRPr/>
            </a:pPr>
            <a:r>
              <a:rPr lang="fr-FR" sz="4000" smtClean="0">
                <a:cs typeface="+mj-cs"/>
              </a:rPr>
              <a:t>Protocoles &amp; Séquences </a:t>
            </a:r>
            <a:r>
              <a:rPr lang="fr-FR" sz="4000" b="1" i="1" smtClean="0">
                <a:effectLst>
                  <a:outerShdw blurRad="38100" dist="38100" dir="2700000" algn="tl">
                    <a:srgbClr val="DDDDDD"/>
                  </a:outerShdw>
                </a:effectLst>
                <a:cs typeface="+mj-cs"/>
              </a:rPr>
              <a:t>LRC/VRC/CRC</a:t>
            </a:r>
          </a:p>
        </p:txBody>
      </p:sp>
      <p:sp>
        <p:nvSpPr>
          <p:cNvPr id="178179" name="Rectangle 3"/>
          <p:cNvSpPr>
            <a:spLocks noChangeArrowheads="1"/>
          </p:cNvSpPr>
          <p:nvPr/>
        </p:nvSpPr>
        <p:spPr bwMode="auto">
          <a:xfrm>
            <a:off x="533400" y="1066800"/>
            <a:ext cx="80010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latin typeface="Tms Rmn" charset="0"/>
                <a:cs typeface="Times New Roman" charset="0"/>
              </a:rPr>
              <a:t>Indépendamment du contrôle niveau caractère décrit précédemment, à la fin de chaque block d'informations transmis, un ou deux caractères sont ajoutés qui permettent la validation ou le rejet du bloc reçu. Ces caractères sont le résultat d'un contrôle </a:t>
            </a:r>
            <a:r>
              <a:rPr lang="fr-FR" i="1">
                <a:effectLst>
                  <a:outerShdw blurRad="38100" dist="38100" dir="2700000" algn="tl">
                    <a:srgbClr val="DDDDDD"/>
                  </a:outerShdw>
                </a:effectLst>
                <a:latin typeface="Tms Rmn" charset="0"/>
                <a:cs typeface="Times New Roman" charset="0"/>
              </a:rPr>
              <a:t>Longitudinal</a:t>
            </a:r>
            <a:r>
              <a:rPr lang="fr-FR">
                <a:latin typeface="Tms Rmn" charset="0"/>
                <a:cs typeface="Times New Roman" charset="0"/>
              </a:rPr>
              <a:t> ou </a:t>
            </a:r>
            <a:r>
              <a:rPr lang="fr-FR" i="1">
                <a:effectLst>
                  <a:outerShdw blurRad="38100" dist="38100" dir="2700000" algn="tl">
                    <a:srgbClr val="DDDDDD"/>
                  </a:outerShdw>
                </a:effectLst>
                <a:latin typeface="Tms Rmn" charset="0"/>
                <a:cs typeface="Times New Roman" charset="0"/>
              </a:rPr>
              <a:t>Vertical</a:t>
            </a:r>
            <a:r>
              <a:rPr lang="fr-FR">
                <a:latin typeface="Tms Rmn" charset="0"/>
                <a:cs typeface="Times New Roman" charset="0"/>
              </a:rPr>
              <a:t> (la combinaison des deux est beaucoup plus efficace), contrôle </a:t>
            </a:r>
            <a:r>
              <a:rPr lang="fr-FR" b="1">
                <a:latin typeface="Tms Rmn" charset="0"/>
                <a:cs typeface="Times New Roman" charset="0"/>
              </a:rPr>
              <a:t>LRC/VRC </a:t>
            </a:r>
            <a:r>
              <a:rPr lang="fr-FR">
                <a:latin typeface="Tms Rmn" charset="0"/>
                <a:cs typeface="Times New Roman" charset="0"/>
              </a:rPr>
              <a:t>(</a:t>
            </a:r>
            <a:r>
              <a:rPr lang="en-US" i="1">
                <a:latin typeface="Tms Rmn" charset="0"/>
                <a:cs typeface="Times New Roman" charset="0"/>
              </a:rPr>
              <a:t>Longitudinal Redundancy Check / Vertical Redundancy Check</a:t>
            </a:r>
            <a:r>
              <a:rPr lang="fr-FR">
                <a:latin typeface="Tms Rmn" charset="0"/>
                <a:cs typeface="Times New Roman" charset="0"/>
              </a:rPr>
              <a:t>) ou, d'un calcul sur des </a:t>
            </a:r>
            <a:r>
              <a:rPr lang="fr-FR" b="1">
                <a:latin typeface="Tms Rmn" charset="0"/>
                <a:cs typeface="Times New Roman" charset="0"/>
              </a:rPr>
              <a:t>codes cycliques ou polynomiaux</a:t>
            </a:r>
            <a:r>
              <a:rPr lang="fr-FR">
                <a:latin typeface="Tms Rmn" charset="0"/>
                <a:cs typeface="Times New Roman" charset="0"/>
              </a:rPr>
              <a:t>, contrôle </a:t>
            </a:r>
            <a:r>
              <a:rPr lang="fr-FR" b="1">
                <a:latin typeface="Tms Rmn" charset="0"/>
                <a:cs typeface="Times New Roman" charset="0"/>
              </a:rPr>
              <a:t>CRC </a:t>
            </a:r>
            <a:r>
              <a:rPr lang="fr-FR">
                <a:latin typeface="Tms Rmn" charset="0"/>
                <a:cs typeface="Times New Roman" charset="0"/>
              </a:rPr>
              <a:t>(</a:t>
            </a:r>
            <a:r>
              <a:rPr lang="en-US" i="1">
                <a:latin typeface="Tms Rmn" charset="0"/>
                <a:cs typeface="Times New Roman" charset="0"/>
              </a:rPr>
              <a:t>Cyclic Redundancy Check</a:t>
            </a:r>
            <a:r>
              <a:rPr lang="fr-FR">
                <a:latin typeface="Tms Rmn" charset="0"/>
                <a:cs typeface="Times New Roman" charset="0"/>
              </a:rPr>
              <a:t>).</a:t>
            </a:r>
            <a:endParaRPr lang="fr-FR">
              <a:cs typeface="Times New Roman" charset="0"/>
            </a:endParaRPr>
          </a:p>
        </p:txBody>
      </p:sp>
      <p:sp>
        <p:nvSpPr>
          <p:cNvPr id="178180" name="Rectangle 4"/>
          <p:cNvSpPr>
            <a:spLocks noChangeAspect="1" noChangeArrowheads="1"/>
          </p:cNvSpPr>
          <p:nvPr/>
        </p:nvSpPr>
        <p:spPr bwMode="auto">
          <a:xfrm>
            <a:off x="2279650"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S</a:t>
            </a:r>
          </a:p>
        </p:txBody>
      </p:sp>
      <p:sp>
        <p:nvSpPr>
          <p:cNvPr id="178181" name="Rectangle 5"/>
          <p:cNvSpPr>
            <a:spLocks noChangeAspect="1" noChangeArrowheads="1"/>
          </p:cNvSpPr>
          <p:nvPr/>
        </p:nvSpPr>
        <p:spPr bwMode="auto">
          <a:xfrm>
            <a:off x="2549525"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y</a:t>
            </a:r>
          </a:p>
        </p:txBody>
      </p:sp>
      <p:sp>
        <p:nvSpPr>
          <p:cNvPr id="178182" name="Rectangle 6"/>
          <p:cNvSpPr>
            <a:spLocks noChangeAspect="1" noChangeArrowheads="1"/>
          </p:cNvSpPr>
          <p:nvPr/>
        </p:nvSpPr>
        <p:spPr bwMode="auto">
          <a:xfrm>
            <a:off x="2819400"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s</a:t>
            </a:r>
          </a:p>
        </p:txBody>
      </p:sp>
      <p:sp>
        <p:nvSpPr>
          <p:cNvPr id="178183" name="Rectangle 7"/>
          <p:cNvSpPr>
            <a:spLocks noChangeAspect="1" noChangeArrowheads="1"/>
          </p:cNvSpPr>
          <p:nvPr/>
        </p:nvSpPr>
        <p:spPr bwMode="auto">
          <a:xfrm>
            <a:off x="3089275"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t</a:t>
            </a:r>
          </a:p>
        </p:txBody>
      </p:sp>
      <p:sp>
        <p:nvSpPr>
          <p:cNvPr id="178184" name="Rectangle 8"/>
          <p:cNvSpPr>
            <a:spLocks noChangeAspect="1" noChangeArrowheads="1"/>
          </p:cNvSpPr>
          <p:nvPr/>
        </p:nvSpPr>
        <p:spPr bwMode="auto">
          <a:xfrm>
            <a:off x="3359150"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è</a:t>
            </a:r>
          </a:p>
        </p:txBody>
      </p:sp>
      <p:sp>
        <p:nvSpPr>
          <p:cNvPr id="178185" name="Rectangle 9"/>
          <p:cNvSpPr>
            <a:spLocks noChangeAspect="1" noChangeArrowheads="1"/>
          </p:cNvSpPr>
          <p:nvPr/>
        </p:nvSpPr>
        <p:spPr bwMode="auto">
          <a:xfrm>
            <a:off x="3629025"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m</a:t>
            </a:r>
          </a:p>
        </p:txBody>
      </p:sp>
      <p:sp>
        <p:nvSpPr>
          <p:cNvPr id="178186" name="Rectangle 10"/>
          <p:cNvSpPr>
            <a:spLocks noChangeAspect="1" noChangeArrowheads="1"/>
          </p:cNvSpPr>
          <p:nvPr/>
        </p:nvSpPr>
        <p:spPr bwMode="auto">
          <a:xfrm>
            <a:off x="3898900"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e</a:t>
            </a:r>
          </a:p>
        </p:txBody>
      </p:sp>
      <p:sp>
        <p:nvSpPr>
          <p:cNvPr id="178187" name="Rectangle 11"/>
          <p:cNvSpPr>
            <a:spLocks noChangeAspect="1" noChangeArrowheads="1"/>
          </p:cNvSpPr>
          <p:nvPr/>
        </p:nvSpPr>
        <p:spPr bwMode="auto">
          <a:xfrm>
            <a:off x="4168775"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endParaRPr lang="fr-FR" sz="1800" b="1">
              <a:cs typeface="+mn-cs"/>
            </a:endParaRPr>
          </a:p>
        </p:txBody>
      </p:sp>
      <p:sp>
        <p:nvSpPr>
          <p:cNvPr id="178189" name="Rectangle 13"/>
          <p:cNvSpPr>
            <a:spLocks noChangeAspect="1" noChangeArrowheads="1"/>
          </p:cNvSpPr>
          <p:nvPr/>
        </p:nvSpPr>
        <p:spPr bwMode="auto">
          <a:xfrm>
            <a:off x="4413250"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&amp;</a:t>
            </a:r>
          </a:p>
        </p:txBody>
      </p:sp>
      <p:sp>
        <p:nvSpPr>
          <p:cNvPr id="178190" name="Rectangle 14"/>
          <p:cNvSpPr>
            <a:spLocks noChangeAspect="1" noChangeArrowheads="1"/>
          </p:cNvSpPr>
          <p:nvPr/>
        </p:nvSpPr>
        <p:spPr bwMode="auto">
          <a:xfrm>
            <a:off x="4683125"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endParaRPr lang="fr-FR" sz="1800" b="1">
              <a:cs typeface="+mn-cs"/>
            </a:endParaRPr>
          </a:p>
        </p:txBody>
      </p:sp>
      <p:sp>
        <p:nvSpPr>
          <p:cNvPr id="178191" name="Rectangle 15"/>
          <p:cNvSpPr>
            <a:spLocks noChangeAspect="1" noChangeArrowheads="1"/>
          </p:cNvSpPr>
          <p:nvPr/>
        </p:nvSpPr>
        <p:spPr bwMode="auto">
          <a:xfrm>
            <a:off x="4953000"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R</a:t>
            </a:r>
          </a:p>
        </p:txBody>
      </p:sp>
      <p:sp>
        <p:nvSpPr>
          <p:cNvPr id="178192" name="Rectangle 16"/>
          <p:cNvSpPr>
            <a:spLocks noChangeAspect="1" noChangeArrowheads="1"/>
          </p:cNvSpPr>
          <p:nvPr/>
        </p:nvSpPr>
        <p:spPr bwMode="auto">
          <a:xfrm>
            <a:off x="5222875"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é</a:t>
            </a:r>
          </a:p>
        </p:txBody>
      </p:sp>
      <p:sp>
        <p:nvSpPr>
          <p:cNvPr id="178193" name="Rectangle 17"/>
          <p:cNvSpPr>
            <a:spLocks noChangeAspect="1" noChangeArrowheads="1"/>
          </p:cNvSpPr>
          <p:nvPr/>
        </p:nvSpPr>
        <p:spPr bwMode="auto">
          <a:xfrm>
            <a:off x="5492750"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s</a:t>
            </a:r>
          </a:p>
        </p:txBody>
      </p:sp>
      <p:sp>
        <p:nvSpPr>
          <p:cNvPr id="178194" name="Rectangle 18"/>
          <p:cNvSpPr>
            <a:spLocks noChangeAspect="1" noChangeArrowheads="1"/>
          </p:cNvSpPr>
          <p:nvPr/>
        </p:nvSpPr>
        <p:spPr bwMode="auto">
          <a:xfrm>
            <a:off x="5762625"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e</a:t>
            </a:r>
          </a:p>
        </p:txBody>
      </p:sp>
      <p:sp>
        <p:nvSpPr>
          <p:cNvPr id="178195" name="Rectangle 19"/>
          <p:cNvSpPr>
            <a:spLocks noChangeAspect="1" noChangeArrowheads="1"/>
          </p:cNvSpPr>
          <p:nvPr/>
        </p:nvSpPr>
        <p:spPr bwMode="auto">
          <a:xfrm>
            <a:off x="6032500"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a</a:t>
            </a:r>
          </a:p>
        </p:txBody>
      </p:sp>
      <p:sp>
        <p:nvSpPr>
          <p:cNvPr id="178196" name="Rectangle 20"/>
          <p:cNvSpPr>
            <a:spLocks noChangeAspect="1" noChangeArrowheads="1"/>
          </p:cNvSpPr>
          <p:nvPr/>
        </p:nvSpPr>
        <p:spPr bwMode="auto">
          <a:xfrm>
            <a:off x="6302375"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u</a:t>
            </a:r>
          </a:p>
        </p:txBody>
      </p:sp>
      <p:sp>
        <p:nvSpPr>
          <p:cNvPr id="178197" name="Rectangle 21"/>
          <p:cNvSpPr>
            <a:spLocks noChangeAspect="1" noChangeArrowheads="1"/>
          </p:cNvSpPr>
          <p:nvPr/>
        </p:nvSpPr>
        <p:spPr bwMode="auto">
          <a:xfrm>
            <a:off x="6546850"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x</a:t>
            </a:r>
          </a:p>
        </p:txBody>
      </p:sp>
      <p:sp>
        <p:nvSpPr>
          <p:cNvPr id="178198" name="Rectangle 22"/>
          <p:cNvSpPr>
            <a:spLocks noChangeAspect="1" noChangeArrowheads="1"/>
          </p:cNvSpPr>
          <p:nvPr/>
        </p:nvSpPr>
        <p:spPr bwMode="auto">
          <a:xfrm>
            <a:off x="6810375" y="35052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a:t>
            </a:r>
          </a:p>
        </p:txBody>
      </p:sp>
      <p:sp>
        <p:nvSpPr>
          <p:cNvPr id="178188" name="Rectangle 12"/>
          <p:cNvSpPr>
            <a:spLocks noChangeArrowheads="1"/>
          </p:cNvSpPr>
          <p:nvPr/>
        </p:nvSpPr>
        <p:spPr bwMode="auto">
          <a:xfrm>
            <a:off x="7080250" y="3505200"/>
            <a:ext cx="539750" cy="284163"/>
          </a:xfrm>
          <a:prstGeom prst="rect">
            <a:avLst/>
          </a:prstGeom>
          <a:solidFill>
            <a:srgbClr val="FF3300"/>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b="1">
                <a:cs typeface="+mn-cs"/>
              </a:rPr>
              <a:t>FCS</a:t>
            </a:r>
          </a:p>
        </p:txBody>
      </p:sp>
      <p:sp>
        <p:nvSpPr>
          <p:cNvPr id="178201" name="Rectangle 25"/>
          <p:cNvSpPr>
            <a:spLocks noChangeAspect="1" noChangeArrowheads="1"/>
          </p:cNvSpPr>
          <p:nvPr/>
        </p:nvSpPr>
        <p:spPr bwMode="auto">
          <a:xfrm>
            <a:off x="1206500" y="5181600"/>
            <a:ext cx="539750"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S</a:t>
            </a:r>
            <a:r>
              <a:rPr lang="fr-FR" sz="1800" b="1" baseline="-25000">
                <a:cs typeface="+mn-cs"/>
              </a:rPr>
              <a:t>tx</a:t>
            </a:r>
          </a:p>
        </p:txBody>
      </p:sp>
      <p:sp>
        <p:nvSpPr>
          <p:cNvPr id="178202" name="Rectangle 26"/>
          <p:cNvSpPr>
            <a:spLocks noChangeAspect="1" noChangeArrowheads="1"/>
          </p:cNvSpPr>
          <p:nvPr/>
        </p:nvSpPr>
        <p:spPr bwMode="auto">
          <a:xfrm>
            <a:off x="1739900" y="5181600"/>
            <a:ext cx="539750"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N°B</a:t>
            </a:r>
          </a:p>
        </p:txBody>
      </p:sp>
      <p:sp>
        <p:nvSpPr>
          <p:cNvPr id="178203" name="Rectangle 27"/>
          <p:cNvSpPr>
            <a:spLocks noChangeAspect="1" noChangeArrowheads="1"/>
          </p:cNvSpPr>
          <p:nvPr/>
        </p:nvSpPr>
        <p:spPr bwMode="auto">
          <a:xfrm>
            <a:off x="2279650"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R</a:t>
            </a:r>
          </a:p>
        </p:txBody>
      </p:sp>
      <p:sp>
        <p:nvSpPr>
          <p:cNvPr id="178204" name="Rectangle 28"/>
          <p:cNvSpPr>
            <a:spLocks noChangeAspect="1" noChangeArrowheads="1"/>
          </p:cNvSpPr>
          <p:nvPr/>
        </p:nvSpPr>
        <p:spPr bwMode="auto">
          <a:xfrm>
            <a:off x="2549525"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é</a:t>
            </a:r>
          </a:p>
        </p:txBody>
      </p:sp>
      <p:sp>
        <p:nvSpPr>
          <p:cNvPr id="178205" name="Rectangle 29"/>
          <p:cNvSpPr>
            <a:spLocks noChangeAspect="1" noChangeArrowheads="1"/>
          </p:cNvSpPr>
          <p:nvPr/>
        </p:nvSpPr>
        <p:spPr bwMode="auto">
          <a:xfrm>
            <a:off x="2819400"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s</a:t>
            </a:r>
          </a:p>
        </p:txBody>
      </p:sp>
      <p:sp>
        <p:nvSpPr>
          <p:cNvPr id="178206" name="Rectangle 30"/>
          <p:cNvSpPr>
            <a:spLocks noChangeAspect="1" noChangeArrowheads="1"/>
          </p:cNvSpPr>
          <p:nvPr/>
        </p:nvSpPr>
        <p:spPr bwMode="auto">
          <a:xfrm>
            <a:off x="3089275"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e</a:t>
            </a:r>
          </a:p>
        </p:txBody>
      </p:sp>
      <p:sp>
        <p:nvSpPr>
          <p:cNvPr id="178207" name="Rectangle 31"/>
          <p:cNvSpPr>
            <a:spLocks noChangeAspect="1" noChangeArrowheads="1"/>
          </p:cNvSpPr>
          <p:nvPr/>
        </p:nvSpPr>
        <p:spPr bwMode="auto">
          <a:xfrm>
            <a:off x="3359150"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a</a:t>
            </a:r>
          </a:p>
        </p:txBody>
      </p:sp>
      <p:sp>
        <p:nvSpPr>
          <p:cNvPr id="178208" name="Rectangle 32"/>
          <p:cNvSpPr>
            <a:spLocks noChangeAspect="1" noChangeArrowheads="1"/>
          </p:cNvSpPr>
          <p:nvPr/>
        </p:nvSpPr>
        <p:spPr bwMode="auto">
          <a:xfrm>
            <a:off x="3629025"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u</a:t>
            </a:r>
          </a:p>
        </p:txBody>
      </p:sp>
      <p:sp>
        <p:nvSpPr>
          <p:cNvPr id="178209" name="Rectangle 33"/>
          <p:cNvSpPr>
            <a:spLocks noChangeAspect="1" noChangeArrowheads="1"/>
          </p:cNvSpPr>
          <p:nvPr/>
        </p:nvSpPr>
        <p:spPr bwMode="auto">
          <a:xfrm>
            <a:off x="3898900"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x</a:t>
            </a:r>
          </a:p>
        </p:txBody>
      </p:sp>
      <p:sp>
        <p:nvSpPr>
          <p:cNvPr id="178210" name="Rectangle 34"/>
          <p:cNvSpPr>
            <a:spLocks noChangeAspect="1" noChangeArrowheads="1"/>
          </p:cNvSpPr>
          <p:nvPr/>
        </p:nvSpPr>
        <p:spPr bwMode="auto">
          <a:xfrm>
            <a:off x="4168775"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endParaRPr lang="fr-FR" sz="1800" b="1">
              <a:cs typeface="+mn-cs"/>
            </a:endParaRPr>
          </a:p>
        </p:txBody>
      </p:sp>
      <p:sp>
        <p:nvSpPr>
          <p:cNvPr id="178211" name="Rectangle 35"/>
          <p:cNvSpPr>
            <a:spLocks noChangeAspect="1" noChangeArrowheads="1"/>
          </p:cNvSpPr>
          <p:nvPr/>
        </p:nvSpPr>
        <p:spPr bwMode="auto">
          <a:xfrm>
            <a:off x="4413250"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&amp;</a:t>
            </a:r>
          </a:p>
        </p:txBody>
      </p:sp>
      <p:sp>
        <p:nvSpPr>
          <p:cNvPr id="178212" name="Rectangle 36"/>
          <p:cNvSpPr>
            <a:spLocks noChangeAspect="1" noChangeArrowheads="1"/>
          </p:cNvSpPr>
          <p:nvPr/>
        </p:nvSpPr>
        <p:spPr bwMode="auto">
          <a:xfrm>
            <a:off x="4683125"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endParaRPr lang="fr-FR" sz="1800" b="1">
              <a:cs typeface="+mn-cs"/>
            </a:endParaRPr>
          </a:p>
        </p:txBody>
      </p:sp>
      <p:sp>
        <p:nvSpPr>
          <p:cNvPr id="178213" name="Rectangle 37"/>
          <p:cNvSpPr>
            <a:spLocks noChangeAspect="1" noChangeArrowheads="1"/>
          </p:cNvSpPr>
          <p:nvPr/>
        </p:nvSpPr>
        <p:spPr bwMode="auto">
          <a:xfrm>
            <a:off x="4953000"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S</a:t>
            </a:r>
          </a:p>
        </p:txBody>
      </p:sp>
      <p:sp>
        <p:nvSpPr>
          <p:cNvPr id="178214" name="Rectangle 38"/>
          <p:cNvSpPr>
            <a:spLocks noChangeAspect="1" noChangeArrowheads="1"/>
          </p:cNvSpPr>
          <p:nvPr/>
        </p:nvSpPr>
        <p:spPr bwMode="auto">
          <a:xfrm>
            <a:off x="5222875"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y</a:t>
            </a:r>
          </a:p>
        </p:txBody>
      </p:sp>
      <p:sp>
        <p:nvSpPr>
          <p:cNvPr id="178215" name="Rectangle 39"/>
          <p:cNvSpPr>
            <a:spLocks noChangeAspect="1" noChangeArrowheads="1"/>
          </p:cNvSpPr>
          <p:nvPr/>
        </p:nvSpPr>
        <p:spPr bwMode="auto">
          <a:xfrm>
            <a:off x="5492750"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s</a:t>
            </a:r>
          </a:p>
        </p:txBody>
      </p:sp>
      <p:sp>
        <p:nvSpPr>
          <p:cNvPr id="178216" name="Rectangle 40"/>
          <p:cNvSpPr>
            <a:spLocks noChangeAspect="1" noChangeArrowheads="1"/>
          </p:cNvSpPr>
          <p:nvPr/>
        </p:nvSpPr>
        <p:spPr bwMode="auto">
          <a:xfrm>
            <a:off x="5762625"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t</a:t>
            </a:r>
          </a:p>
        </p:txBody>
      </p:sp>
      <p:sp>
        <p:nvSpPr>
          <p:cNvPr id="178217" name="Rectangle 41"/>
          <p:cNvSpPr>
            <a:spLocks noChangeAspect="1" noChangeArrowheads="1"/>
          </p:cNvSpPr>
          <p:nvPr/>
        </p:nvSpPr>
        <p:spPr bwMode="auto">
          <a:xfrm>
            <a:off x="6032500"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è</a:t>
            </a:r>
          </a:p>
        </p:txBody>
      </p:sp>
      <p:sp>
        <p:nvSpPr>
          <p:cNvPr id="178218" name="Rectangle 42"/>
          <p:cNvSpPr>
            <a:spLocks noChangeAspect="1" noChangeArrowheads="1"/>
          </p:cNvSpPr>
          <p:nvPr/>
        </p:nvSpPr>
        <p:spPr bwMode="auto">
          <a:xfrm>
            <a:off x="6302375"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m</a:t>
            </a:r>
          </a:p>
        </p:txBody>
      </p:sp>
      <p:sp>
        <p:nvSpPr>
          <p:cNvPr id="178219" name="Rectangle 43"/>
          <p:cNvSpPr>
            <a:spLocks noChangeAspect="1" noChangeArrowheads="1"/>
          </p:cNvSpPr>
          <p:nvPr/>
        </p:nvSpPr>
        <p:spPr bwMode="auto">
          <a:xfrm>
            <a:off x="6546850"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e</a:t>
            </a:r>
          </a:p>
        </p:txBody>
      </p:sp>
      <p:sp>
        <p:nvSpPr>
          <p:cNvPr id="178220" name="Rectangle 44"/>
          <p:cNvSpPr>
            <a:spLocks noChangeAspect="1" noChangeArrowheads="1"/>
          </p:cNvSpPr>
          <p:nvPr/>
        </p:nvSpPr>
        <p:spPr bwMode="auto">
          <a:xfrm>
            <a:off x="6810375" y="5181600"/>
            <a:ext cx="269875" cy="284163"/>
          </a:xfrm>
          <a:prstGeom prst="rect">
            <a:avLst/>
          </a:prstGeom>
          <a:solidFill>
            <a:schemeClr val="folHlink"/>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chemeClr val="fo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cs typeface="+mn-cs"/>
              </a:rPr>
              <a:t>.</a:t>
            </a:r>
          </a:p>
        </p:txBody>
      </p:sp>
      <p:sp>
        <p:nvSpPr>
          <p:cNvPr id="178221" name="Rectangle 45"/>
          <p:cNvSpPr>
            <a:spLocks noChangeArrowheads="1"/>
          </p:cNvSpPr>
          <p:nvPr/>
        </p:nvSpPr>
        <p:spPr bwMode="auto">
          <a:xfrm>
            <a:off x="7080250" y="5181600"/>
            <a:ext cx="539750" cy="284163"/>
          </a:xfrm>
          <a:prstGeom prst="rect">
            <a:avLst/>
          </a:prstGeom>
          <a:solidFill>
            <a:srgbClr val="FF3300"/>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b="1">
                <a:cs typeface="+mn-cs"/>
              </a:rPr>
              <a:t>FCS</a:t>
            </a:r>
          </a:p>
        </p:txBody>
      </p:sp>
      <p:sp>
        <p:nvSpPr>
          <p:cNvPr id="178222" name="AutoShape 46"/>
          <p:cNvSpPr>
            <a:spLocks/>
          </p:cNvSpPr>
          <p:nvPr/>
        </p:nvSpPr>
        <p:spPr bwMode="auto">
          <a:xfrm rot="-5400000">
            <a:off x="4572000" y="1447800"/>
            <a:ext cx="228600" cy="4800600"/>
          </a:xfrm>
          <a:prstGeom prst="leftBrace">
            <a:avLst>
              <a:gd name="adj1" fmla="val 175000"/>
              <a:gd name="adj2" fmla="val 49782"/>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8223" name="AutoShape 47"/>
          <p:cNvSpPr>
            <a:spLocks/>
          </p:cNvSpPr>
          <p:nvPr/>
        </p:nvSpPr>
        <p:spPr bwMode="auto">
          <a:xfrm rot="-5400000" flipH="1" flipV="1">
            <a:off x="4533900" y="2628900"/>
            <a:ext cx="304800" cy="4800600"/>
          </a:xfrm>
          <a:prstGeom prst="leftBrace">
            <a:avLst>
              <a:gd name="adj1" fmla="val 131250"/>
              <a:gd name="adj2" fmla="val 49782"/>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178224" name="AutoShape 48"/>
          <p:cNvCxnSpPr>
            <a:cxnSpLocks noChangeShapeType="1"/>
            <a:stCxn id="178222" idx="1"/>
            <a:endCxn id="178223" idx="1"/>
          </p:cNvCxnSpPr>
          <p:nvPr/>
        </p:nvCxnSpPr>
        <p:spPr bwMode="auto">
          <a:xfrm>
            <a:off x="4684713" y="3960813"/>
            <a:ext cx="1587" cy="915987"/>
          </a:xfrm>
          <a:prstGeom prst="straightConnector1">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8225" name="Rectangle 49"/>
          <p:cNvSpPr>
            <a:spLocks noChangeAspect="1" noChangeArrowheads="1"/>
          </p:cNvSpPr>
          <p:nvPr/>
        </p:nvSpPr>
        <p:spPr bwMode="auto">
          <a:xfrm>
            <a:off x="2286000"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26" name="Rectangle 50"/>
          <p:cNvSpPr>
            <a:spLocks noChangeAspect="1" noChangeArrowheads="1"/>
          </p:cNvSpPr>
          <p:nvPr/>
        </p:nvSpPr>
        <p:spPr bwMode="auto">
          <a:xfrm>
            <a:off x="2555875"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27" name="Rectangle 51"/>
          <p:cNvSpPr>
            <a:spLocks noChangeAspect="1" noChangeArrowheads="1"/>
          </p:cNvSpPr>
          <p:nvPr/>
        </p:nvSpPr>
        <p:spPr bwMode="auto">
          <a:xfrm>
            <a:off x="2825750"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28" name="Rectangle 52"/>
          <p:cNvSpPr>
            <a:spLocks noChangeAspect="1" noChangeArrowheads="1"/>
          </p:cNvSpPr>
          <p:nvPr/>
        </p:nvSpPr>
        <p:spPr bwMode="auto">
          <a:xfrm>
            <a:off x="3095625"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29" name="Rectangle 53"/>
          <p:cNvSpPr>
            <a:spLocks noChangeAspect="1" noChangeArrowheads="1"/>
          </p:cNvSpPr>
          <p:nvPr/>
        </p:nvSpPr>
        <p:spPr bwMode="auto">
          <a:xfrm>
            <a:off x="3365500"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30" name="Rectangle 54"/>
          <p:cNvSpPr>
            <a:spLocks noChangeAspect="1" noChangeArrowheads="1"/>
          </p:cNvSpPr>
          <p:nvPr/>
        </p:nvSpPr>
        <p:spPr bwMode="auto">
          <a:xfrm>
            <a:off x="3635375"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31" name="Rectangle 55"/>
          <p:cNvSpPr>
            <a:spLocks noChangeAspect="1" noChangeArrowheads="1"/>
          </p:cNvSpPr>
          <p:nvPr/>
        </p:nvSpPr>
        <p:spPr bwMode="auto">
          <a:xfrm>
            <a:off x="3905250"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32" name="Rectangle 56"/>
          <p:cNvSpPr>
            <a:spLocks noChangeAspect="1" noChangeArrowheads="1"/>
          </p:cNvSpPr>
          <p:nvPr/>
        </p:nvSpPr>
        <p:spPr bwMode="auto">
          <a:xfrm>
            <a:off x="4175125"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endParaRPr lang="fr-FR" sz="1800" b="1">
              <a:solidFill>
                <a:srgbClr val="FF3300"/>
              </a:solidFill>
              <a:cs typeface="+mn-cs"/>
            </a:endParaRPr>
          </a:p>
        </p:txBody>
      </p:sp>
      <p:sp>
        <p:nvSpPr>
          <p:cNvPr id="178233" name="Rectangle 57"/>
          <p:cNvSpPr>
            <a:spLocks noChangeAspect="1" noChangeArrowheads="1"/>
          </p:cNvSpPr>
          <p:nvPr/>
        </p:nvSpPr>
        <p:spPr bwMode="auto">
          <a:xfrm>
            <a:off x="4419600"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34" name="Rectangle 58"/>
          <p:cNvSpPr>
            <a:spLocks noChangeAspect="1" noChangeArrowheads="1"/>
          </p:cNvSpPr>
          <p:nvPr/>
        </p:nvSpPr>
        <p:spPr bwMode="auto">
          <a:xfrm>
            <a:off x="4689475"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endParaRPr lang="fr-FR" sz="1800" b="1">
              <a:solidFill>
                <a:srgbClr val="FF3300"/>
              </a:solidFill>
              <a:cs typeface="+mn-cs"/>
            </a:endParaRPr>
          </a:p>
        </p:txBody>
      </p:sp>
      <p:sp>
        <p:nvSpPr>
          <p:cNvPr id="178235" name="Rectangle 59"/>
          <p:cNvSpPr>
            <a:spLocks noChangeAspect="1" noChangeArrowheads="1"/>
          </p:cNvSpPr>
          <p:nvPr/>
        </p:nvSpPr>
        <p:spPr bwMode="auto">
          <a:xfrm>
            <a:off x="4959350"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36" name="Rectangle 60"/>
          <p:cNvSpPr>
            <a:spLocks noChangeAspect="1" noChangeArrowheads="1"/>
          </p:cNvSpPr>
          <p:nvPr/>
        </p:nvSpPr>
        <p:spPr bwMode="auto">
          <a:xfrm>
            <a:off x="5229225"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37" name="Rectangle 61"/>
          <p:cNvSpPr>
            <a:spLocks noChangeAspect="1" noChangeArrowheads="1"/>
          </p:cNvSpPr>
          <p:nvPr/>
        </p:nvSpPr>
        <p:spPr bwMode="auto">
          <a:xfrm>
            <a:off x="5499100"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38" name="Rectangle 62"/>
          <p:cNvSpPr>
            <a:spLocks noChangeAspect="1" noChangeArrowheads="1"/>
          </p:cNvSpPr>
          <p:nvPr/>
        </p:nvSpPr>
        <p:spPr bwMode="auto">
          <a:xfrm>
            <a:off x="5768975"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39" name="Rectangle 63"/>
          <p:cNvSpPr>
            <a:spLocks noChangeAspect="1" noChangeArrowheads="1"/>
          </p:cNvSpPr>
          <p:nvPr/>
        </p:nvSpPr>
        <p:spPr bwMode="auto">
          <a:xfrm>
            <a:off x="6038850"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40" name="Rectangle 64"/>
          <p:cNvSpPr>
            <a:spLocks noChangeAspect="1" noChangeArrowheads="1"/>
          </p:cNvSpPr>
          <p:nvPr/>
        </p:nvSpPr>
        <p:spPr bwMode="auto">
          <a:xfrm>
            <a:off x="6308725"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41" name="Rectangle 65"/>
          <p:cNvSpPr>
            <a:spLocks noChangeAspect="1" noChangeArrowheads="1"/>
          </p:cNvSpPr>
          <p:nvPr/>
        </p:nvSpPr>
        <p:spPr bwMode="auto">
          <a:xfrm>
            <a:off x="6553200"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42" name="Rectangle 66"/>
          <p:cNvSpPr>
            <a:spLocks noChangeAspect="1" noChangeArrowheads="1"/>
          </p:cNvSpPr>
          <p:nvPr/>
        </p:nvSpPr>
        <p:spPr bwMode="auto">
          <a:xfrm>
            <a:off x="6816725" y="5735638"/>
            <a:ext cx="269875" cy="284162"/>
          </a:xfrm>
          <a:prstGeom prst="rect">
            <a:avLst/>
          </a:prstGeom>
          <a:solidFill>
            <a:srgbClr val="3366CC"/>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3366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sz="1800" b="1">
                <a:solidFill>
                  <a:srgbClr val="FF3300"/>
                </a:solidFill>
                <a:cs typeface="+mn-cs"/>
              </a:rPr>
              <a:t> </a:t>
            </a:r>
          </a:p>
        </p:txBody>
      </p:sp>
      <p:sp>
        <p:nvSpPr>
          <p:cNvPr id="178243" name="AutoShape 67"/>
          <p:cNvSpPr>
            <a:spLocks/>
          </p:cNvSpPr>
          <p:nvPr/>
        </p:nvSpPr>
        <p:spPr bwMode="auto">
          <a:xfrm rot="-5400000" flipH="1" flipV="1">
            <a:off x="4540250" y="3182938"/>
            <a:ext cx="304800" cy="4800600"/>
          </a:xfrm>
          <a:prstGeom prst="leftBrace">
            <a:avLst>
              <a:gd name="adj1" fmla="val 131250"/>
              <a:gd name="adj2" fmla="val 49782"/>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8244" name="AutoShape 68"/>
          <p:cNvSpPr>
            <a:spLocks/>
          </p:cNvSpPr>
          <p:nvPr/>
        </p:nvSpPr>
        <p:spPr bwMode="auto">
          <a:xfrm>
            <a:off x="7620000" y="3505200"/>
            <a:ext cx="76200" cy="1676400"/>
          </a:xfrm>
          <a:prstGeom prst="rightBrace">
            <a:avLst>
              <a:gd name="adj1" fmla="val 183333"/>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lIns="0" tIns="0" rIns="0" bIns="0" anchor="b"/>
          <a:lstStyle/>
          <a:p>
            <a:pPr algn="ctr">
              <a:defRPr/>
            </a:pPr>
            <a:r>
              <a:rPr lang="fr-FR" b="1">
                <a:cs typeface="+mn-cs"/>
              </a:rPr>
              <a:t>XOR</a:t>
            </a:r>
          </a:p>
        </p:txBody>
      </p:sp>
      <p:sp>
        <p:nvSpPr>
          <p:cNvPr id="178245" name="Rectangle 69"/>
          <p:cNvSpPr>
            <a:spLocks noChangeArrowheads="1"/>
          </p:cNvSpPr>
          <p:nvPr/>
        </p:nvSpPr>
        <p:spPr bwMode="auto">
          <a:xfrm>
            <a:off x="7086600" y="5735638"/>
            <a:ext cx="539750" cy="284162"/>
          </a:xfrm>
          <a:prstGeom prst="rect">
            <a:avLst/>
          </a:prstGeom>
          <a:solidFill>
            <a:srgbClr val="FF00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FF00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800" b="1">
                <a:cs typeface="+mn-cs"/>
              </a:rPr>
              <a:t>LRC/VRC</a:t>
            </a:r>
          </a:p>
        </p:txBody>
      </p:sp>
      <p:sp>
        <p:nvSpPr>
          <p:cNvPr id="2" name="Date Placeholder 1"/>
          <p:cNvSpPr>
            <a:spLocks noGrp="1"/>
          </p:cNvSpPr>
          <p:nvPr>
            <p:ph type="dt" sz="quarter" idx="10"/>
          </p:nvPr>
        </p:nvSpPr>
        <p:spPr/>
        <p:txBody>
          <a:bodyPr/>
          <a:lstStyle/>
          <a:p>
            <a:pPr>
              <a:defRPr/>
            </a:pPr>
            <a:r>
              <a:rPr lang="fr-FR" smtClean="0"/>
              <a:t>© </a:t>
            </a:r>
            <a:fld id="{ED497CE1-82DD-B640-83E4-DABD6B8FA52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C58A8F3-55F9-4540-8D66-2359E8EF8E99}" type="slidenum">
              <a:rPr lang="fr-FR" smtClean="0"/>
              <a:pPr>
                <a:defRPr/>
              </a:pPr>
              <a:t>152</a:t>
            </a:fld>
            <a:endParaRPr lang="fr-F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0" name="Oval 8"/>
          <p:cNvSpPr>
            <a:spLocks noChangeArrowheads="1"/>
          </p:cNvSpPr>
          <p:nvPr/>
        </p:nvSpPr>
        <p:spPr bwMode="auto">
          <a:xfrm>
            <a:off x="2770188" y="5576888"/>
            <a:ext cx="1295400" cy="360362"/>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7159" name="Oval 7"/>
          <p:cNvSpPr>
            <a:spLocks noChangeArrowheads="1"/>
          </p:cNvSpPr>
          <p:nvPr/>
        </p:nvSpPr>
        <p:spPr bwMode="auto">
          <a:xfrm>
            <a:off x="3994150" y="4641850"/>
            <a:ext cx="304800" cy="1295400"/>
          </a:xfrm>
          <a:prstGeom prst="ellipse">
            <a:avLst/>
          </a:prstGeom>
          <a:solidFill>
            <a:srgbClr val="6666FF"/>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7154"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&amp; Séquence </a:t>
            </a:r>
            <a:r>
              <a:rPr lang="fr-FR" sz="4000" b="1" i="1" smtClean="0">
                <a:effectLst>
                  <a:outerShdw blurRad="38100" dist="38100" dir="2700000" algn="tl">
                    <a:srgbClr val="DDDDDD"/>
                  </a:outerShdw>
                </a:effectLst>
                <a:cs typeface="+mj-cs"/>
              </a:rPr>
              <a:t>LRC/VRC</a:t>
            </a:r>
          </a:p>
        </p:txBody>
      </p:sp>
      <p:sp>
        <p:nvSpPr>
          <p:cNvPr id="177155" name="Rectangle 3"/>
          <p:cNvSpPr>
            <a:spLocks noChangeArrowheads="1"/>
          </p:cNvSpPr>
          <p:nvPr/>
        </p:nvSpPr>
        <p:spPr bwMode="auto">
          <a:xfrm>
            <a:off x="533400" y="1219200"/>
            <a:ext cx="8001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La protection des caractères peut être améliorée si nous convenons de disposer, en colonne un nombre déterminé de caractères et, de compléter chaque ligne et chaque colonne par un bit de contrôle en utilisant la règle de parité. Les caractères sont ensuite transmis ligne par ligne. Si une seule erreur se produit sur cet ensemble de caractères, le bloc est rejeté. Nous pouvons ainsi détecter et corriger l'erreur. Ce type de contrôle est plutôt connu sous le nom de contrôle </a:t>
            </a:r>
            <a:r>
              <a:rPr lang="fr-FR" b="1">
                <a:cs typeface="Times New Roman" charset="0"/>
              </a:rPr>
              <a:t>BCC </a:t>
            </a:r>
            <a:r>
              <a:rPr lang="fr-FR">
                <a:cs typeface="Times New Roman" charset="0"/>
              </a:rPr>
              <a:t>(</a:t>
            </a:r>
            <a:r>
              <a:rPr lang="en-US" b="1" i="1">
                <a:cs typeface="Times New Roman" charset="0"/>
              </a:rPr>
              <a:t>B</a:t>
            </a:r>
            <a:r>
              <a:rPr lang="en-US" i="1">
                <a:cs typeface="Times New Roman" charset="0"/>
              </a:rPr>
              <a:t>lock </a:t>
            </a:r>
            <a:r>
              <a:rPr lang="en-US" b="1" i="1">
                <a:cs typeface="Times New Roman" charset="0"/>
              </a:rPr>
              <a:t>C</a:t>
            </a:r>
            <a:r>
              <a:rPr lang="en-US" i="1">
                <a:cs typeface="Times New Roman" charset="0"/>
              </a:rPr>
              <a:t>heck </a:t>
            </a:r>
            <a:r>
              <a:rPr lang="en-US" b="1" i="1">
                <a:cs typeface="Times New Roman" charset="0"/>
              </a:rPr>
              <a:t>C</a:t>
            </a:r>
            <a:r>
              <a:rPr lang="en-US" i="1">
                <a:cs typeface="Times New Roman" charset="0"/>
              </a:rPr>
              <a:t>haracter</a:t>
            </a:r>
            <a:r>
              <a:rPr lang="fr-FR">
                <a:cs typeface="Times New Roman" charset="0"/>
              </a:rPr>
              <a:t>) et il est souvent utilisé avec des procédures de commande basées sur le caractère, comme par exemple la procedure </a:t>
            </a:r>
            <a:r>
              <a:rPr lang="fr-FR" b="1">
                <a:cs typeface="Times New Roman" charset="0"/>
              </a:rPr>
              <a:t>BSC</a:t>
            </a:r>
            <a:r>
              <a:rPr lang="fr-FR">
                <a:cs typeface="Times New Roman" charset="0"/>
              </a:rPr>
              <a:t> (</a:t>
            </a:r>
            <a:r>
              <a:rPr lang="en-US" b="1" i="1">
                <a:cs typeface="Times New Roman" charset="0"/>
              </a:rPr>
              <a:t>B</a:t>
            </a:r>
            <a:r>
              <a:rPr lang="en-US" i="1">
                <a:cs typeface="Times New Roman" charset="0"/>
              </a:rPr>
              <a:t>inary </a:t>
            </a:r>
            <a:r>
              <a:rPr lang="en-US" b="1" i="1">
                <a:cs typeface="Times New Roman" charset="0"/>
              </a:rPr>
              <a:t>S</a:t>
            </a:r>
            <a:r>
              <a:rPr lang="en-US" i="1">
                <a:cs typeface="Times New Roman" charset="0"/>
              </a:rPr>
              <a:t>ynchronous </a:t>
            </a:r>
            <a:r>
              <a:rPr lang="en-US" b="1" i="1">
                <a:cs typeface="Times New Roman" charset="0"/>
              </a:rPr>
              <a:t>C</a:t>
            </a:r>
            <a:r>
              <a:rPr lang="en-US" i="1">
                <a:cs typeface="Times New Roman" charset="0"/>
              </a:rPr>
              <a:t>ommunication</a:t>
            </a:r>
            <a:r>
              <a:rPr lang="fr-FR">
                <a:cs typeface="Times New Roman" charset="0"/>
              </a:rPr>
              <a:t>) développé par IBM (</a:t>
            </a:r>
            <a:r>
              <a:rPr lang="en-US" b="1" i="1">
                <a:cs typeface="Times New Roman" charset="0"/>
              </a:rPr>
              <a:t>I</a:t>
            </a:r>
            <a:r>
              <a:rPr lang="en-US" i="1">
                <a:cs typeface="Times New Roman" charset="0"/>
              </a:rPr>
              <a:t>nternational </a:t>
            </a:r>
            <a:r>
              <a:rPr lang="en-US" b="1" i="1">
                <a:cs typeface="Times New Roman" charset="0"/>
              </a:rPr>
              <a:t>B</a:t>
            </a:r>
            <a:r>
              <a:rPr lang="en-US" i="1">
                <a:cs typeface="Times New Roman" charset="0"/>
              </a:rPr>
              <a:t>usiness </a:t>
            </a:r>
            <a:r>
              <a:rPr lang="en-US" b="1" i="1">
                <a:cs typeface="Times New Roman" charset="0"/>
              </a:rPr>
              <a:t>M</a:t>
            </a:r>
            <a:r>
              <a:rPr lang="en-US" i="1">
                <a:cs typeface="Times New Roman" charset="0"/>
              </a:rPr>
              <a:t>anufacturing</a:t>
            </a:r>
            <a:r>
              <a:rPr lang="fr-FR">
                <a:cs typeface="Times New Roman" charset="0"/>
              </a:rPr>
              <a:t>) [</a:t>
            </a:r>
            <a:r>
              <a:rPr lang="fr-FR" b="1">
                <a:cs typeface="Times New Roman" charset="0"/>
                <a:hlinkClick r:id="rId2" action="ppaction://hlinksldjump"/>
              </a:rPr>
              <a:t>Conard 1980</a:t>
            </a:r>
            <a:r>
              <a:rPr lang="fr-FR">
                <a:cs typeface="Times New Roman" charset="0"/>
              </a:rPr>
              <a:t>].</a:t>
            </a:r>
          </a:p>
        </p:txBody>
      </p:sp>
      <p:sp>
        <p:nvSpPr>
          <p:cNvPr id="177156" name="Text Box 4"/>
          <p:cNvSpPr txBox="1">
            <a:spLocks noChangeArrowheads="1"/>
          </p:cNvSpPr>
          <p:nvPr/>
        </p:nvSpPr>
        <p:spPr bwMode="auto">
          <a:xfrm>
            <a:off x="2819400" y="4648200"/>
            <a:ext cx="15176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a:cs typeface="+mn-cs"/>
              </a:rPr>
              <a:t>0100 0001  0</a:t>
            </a:r>
          </a:p>
          <a:p>
            <a:pPr>
              <a:defRPr/>
            </a:pPr>
            <a:r>
              <a:rPr lang="fr-FR">
                <a:cs typeface="+mn-cs"/>
              </a:rPr>
              <a:t>0101 0001  1</a:t>
            </a:r>
          </a:p>
          <a:p>
            <a:pPr>
              <a:defRPr/>
            </a:pPr>
            <a:r>
              <a:rPr lang="fr-FR">
                <a:cs typeface="+mn-cs"/>
              </a:rPr>
              <a:t>0011 0101  0</a:t>
            </a:r>
          </a:p>
          <a:p>
            <a:pPr>
              <a:defRPr/>
            </a:pPr>
            <a:r>
              <a:rPr lang="fr-FR">
                <a:cs typeface="+mn-cs"/>
              </a:rPr>
              <a:t>0010 0101  1</a:t>
            </a:r>
          </a:p>
        </p:txBody>
      </p:sp>
      <p:sp>
        <p:nvSpPr>
          <p:cNvPr id="177157" name="Line 5"/>
          <p:cNvSpPr>
            <a:spLocks noChangeShapeType="1"/>
          </p:cNvSpPr>
          <p:nvPr/>
        </p:nvSpPr>
        <p:spPr bwMode="auto">
          <a:xfrm>
            <a:off x="2819400" y="5638800"/>
            <a:ext cx="16764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77158" name="Line 6"/>
          <p:cNvSpPr>
            <a:spLocks noChangeShapeType="1"/>
          </p:cNvSpPr>
          <p:nvPr/>
        </p:nvSpPr>
        <p:spPr bwMode="auto">
          <a:xfrm>
            <a:off x="4038600" y="4648200"/>
            <a:ext cx="0" cy="144780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77161" name="Text Box 9"/>
          <p:cNvSpPr txBox="1">
            <a:spLocks noChangeArrowheads="1"/>
          </p:cNvSpPr>
          <p:nvPr/>
        </p:nvSpPr>
        <p:spPr bwMode="auto">
          <a:xfrm>
            <a:off x="4572000" y="4724400"/>
            <a:ext cx="7016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b="1">
                <a:cs typeface="+mn-cs"/>
              </a:rPr>
              <a:t>LRC</a:t>
            </a:r>
          </a:p>
        </p:txBody>
      </p:sp>
      <p:cxnSp>
        <p:nvCxnSpPr>
          <p:cNvPr id="177162" name="AutoShape 10"/>
          <p:cNvCxnSpPr>
            <a:cxnSpLocks noChangeShapeType="1"/>
            <a:stCxn id="177161" idx="1"/>
            <a:endCxn id="177159" idx="6"/>
          </p:cNvCxnSpPr>
          <p:nvPr/>
        </p:nvCxnSpPr>
        <p:spPr bwMode="auto">
          <a:xfrm flipH="1">
            <a:off x="4298950" y="4862513"/>
            <a:ext cx="273050" cy="42703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7163" name="Text Box 11"/>
          <p:cNvSpPr txBox="1">
            <a:spLocks noChangeArrowheads="1"/>
          </p:cNvSpPr>
          <p:nvPr/>
        </p:nvSpPr>
        <p:spPr bwMode="auto">
          <a:xfrm>
            <a:off x="1905000" y="6096000"/>
            <a:ext cx="7016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b="1">
                <a:cs typeface="+mn-cs"/>
              </a:rPr>
              <a:t>VRC</a:t>
            </a:r>
          </a:p>
        </p:txBody>
      </p:sp>
      <p:cxnSp>
        <p:nvCxnSpPr>
          <p:cNvPr id="177164" name="AutoShape 12"/>
          <p:cNvCxnSpPr>
            <a:cxnSpLocks noChangeShapeType="1"/>
            <a:stCxn id="177163" idx="3"/>
            <a:endCxn id="177160" idx="4"/>
          </p:cNvCxnSpPr>
          <p:nvPr/>
        </p:nvCxnSpPr>
        <p:spPr bwMode="auto">
          <a:xfrm flipV="1">
            <a:off x="2606675" y="5937250"/>
            <a:ext cx="811213" cy="296863"/>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7165" name="AutoShape 13"/>
          <p:cNvSpPr>
            <a:spLocks/>
          </p:cNvSpPr>
          <p:nvPr/>
        </p:nvSpPr>
        <p:spPr bwMode="auto">
          <a:xfrm>
            <a:off x="5257800" y="4648200"/>
            <a:ext cx="76200" cy="1295400"/>
          </a:xfrm>
          <a:prstGeom prst="rightBrace">
            <a:avLst>
              <a:gd name="adj1" fmla="val 141667"/>
              <a:gd name="adj2" fmla="val 5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7166" name="Text Box 14"/>
          <p:cNvSpPr txBox="1">
            <a:spLocks noChangeArrowheads="1"/>
          </p:cNvSpPr>
          <p:nvPr/>
        </p:nvSpPr>
        <p:spPr bwMode="auto">
          <a:xfrm>
            <a:off x="5486400" y="5106988"/>
            <a:ext cx="1981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b="1">
                <a:cs typeface="+mn-cs"/>
              </a:rPr>
              <a:t>Caractères transmis</a:t>
            </a:r>
          </a:p>
        </p:txBody>
      </p:sp>
      <p:sp>
        <p:nvSpPr>
          <p:cNvPr id="2" name="Date Placeholder 1"/>
          <p:cNvSpPr>
            <a:spLocks noGrp="1"/>
          </p:cNvSpPr>
          <p:nvPr>
            <p:ph type="dt" sz="quarter" idx="10"/>
          </p:nvPr>
        </p:nvSpPr>
        <p:spPr/>
        <p:txBody>
          <a:bodyPr/>
          <a:lstStyle/>
          <a:p>
            <a:pPr>
              <a:defRPr/>
            </a:pPr>
            <a:r>
              <a:rPr lang="fr-FR" smtClean="0"/>
              <a:t>© </a:t>
            </a:r>
            <a:fld id="{06E63BD2-EE8F-8143-AC0C-858FB473E83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C8051A7-55B2-B445-9F5B-E84FE60D31FE}" type="slidenum">
              <a:rPr lang="fr-FR" smtClean="0"/>
              <a:pPr>
                <a:defRPr/>
              </a:pPr>
              <a:t>153</a:t>
            </a:fld>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&amp; Séquence </a:t>
            </a:r>
            <a:r>
              <a:rPr lang="fr-FR" sz="4000" b="1" i="1" smtClean="0">
                <a:effectLst>
                  <a:outerShdw blurRad="38100" dist="38100" dir="2700000" algn="tl">
                    <a:srgbClr val="DDDDDD"/>
                  </a:outerShdw>
                </a:effectLst>
                <a:cs typeface="+mj-cs"/>
              </a:rPr>
              <a:t>CRC</a:t>
            </a:r>
            <a:r>
              <a:rPr lang="fr-FR" sz="4000" b="1" i="1" baseline="-25000" smtClean="0">
                <a:effectLst>
                  <a:outerShdw blurRad="38100" dist="38100" dir="2700000" algn="tl">
                    <a:srgbClr val="DDDDDD"/>
                  </a:outerShdw>
                </a:effectLst>
                <a:cs typeface="+mj-cs"/>
              </a:rPr>
              <a:t>1</a:t>
            </a:r>
          </a:p>
        </p:txBody>
      </p:sp>
      <p:sp>
        <p:nvSpPr>
          <p:cNvPr id="179203" name="Rectangle 3"/>
          <p:cNvSpPr>
            <a:spLocks noChangeArrowheads="1"/>
          </p:cNvSpPr>
          <p:nvPr/>
        </p:nvSpPr>
        <p:spPr bwMode="auto">
          <a:xfrm>
            <a:off x="533400" y="1206500"/>
            <a:ext cx="8001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Les deux méthodes décrites peuvent être quelques fois suffisantes. En pratique, une autre méthode est en utilisation universelle : </a:t>
            </a:r>
            <a:r>
              <a:rPr lang="fr-FR" i="1">
                <a:cs typeface="Times New Roman" charset="0"/>
              </a:rPr>
              <a:t>le code polynomial</a:t>
            </a:r>
            <a:r>
              <a:rPr lang="fr-FR">
                <a:cs typeface="Times New Roman" charset="0"/>
              </a:rPr>
              <a:t> (connu aussi comme </a:t>
            </a:r>
            <a:r>
              <a:rPr lang="fr-FR" b="1" i="1">
                <a:cs typeface="Times New Roman" charset="0"/>
              </a:rPr>
              <a:t>C</a:t>
            </a:r>
            <a:r>
              <a:rPr lang="fr-FR" i="1">
                <a:cs typeface="Times New Roman" charset="0"/>
              </a:rPr>
              <a:t>ontrôle </a:t>
            </a:r>
            <a:r>
              <a:rPr lang="fr-FR" b="1" i="1">
                <a:cs typeface="Times New Roman" charset="0"/>
              </a:rPr>
              <a:t>C</a:t>
            </a:r>
            <a:r>
              <a:rPr lang="fr-FR" i="1">
                <a:cs typeface="Times New Roman" charset="0"/>
              </a:rPr>
              <a:t>yclique </a:t>
            </a:r>
            <a:r>
              <a:rPr lang="fr-FR" b="1" i="1">
                <a:cs typeface="Times New Roman" charset="0"/>
              </a:rPr>
              <a:t>R</a:t>
            </a:r>
            <a:r>
              <a:rPr lang="fr-FR" i="1">
                <a:cs typeface="Times New Roman" charset="0"/>
              </a:rPr>
              <a:t>edondant</a:t>
            </a:r>
            <a:r>
              <a:rPr lang="fr-FR">
                <a:cs typeface="Times New Roman" charset="0"/>
              </a:rPr>
              <a:t> ou CRC). Ce type de contrôle est utilisé par des procédures orientées bit (bit dépendent), comme HDLC (</a:t>
            </a:r>
            <a:r>
              <a:rPr lang="en-US" b="1" i="1">
                <a:cs typeface="Times New Roman" charset="0"/>
              </a:rPr>
              <a:t>H</a:t>
            </a:r>
            <a:r>
              <a:rPr lang="en-US" i="1">
                <a:cs typeface="Times New Roman" charset="0"/>
              </a:rPr>
              <a:t>ight </a:t>
            </a:r>
            <a:r>
              <a:rPr lang="en-US" b="1" i="1">
                <a:cs typeface="Times New Roman" charset="0"/>
              </a:rPr>
              <a:t>D</a:t>
            </a:r>
            <a:r>
              <a:rPr lang="en-US" i="1">
                <a:cs typeface="Times New Roman" charset="0"/>
              </a:rPr>
              <a:t>ata </a:t>
            </a:r>
            <a:r>
              <a:rPr lang="en-US" b="1" i="1">
                <a:cs typeface="Times New Roman" charset="0"/>
              </a:rPr>
              <a:t>L</a:t>
            </a:r>
            <a:r>
              <a:rPr lang="en-US" i="1">
                <a:cs typeface="Times New Roman" charset="0"/>
              </a:rPr>
              <a:t>ink </a:t>
            </a:r>
            <a:r>
              <a:rPr lang="en-US" b="1" i="1">
                <a:cs typeface="Times New Roman" charset="0"/>
              </a:rPr>
              <a:t>C</a:t>
            </a:r>
            <a:r>
              <a:rPr lang="en-US" i="1">
                <a:cs typeface="Times New Roman" charset="0"/>
              </a:rPr>
              <a:t>ontrol</a:t>
            </a:r>
            <a:r>
              <a:rPr lang="fr-FR">
                <a:cs typeface="Times New Roman" charset="0"/>
              </a:rPr>
              <a:t>) ou SDLC (</a:t>
            </a:r>
            <a:r>
              <a:rPr lang="en-US" b="1" i="1">
                <a:cs typeface="Times New Roman" charset="0"/>
              </a:rPr>
              <a:t>S</a:t>
            </a:r>
            <a:r>
              <a:rPr lang="en-US" i="1">
                <a:cs typeface="Times New Roman" charset="0"/>
              </a:rPr>
              <a:t>ynchronous </a:t>
            </a:r>
            <a:r>
              <a:rPr lang="en-US" b="1" i="1">
                <a:cs typeface="Times New Roman" charset="0"/>
              </a:rPr>
              <a:t>D</a:t>
            </a:r>
            <a:r>
              <a:rPr lang="en-US" i="1">
                <a:cs typeface="Times New Roman" charset="0"/>
              </a:rPr>
              <a:t>ata Link </a:t>
            </a:r>
            <a:r>
              <a:rPr lang="en-US" b="1" i="1">
                <a:cs typeface="Times New Roman" charset="0"/>
              </a:rPr>
              <a:t>C</a:t>
            </a:r>
            <a:r>
              <a:rPr lang="en-US" i="1">
                <a:cs typeface="Times New Roman" charset="0"/>
              </a:rPr>
              <a:t>ontrol</a:t>
            </a:r>
            <a:r>
              <a:rPr lang="fr-FR">
                <a:cs typeface="Times New Roman" charset="0"/>
              </a:rPr>
              <a:t>) [</a:t>
            </a:r>
            <a:r>
              <a:rPr lang="fr-FR" b="1">
                <a:cs typeface="Times New Roman" charset="0"/>
                <a:hlinkClick r:id="rId3" action="ppaction://hlinksldjump"/>
              </a:rPr>
              <a:t>Carlson 1980</a:t>
            </a:r>
            <a:r>
              <a:rPr lang="fr-FR">
                <a:cs typeface="Times New Roman" charset="0"/>
              </a:rPr>
              <a:t>].</a:t>
            </a:r>
          </a:p>
        </p:txBody>
      </p:sp>
      <p:graphicFrame>
        <p:nvGraphicFramePr>
          <p:cNvPr id="228355" name="Object 5"/>
          <p:cNvGraphicFramePr>
            <a:graphicFrameLocks noChangeAspect="1"/>
          </p:cNvGraphicFramePr>
          <p:nvPr/>
        </p:nvGraphicFramePr>
        <p:xfrm>
          <a:off x="927100" y="3340100"/>
          <a:ext cx="7543800" cy="1765300"/>
        </p:xfrm>
        <a:graphic>
          <a:graphicData uri="http://schemas.openxmlformats.org/presentationml/2006/ole">
            <mc:AlternateContent xmlns:mc="http://schemas.openxmlformats.org/markup-compatibility/2006">
              <mc:Choice xmlns:v="urn:schemas-microsoft-com:vml" Requires="v">
                <p:oleObj spid="_x0000_s228372" name="Document" r:id="rId4" imgW="7548372" imgH="1847088" progId="Word.Document.8">
                  <p:embed/>
                </p:oleObj>
              </mc:Choice>
              <mc:Fallback>
                <p:oleObj name="Document" r:id="rId4" imgW="7548372" imgH="1847088"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00" y="3340100"/>
                        <a:ext cx="7543800"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10C9DA29-7D26-804B-84FA-1A1EC1C6893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4C2101F-7FFE-1042-BA5F-8E92A2CCE943}" type="slidenum">
              <a:rPr lang="fr-FR" smtClean="0"/>
              <a:pPr>
                <a:defRPr/>
              </a:pPr>
              <a:t>154</a:t>
            </a:fld>
            <a:endParaRPr lang="fr-F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&amp; Séquence </a:t>
            </a:r>
            <a:r>
              <a:rPr lang="fr-FR" sz="4000" b="1" i="1" smtClean="0">
                <a:effectLst>
                  <a:outerShdw blurRad="38100" dist="38100" dir="2700000" algn="tl">
                    <a:srgbClr val="DDDDDD"/>
                  </a:outerShdw>
                </a:effectLst>
                <a:cs typeface="+mj-cs"/>
              </a:rPr>
              <a:t>CRC</a:t>
            </a:r>
            <a:r>
              <a:rPr lang="fr-FR" sz="4000" b="1" i="1" baseline="-25000" smtClean="0">
                <a:effectLst>
                  <a:outerShdw blurRad="38100" dist="38100" dir="2700000" algn="tl">
                    <a:srgbClr val="DDDDDD"/>
                  </a:outerShdw>
                </a:effectLst>
                <a:cs typeface="+mj-cs"/>
              </a:rPr>
              <a:t>2</a:t>
            </a:r>
          </a:p>
        </p:txBody>
      </p:sp>
      <p:sp>
        <p:nvSpPr>
          <p:cNvPr id="180227" name="Rectangle 3"/>
          <p:cNvSpPr>
            <a:spLocks noChangeArrowheads="1"/>
          </p:cNvSpPr>
          <p:nvPr/>
        </p:nvSpPr>
        <p:spPr bwMode="auto">
          <a:xfrm>
            <a:off x="533400" y="990600"/>
            <a:ext cx="8001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Quelques Polynômes</a:t>
            </a:r>
          </a:p>
          <a:p>
            <a:pPr marL="565150" lvl="1" indent="6350" algn="just">
              <a:defRPr/>
            </a:pPr>
            <a:r>
              <a:rPr lang="fr-FR">
                <a:cs typeface="Times New Roman" charset="0"/>
              </a:rPr>
              <a:t>CRC-12:		x</a:t>
            </a:r>
            <a:r>
              <a:rPr lang="fr-FR" baseline="30000">
                <a:cs typeface="Times New Roman" charset="0"/>
              </a:rPr>
              <a:t>12</a:t>
            </a:r>
            <a:r>
              <a:rPr lang="fr-FR">
                <a:cs typeface="Times New Roman" charset="0"/>
              </a:rPr>
              <a:t>+x</a:t>
            </a:r>
            <a:r>
              <a:rPr lang="fr-FR" baseline="30000">
                <a:cs typeface="Times New Roman" charset="0"/>
              </a:rPr>
              <a:t>11</a:t>
            </a:r>
            <a:r>
              <a:rPr lang="fr-FR">
                <a:cs typeface="Times New Roman" charset="0"/>
              </a:rPr>
              <a:t>+x</a:t>
            </a:r>
            <a:r>
              <a:rPr lang="fr-FR" baseline="30000">
                <a:cs typeface="Times New Roman" charset="0"/>
              </a:rPr>
              <a:t>3</a:t>
            </a:r>
            <a:r>
              <a:rPr lang="fr-FR">
                <a:cs typeface="Times New Roman" charset="0"/>
              </a:rPr>
              <a:t>+x</a:t>
            </a:r>
            <a:r>
              <a:rPr lang="fr-FR" baseline="30000">
                <a:cs typeface="Times New Roman" charset="0"/>
              </a:rPr>
              <a:t>2</a:t>
            </a:r>
            <a:r>
              <a:rPr lang="fr-FR">
                <a:cs typeface="Times New Roman" charset="0"/>
              </a:rPr>
              <a:t>+x+1</a:t>
            </a:r>
          </a:p>
          <a:p>
            <a:pPr marL="565150" lvl="1" indent="6350" algn="just">
              <a:defRPr/>
            </a:pPr>
            <a:r>
              <a:rPr lang="fr-FR">
                <a:cs typeface="Times New Roman" charset="0"/>
              </a:rPr>
              <a:t>CRC-16:		x</a:t>
            </a:r>
            <a:r>
              <a:rPr lang="fr-FR" baseline="30000">
                <a:cs typeface="Times New Roman" charset="0"/>
              </a:rPr>
              <a:t>16</a:t>
            </a:r>
            <a:r>
              <a:rPr lang="fr-FR">
                <a:cs typeface="Times New Roman" charset="0"/>
              </a:rPr>
              <a:t>+x</a:t>
            </a:r>
            <a:r>
              <a:rPr lang="fr-FR" baseline="30000">
                <a:cs typeface="Times New Roman" charset="0"/>
              </a:rPr>
              <a:t>15</a:t>
            </a:r>
            <a:r>
              <a:rPr lang="fr-FR">
                <a:cs typeface="Times New Roman" charset="0"/>
              </a:rPr>
              <a:t>+x</a:t>
            </a:r>
            <a:r>
              <a:rPr lang="fr-FR" baseline="30000">
                <a:cs typeface="Times New Roman" charset="0"/>
              </a:rPr>
              <a:t>2</a:t>
            </a:r>
            <a:r>
              <a:rPr lang="fr-FR">
                <a:cs typeface="Times New Roman" charset="0"/>
              </a:rPr>
              <a:t>+x+1</a:t>
            </a:r>
          </a:p>
          <a:p>
            <a:pPr marL="565150" lvl="1" indent="6350" algn="just">
              <a:defRPr/>
            </a:pPr>
            <a:r>
              <a:rPr lang="fr-FR">
                <a:cs typeface="Times New Roman" charset="0"/>
              </a:rPr>
              <a:t>CRC-CCITT:	x</a:t>
            </a:r>
            <a:r>
              <a:rPr lang="fr-FR" baseline="30000">
                <a:cs typeface="Times New Roman" charset="0"/>
              </a:rPr>
              <a:t>16</a:t>
            </a:r>
            <a:r>
              <a:rPr lang="fr-FR">
                <a:cs typeface="Times New Roman" charset="0"/>
              </a:rPr>
              <a:t>+x</a:t>
            </a:r>
            <a:r>
              <a:rPr lang="fr-FR" baseline="30000">
                <a:cs typeface="Times New Roman" charset="0"/>
              </a:rPr>
              <a:t>12</a:t>
            </a:r>
            <a:r>
              <a:rPr lang="fr-FR">
                <a:cs typeface="Times New Roman" charset="0"/>
              </a:rPr>
              <a:t>+x</a:t>
            </a:r>
            <a:r>
              <a:rPr lang="fr-FR" baseline="30000">
                <a:cs typeface="Times New Roman" charset="0"/>
              </a:rPr>
              <a:t>5</a:t>
            </a:r>
            <a:r>
              <a:rPr lang="fr-FR">
                <a:cs typeface="Times New Roman" charset="0"/>
              </a:rPr>
              <a:t>+x+1</a:t>
            </a:r>
          </a:p>
        </p:txBody>
      </p:sp>
      <p:sp>
        <p:nvSpPr>
          <p:cNvPr id="180229" name="Rectangle 5"/>
          <p:cNvSpPr>
            <a:spLocks noChangeArrowheads="1"/>
          </p:cNvSpPr>
          <p:nvPr/>
        </p:nvSpPr>
        <p:spPr bwMode="auto">
          <a:xfrm>
            <a:off x="533400" y="2590800"/>
            <a:ext cx="8001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spcAft>
                <a:spcPct val="50000"/>
              </a:spcAft>
              <a:defRPr/>
            </a:pPr>
            <a:r>
              <a:rPr lang="fr-FR">
                <a:cs typeface="Times New Roman" charset="0"/>
              </a:rPr>
              <a:t>Tous les trois contiennent </a:t>
            </a:r>
            <a:r>
              <a:rPr lang="fr-FR" b="1">
                <a:effectLst>
                  <a:outerShdw blurRad="38100" dist="38100" dir="2700000" algn="tl">
                    <a:srgbClr val="DDDDDD"/>
                  </a:outerShdw>
                </a:effectLst>
                <a:cs typeface="Times New Roman" charset="0"/>
              </a:rPr>
              <a:t>x+1</a:t>
            </a:r>
            <a:r>
              <a:rPr lang="fr-FR">
                <a:cs typeface="Times New Roman" charset="0"/>
              </a:rPr>
              <a:t> comme facteur premier.</a:t>
            </a:r>
          </a:p>
          <a:p>
            <a:pPr algn="just">
              <a:spcAft>
                <a:spcPct val="50000"/>
              </a:spcAft>
              <a:defRPr/>
            </a:pPr>
            <a:r>
              <a:rPr lang="fr-FR">
                <a:cs typeface="Times New Roman" charset="0"/>
              </a:rPr>
              <a:t>Le CRC-12 est utilisé dans les cas ou la longueur du caractère est de 6 bits.</a:t>
            </a:r>
          </a:p>
          <a:p>
            <a:pPr algn="just">
              <a:spcAft>
                <a:spcPct val="50000"/>
              </a:spcAft>
              <a:defRPr/>
            </a:pPr>
            <a:r>
              <a:rPr lang="fr-FR">
                <a:cs typeface="Times New Roman" charset="0"/>
              </a:rPr>
              <a:t>Les autres deux sont utilisés pour des caractères de 8 bits.</a:t>
            </a:r>
          </a:p>
          <a:p>
            <a:pPr algn="just">
              <a:spcAft>
                <a:spcPct val="50000"/>
              </a:spcAft>
              <a:defRPr/>
            </a:pPr>
            <a:r>
              <a:rPr lang="fr-FR">
                <a:cs typeface="Times New Roman" charset="0"/>
              </a:rPr>
              <a:t>Un polynôme sur 16 bits, tel que le CRC-16 ou le CRC-CCITT, détecte toutes les erreurs simples ou doubles, toutes les erreurs avec un nombre impair de bits, toutes les erreurs de longueur 16 ou moins, 99.997% des erreurs sur 17-bits, et 99.998% des erreurs sur 18-bits ou plus.</a:t>
            </a:r>
            <a:endParaRPr lang="fr-FR">
              <a:latin typeface="Tms Rmn" charset="0"/>
              <a:cs typeface="Times New Roman" charset="0"/>
            </a:endParaRPr>
          </a:p>
          <a:p>
            <a:pPr algn="just">
              <a:spcAft>
                <a:spcPct val="50000"/>
              </a:spcAft>
              <a:defRPr/>
            </a:pPr>
            <a:r>
              <a:rPr lang="fr-FR">
                <a:cs typeface="Times New Roman" charset="0"/>
              </a:rPr>
              <a:t>Les calculs exigés pour effectuer le contrôle peuvent paraître compliqués, mais un registre à décalage peut suffire pour réaliser le calcul et sa vérification.</a:t>
            </a:r>
          </a:p>
        </p:txBody>
      </p:sp>
      <p:sp>
        <p:nvSpPr>
          <p:cNvPr id="2" name="Date Placeholder 1"/>
          <p:cNvSpPr>
            <a:spLocks noGrp="1"/>
          </p:cNvSpPr>
          <p:nvPr>
            <p:ph type="dt" sz="quarter" idx="10"/>
          </p:nvPr>
        </p:nvSpPr>
        <p:spPr/>
        <p:txBody>
          <a:bodyPr/>
          <a:lstStyle/>
          <a:p>
            <a:pPr>
              <a:defRPr/>
            </a:pPr>
            <a:r>
              <a:rPr lang="fr-FR" smtClean="0"/>
              <a:t>© </a:t>
            </a:r>
            <a:fld id="{37F7698D-6359-2E44-9D00-ECA6E5C5CA3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90CEB10-2AD6-8245-9100-B53943B97FEF}" type="slidenum">
              <a:rPr lang="fr-FR" smtClean="0"/>
              <a:pPr>
                <a:defRPr/>
              </a:pPr>
              <a:t>155</a:t>
            </a:fld>
            <a:endParaRPr lang="fr-F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&amp; Séquence </a:t>
            </a:r>
            <a:r>
              <a:rPr lang="fr-FR" sz="4000" b="1" i="1" smtClean="0">
                <a:effectLst>
                  <a:outerShdw blurRad="38100" dist="38100" dir="2700000" algn="tl">
                    <a:srgbClr val="DDDDDD"/>
                  </a:outerShdw>
                </a:effectLst>
                <a:cs typeface="+mj-cs"/>
              </a:rPr>
              <a:t>CRC</a:t>
            </a:r>
            <a:r>
              <a:rPr lang="fr-FR" sz="4000" b="1" i="1" baseline="-25000" smtClean="0">
                <a:effectLst>
                  <a:outerShdw blurRad="38100" dist="38100" dir="2700000" algn="tl">
                    <a:srgbClr val="DDDDDD"/>
                  </a:outerShdw>
                </a:effectLst>
                <a:cs typeface="+mj-cs"/>
              </a:rPr>
              <a:t>3</a:t>
            </a:r>
          </a:p>
        </p:txBody>
      </p:sp>
      <p:graphicFrame>
        <p:nvGraphicFramePr>
          <p:cNvPr id="174187" name="Group 107"/>
          <p:cNvGraphicFramePr>
            <a:graphicFrameLocks noGrp="1"/>
          </p:cNvGraphicFramePr>
          <p:nvPr>
            <p:ph type="tbl" idx="1"/>
          </p:nvPr>
        </p:nvGraphicFramePr>
        <p:xfrm>
          <a:off x="228600" y="914400"/>
          <a:ext cx="8686800" cy="3200402"/>
        </p:xfrm>
        <a:graphic>
          <a:graphicData uri="http://schemas.openxmlformats.org/drawingml/2006/table">
            <a:tbl>
              <a:tblPr/>
              <a:tblGrid>
                <a:gridCol w="6705600"/>
                <a:gridCol w="990600"/>
                <a:gridCol w="990600"/>
              </a:tblGrid>
              <a:tr h="393700">
                <a:tc gridSpan="3">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1" i="0" u="none" strike="noStrike" cap="none" normalizeH="0" baseline="0">
                          <a:ln>
                            <a:noFill/>
                          </a:ln>
                          <a:solidFill>
                            <a:schemeClr val="tx1"/>
                          </a:solidFill>
                          <a:effectLst/>
                          <a:latin typeface="Times New Roman" charset="0"/>
                          <a:ea typeface="ＭＳ Ｐゴシック" charset="0"/>
                        </a:rPr>
                        <a:t>Probabilité de détection d’erreur [</a:t>
                      </a:r>
                      <a:r>
                        <a:rPr kumimoji="0" lang="fr-FR" sz="1800" b="1" i="0" u="none" strike="noStrike" cap="none" normalizeH="0" baseline="0">
                          <a:ln>
                            <a:noFill/>
                          </a:ln>
                          <a:solidFill>
                            <a:schemeClr val="tx1"/>
                          </a:solidFill>
                          <a:effectLst/>
                          <a:latin typeface="Times New Roman" charset="0"/>
                          <a:ea typeface="ＭＳ Ｐゴシック" charset="0"/>
                          <a:hlinkClick r:id="rId2" action="ppaction://hlinksldjump"/>
                        </a:rPr>
                        <a:t>Stallings 1988</a:t>
                      </a:r>
                      <a:r>
                        <a:rPr kumimoji="0" lang="fr-FR" sz="1800" b="1" i="0" u="none" strike="noStrike" cap="none" normalizeH="0" baseline="0">
                          <a:ln>
                            <a:noFill/>
                          </a:ln>
                          <a:solidFill>
                            <a:schemeClr val="tx1"/>
                          </a:solidFill>
                          <a:effectLst/>
                          <a:latin typeface="Times New Roman" charset="0"/>
                          <a:ea typeface="ＭＳ Ｐゴシック" charset="0"/>
                        </a:rPr>
                        <a:t>]</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US"/>
                    </a:p>
                  </a:txBody>
                  <a:tcPr/>
                </a:tc>
                <a:tc hMerge="1">
                  <a:txBody>
                    <a:bodyPr/>
                    <a:lstStyle/>
                    <a:p>
                      <a:endParaRPr lang="en-US"/>
                    </a:p>
                  </a:txBody>
                  <a:tcPr/>
                </a:tc>
              </a:tr>
              <a:tr h="395288">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Type d’erreur</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CRC-16</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CRC-32</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93700">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Bit unique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42913">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2 bits (consécutifs ou non)</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92113">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Nombre impair de bits</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93700">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Nombre de bits consécutifs en erreur inférieur à la longueur du CRC</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95288">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Nombre de bits consécutifs en erreur égal à la longueur du CRC</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1-(1/2</a:t>
                      </a:r>
                      <a:r>
                        <a:rPr kumimoji="0" lang="fr-FR" sz="1800" b="0" i="0" u="none" strike="noStrike" cap="none" normalizeH="0" baseline="30000">
                          <a:ln>
                            <a:noFill/>
                          </a:ln>
                          <a:solidFill>
                            <a:schemeClr val="tx1"/>
                          </a:solidFill>
                          <a:effectLst/>
                          <a:latin typeface="Times New Roman" charset="0"/>
                          <a:ea typeface="ＭＳ Ｐゴシック" charset="0"/>
                        </a:rPr>
                        <a:t>15</a:t>
                      </a:r>
                      <a:r>
                        <a:rPr kumimoji="0" lang="fr-FR" sz="1800" b="0" i="0" u="none" strike="noStrike" cap="none" normalizeH="0" baseline="0">
                          <a:ln>
                            <a:noFill/>
                          </a:ln>
                          <a:solidFill>
                            <a:schemeClr val="tx1"/>
                          </a:solidFill>
                          <a:effectLst/>
                          <a:latin typeface="Times New Roman" charset="0"/>
                          <a:ea typeface="ＭＳ Ｐゴシック" charset="0"/>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1-(1/2</a:t>
                      </a:r>
                      <a:r>
                        <a:rPr kumimoji="0" lang="fr-FR" sz="1800" b="0" i="0" u="none" strike="noStrike" cap="none" normalizeH="0" baseline="30000">
                          <a:ln>
                            <a:noFill/>
                          </a:ln>
                          <a:solidFill>
                            <a:schemeClr val="tx1"/>
                          </a:solidFill>
                          <a:effectLst/>
                          <a:latin typeface="Times New Roman" charset="0"/>
                          <a:ea typeface="ＭＳ Ｐゴシック" charset="0"/>
                        </a:rPr>
                        <a:t>31</a:t>
                      </a:r>
                      <a:r>
                        <a:rPr kumimoji="0" lang="fr-FR" sz="1800" b="0" i="0" u="none" strike="noStrike" cap="none" normalizeH="0" baseline="0">
                          <a:ln>
                            <a:noFill/>
                          </a:ln>
                          <a:solidFill>
                            <a:schemeClr val="tx1"/>
                          </a:solidFill>
                          <a:effectLst/>
                          <a:latin typeface="Times New Roman" charset="0"/>
                          <a:ea typeface="ＭＳ Ｐゴシック" charset="0"/>
                        </a:rPr>
                        <a:t>)</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93700">
                <a:tc>
                  <a:txBody>
                    <a:bodyPr/>
                    <a:lstStyle/>
                    <a:p>
                      <a:pPr marL="0" marR="0" lvl="0" indent="0" algn="just"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Nombre de bits consécutifs en erreur supérieur à la longueur du CRC</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1-(1/2</a:t>
                      </a:r>
                      <a:r>
                        <a:rPr kumimoji="0" lang="fr-FR" sz="1800" b="0" i="0" u="none" strike="noStrike" cap="none" normalizeH="0" baseline="30000">
                          <a:ln>
                            <a:noFill/>
                          </a:ln>
                          <a:solidFill>
                            <a:schemeClr val="tx1"/>
                          </a:solidFill>
                          <a:effectLst/>
                          <a:latin typeface="Times New Roman" charset="0"/>
                          <a:ea typeface="ＭＳ Ｐゴシック" charset="0"/>
                        </a:rPr>
                        <a:t>16</a:t>
                      </a:r>
                      <a:r>
                        <a:rPr kumimoji="0" lang="fr-FR" sz="1800" b="0" i="0" u="none" strike="noStrike" cap="none" normalizeH="0" baseline="0">
                          <a:ln>
                            <a:noFill/>
                          </a:ln>
                          <a:solidFill>
                            <a:schemeClr val="tx1"/>
                          </a:solidFill>
                          <a:effectLst/>
                          <a:latin typeface="Times New Roman" charset="0"/>
                          <a:ea typeface="ＭＳ Ｐゴシック" charset="0"/>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1-(1/2</a:t>
                      </a:r>
                      <a:r>
                        <a:rPr kumimoji="0" lang="fr-FR" sz="1800" b="0" i="0" u="none" strike="noStrike" cap="none" normalizeH="0" baseline="30000">
                          <a:ln>
                            <a:noFill/>
                          </a:ln>
                          <a:solidFill>
                            <a:schemeClr val="tx1"/>
                          </a:solidFill>
                          <a:effectLst/>
                          <a:latin typeface="Times New Roman" charset="0"/>
                          <a:ea typeface="ＭＳ Ｐゴシック" charset="0"/>
                        </a:rPr>
                        <a:t>32</a:t>
                      </a:r>
                      <a:r>
                        <a:rPr kumimoji="0" lang="fr-FR" sz="1800" b="0" i="0" u="none" strike="noStrike" cap="none" normalizeH="0" baseline="0">
                          <a:ln>
                            <a:noFill/>
                          </a:ln>
                          <a:solidFill>
                            <a:schemeClr val="tx1"/>
                          </a:solidFill>
                          <a:effectLst/>
                          <a:latin typeface="Times New Roman" charset="0"/>
                          <a:ea typeface="ＭＳ Ｐゴシック" charset="0"/>
                        </a:rPr>
                        <a:t>)</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74188" name="Text Box 108"/>
          <p:cNvSpPr txBox="1">
            <a:spLocks noChangeAspect="1" noChangeArrowheads="1"/>
          </p:cNvSpPr>
          <p:nvPr/>
        </p:nvSpPr>
        <p:spPr bwMode="auto">
          <a:xfrm>
            <a:off x="358775" y="4929188"/>
            <a:ext cx="2362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a:cs typeface="+mn-cs"/>
              </a:rPr>
              <a:t>Message </a:t>
            </a:r>
            <a:r>
              <a:rPr lang="fr-FR" sz="1600">
                <a:cs typeface="+mn-cs"/>
                <a:sym typeface="Wingdings 3" charset="0"/>
              </a:rPr>
              <a:t></a:t>
            </a:r>
            <a:r>
              <a:rPr lang="fr-FR" sz="1600">
                <a:cs typeface="+mn-cs"/>
              </a:rPr>
              <a:t> Nombre Binaire</a:t>
            </a:r>
          </a:p>
        </p:txBody>
      </p:sp>
      <p:sp>
        <p:nvSpPr>
          <p:cNvPr id="174189" name="Text Box 109"/>
          <p:cNvSpPr txBox="1">
            <a:spLocks noChangeArrowheads="1"/>
          </p:cNvSpPr>
          <p:nvPr/>
        </p:nvSpPr>
        <p:spPr bwMode="auto">
          <a:xfrm>
            <a:off x="4678363" y="4929188"/>
            <a:ext cx="31702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a:cs typeface="+mn-cs"/>
              </a:rPr>
              <a:t>Message </a:t>
            </a:r>
            <a:r>
              <a:rPr lang="fr-FR" sz="1600">
                <a:cs typeface="+mn-cs"/>
                <a:sym typeface="Wingdings 3" charset="0"/>
              </a:rPr>
              <a:t>/</a:t>
            </a:r>
            <a:r>
              <a:rPr lang="fr-FR" sz="1600">
                <a:cs typeface="+mn-cs"/>
              </a:rPr>
              <a:t> </a:t>
            </a:r>
            <a:r>
              <a:rPr lang="fr-FR" sz="1600" b="1">
                <a:effectLst>
                  <a:outerShdw blurRad="38100" dist="38100" dir="2700000" algn="tl">
                    <a:srgbClr val="DDDDDD"/>
                  </a:outerShdw>
                </a:effectLst>
                <a:cs typeface="+mn-cs"/>
              </a:rPr>
              <a:t>Nombre Premier</a:t>
            </a:r>
            <a:r>
              <a:rPr lang="fr-FR" sz="1600">
                <a:cs typeface="+mn-cs"/>
              </a:rPr>
              <a:t> = Reste</a:t>
            </a:r>
          </a:p>
        </p:txBody>
      </p:sp>
      <p:sp>
        <p:nvSpPr>
          <p:cNvPr id="174190" name="Text Box 110"/>
          <p:cNvSpPr txBox="1">
            <a:spLocks noChangeArrowheads="1"/>
          </p:cNvSpPr>
          <p:nvPr/>
        </p:nvSpPr>
        <p:spPr bwMode="auto">
          <a:xfrm>
            <a:off x="358775" y="4497388"/>
            <a:ext cx="3810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a:cs typeface="+mn-cs"/>
              </a:rPr>
              <a:t>Nombre Premier de 17 bits </a:t>
            </a:r>
            <a:r>
              <a:rPr lang="fr-FR" sz="1600">
                <a:cs typeface="+mn-cs"/>
                <a:sym typeface="Wingdings 3" charset="0"/>
              </a:rPr>
              <a:t></a:t>
            </a:r>
            <a:r>
              <a:rPr lang="fr-FR" sz="1600">
                <a:cs typeface="+mn-cs"/>
              </a:rPr>
              <a:t> Reste de 16 bits</a:t>
            </a:r>
          </a:p>
        </p:txBody>
      </p:sp>
      <p:sp>
        <p:nvSpPr>
          <p:cNvPr id="174191" name="Text Box 111"/>
          <p:cNvSpPr txBox="1">
            <a:spLocks noChangeArrowheads="1"/>
          </p:cNvSpPr>
          <p:nvPr/>
        </p:nvSpPr>
        <p:spPr bwMode="auto">
          <a:xfrm>
            <a:off x="4678363" y="4497388"/>
            <a:ext cx="3810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a:cs typeface="+mn-cs"/>
              </a:rPr>
              <a:t>Nombre Premier de 33 bits </a:t>
            </a:r>
            <a:r>
              <a:rPr lang="fr-FR" sz="1600">
                <a:cs typeface="+mn-cs"/>
                <a:sym typeface="Wingdings 3" charset="0"/>
              </a:rPr>
              <a:t></a:t>
            </a:r>
            <a:r>
              <a:rPr lang="fr-FR" sz="1600">
                <a:cs typeface="+mn-cs"/>
              </a:rPr>
              <a:t> Reste de 32 bits</a:t>
            </a:r>
          </a:p>
        </p:txBody>
      </p:sp>
      <p:sp>
        <p:nvSpPr>
          <p:cNvPr id="174192" name="Text Box 112"/>
          <p:cNvSpPr txBox="1">
            <a:spLocks noChangeArrowheads="1"/>
          </p:cNvSpPr>
          <p:nvPr/>
        </p:nvSpPr>
        <p:spPr bwMode="auto">
          <a:xfrm>
            <a:off x="358775" y="5397500"/>
            <a:ext cx="8175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600"/>
              <a:t>Le reste est inséré à l’émission (champs FCS - </a:t>
            </a:r>
            <a:r>
              <a:rPr lang="fr-FR" sz="1600" b="1"/>
              <a:t>F</a:t>
            </a:r>
            <a:r>
              <a:rPr lang="fr-FR" sz="1600"/>
              <a:t>rame </a:t>
            </a:r>
            <a:r>
              <a:rPr lang="fr-FR" sz="1600" b="1"/>
              <a:t>C</a:t>
            </a:r>
            <a:r>
              <a:rPr lang="fr-FR" sz="1600"/>
              <a:t>heck </a:t>
            </a:r>
            <a:r>
              <a:rPr lang="fr-FR" sz="1600" b="1"/>
              <a:t>S</a:t>
            </a:r>
            <a:r>
              <a:rPr lang="fr-FR" sz="1600"/>
              <a:t>equence) et recalculer à la réception</a:t>
            </a:r>
          </a:p>
        </p:txBody>
      </p:sp>
      <p:sp>
        <p:nvSpPr>
          <p:cNvPr id="174193" name="Text Box 113"/>
          <p:cNvSpPr txBox="1">
            <a:spLocks noChangeArrowheads="1"/>
          </p:cNvSpPr>
          <p:nvPr/>
        </p:nvSpPr>
        <p:spPr bwMode="auto">
          <a:xfrm>
            <a:off x="358775" y="5865813"/>
            <a:ext cx="3222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a:cs typeface="+mn-cs"/>
              </a:rPr>
              <a:t>Si  FCS</a:t>
            </a:r>
            <a:r>
              <a:rPr lang="fr-FR" sz="1600" baseline="-25000">
                <a:cs typeface="+mn-cs"/>
              </a:rPr>
              <a:t>Rxmit</a:t>
            </a:r>
            <a:r>
              <a:rPr lang="fr-FR" sz="1600">
                <a:cs typeface="+mn-cs"/>
              </a:rPr>
              <a:t> &lt;&gt; FCS</a:t>
            </a:r>
            <a:r>
              <a:rPr lang="fr-FR" sz="1600" baseline="-25000">
                <a:cs typeface="+mn-cs"/>
              </a:rPr>
              <a:t>Recalculé</a:t>
            </a:r>
            <a:r>
              <a:rPr lang="fr-FR" sz="1600">
                <a:cs typeface="+mn-cs"/>
              </a:rPr>
              <a:t> </a:t>
            </a:r>
            <a:r>
              <a:rPr lang="fr-FR" sz="1600">
                <a:cs typeface="+mn-cs"/>
                <a:sym typeface="Wingdings 3" charset="0"/>
              </a:rPr>
              <a:t> Erreur</a:t>
            </a:r>
            <a:endParaRPr lang="fr-FR" sz="1600">
              <a:cs typeface="+mn-cs"/>
            </a:endParaRPr>
          </a:p>
        </p:txBody>
      </p:sp>
      <p:sp>
        <p:nvSpPr>
          <p:cNvPr id="2" name="Date Placeholder 1"/>
          <p:cNvSpPr>
            <a:spLocks noGrp="1"/>
          </p:cNvSpPr>
          <p:nvPr>
            <p:ph type="dt" sz="quarter" idx="10"/>
          </p:nvPr>
        </p:nvSpPr>
        <p:spPr/>
        <p:txBody>
          <a:bodyPr/>
          <a:lstStyle/>
          <a:p>
            <a:pPr>
              <a:defRPr/>
            </a:pPr>
            <a:r>
              <a:rPr lang="fr-FR" smtClean="0"/>
              <a:t>© </a:t>
            </a:r>
            <a:fld id="{773BDE0E-887E-0144-B7F5-CF541009AC1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E3AF307-8E7B-1A4B-9397-AE0D15C67421}" type="slidenum">
              <a:rPr lang="fr-FR" smtClean="0"/>
              <a:pPr>
                <a:defRPr/>
              </a:pPr>
              <a:t>156</a:t>
            </a:fld>
            <a:endParaRPr lang="fr-F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&amp; Séquence </a:t>
            </a:r>
            <a:r>
              <a:rPr lang="fr-FR" sz="4000" b="1" i="1" smtClean="0">
                <a:effectLst>
                  <a:outerShdw blurRad="38100" dist="38100" dir="2700000" algn="tl">
                    <a:srgbClr val="DDDDDD"/>
                  </a:outerShdw>
                </a:effectLst>
                <a:cs typeface="+mj-cs"/>
              </a:rPr>
              <a:t>CRC</a:t>
            </a:r>
            <a:r>
              <a:rPr lang="fr-FR" sz="4000" b="1" i="1" baseline="-25000" smtClean="0">
                <a:effectLst>
                  <a:outerShdw blurRad="38100" dist="38100" dir="2700000" algn="tl">
                    <a:srgbClr val="DDDDDD"/>
                  </a:outerShdw>
                </a:effectLst>
                <a:cs typeface="+mj-cs"/>
              </a:rPr>
              <a:t>4</a:t>
            </a:r>
          </a:p>
        </p:txBody>
      </p:sp>
      <p:sp>
        <p:nvSpPr>
          <p:cNvPr id="248877" name="Text Box 45"/>
          <p:cNvSpPr txBox="1">
            <a:spLocks noChangeAspect="1" noChangeArrowheads="1"/>
          </p:cNvSpPr>
          <p:nvPr/>
        </p:nvSpPr>
        <p:spPr bwMode="auto">
          <a:xfrm>
            <a:off x="2384425" y="1066800"/>
            <a:ext cx="436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400" b="1">
                <a:cs typeface="+mn-cs"/>
              </a:rPr>
              <a:t>L’algorithme de Calcul du CRC</a:t>
            </a:r>
            <a:endParaRPr lang="fr-FR" sz="2400" b="1" u="sng">
              <a:cs typeface="+mn-cs"/>
            </a:endParaRPr>
          </a:p>
        </p:txBody>
      </p:sp>
      <p:sp>
        <p:nvSpPr>
          <p:cNvPr id="248886" name="Text Box 54"/>
          <p:cNvSpPr txBox="1">
            <a:spLocks noChangeAspect="1" noChangeArrowheads="1"/>
          </p:cNvSpPr>
          <p:nvPr/>
        </p:nvSpPr>
        <p:spPr bwMode="auto">
          <a:xfrm>
            <a:off x="898525" y="2117725"/>
            <a:ext cx="71977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Soit </a:t>
            </a:r>
            <a:r>
              <a:rPr lang="fr-FR" b="1" i="1">
                <a:effectLst>
                  <a:outerShdw blurRad="38100" dist="38100" dir="2700000" algn="tl">
                    <a:srgbClr val="DDDDDD"/>
                  </a:outerShdw>
                </a:effectLst>
                <a:cs typeface="Times New Roman" charset="0"/>
              </a:rPr>
              <a:t>r</a:t>
            </a:r>
            <a:r>
              <a:rPr lang="fr-FR">
                <a:cs typeface="Times New Roman" charset="0"/>
              </a:rPr>
              <a:t> le degré du polynôme générateur </a:t>
            </a:r>
            <a:r>
              <a:rPr lang="fr-FR" b="1" i="1">
                <a:effectLst>
                  <a:outerShdw blurRad="38100" dist="38100" dir="2700000" algn="tl">
                    <a:srgbClr val="DDDDDD"/>
                  </a:outerShdw>
                </a:effectLst>
                <a:cs typeface="Times New Roman" charset="0"/>
              </a:rPr>
              <a:t>G(</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 Concaténer </a:t>
            </a:r>
            <a:r>
              <a:rPr lang="fr-FR" b="1" i="1">
                <a:effectLst>
                  <a:outerShdw blurRad="38100" dist="38100" dir="2700000" algn="tl">
                    <a:srgbClr val="DDDDDD"/>
                  </a:outerShdw>
                </a:effectLst>
                <a:cs typeface="Times New Roman" charset="0"/>
              </a:rPr>
              <a:t>r</a:t>
            </a:r>
            <a:r>
              <a:rPr lang="fr-FR">
                <a:cs typeface="Times New Roman" charset="0"/>
              </a:rPr>
              <a:t> bits à zéro à la fin du message, de telle façon qu'il contienne </a:t>
            </a:r>
            <a:r>
              <a:rPr lang="fr-FR" b="1" i="1">
                <a:effectLst>
                  <a:outerShdw blurRad="38100" dist="38100" dir="2700000" algn="tl">
                    <a:srgbClr val="DDDDDD"/>
                  </a:outerShdw>
                </a:effectLst>
                <a:cs typeface="Times New Roman" charset="0"/>
              </a:rPr>
              <a:t>(m + r)</a:t>
            </a:r>
            <a:r>
              <a:rPr lang="fr-FR">
                <a:cs typeface="Times New Roman" charset="0"/>
              </a:rPr>
              <a:t> bits, et corresponde au polynôme </a:t>
            </a:r>
            <a:r>
              <a:rPr lang="fr-FR" b="1" i="1">
                <a:effectLst>
                  <a:outerShdw blurRad="38100" dist="38100" dir="2700000" algn="tl">
                    <a:srgbClr val="DDDDDD"/>
                  </a:outerShdw>
                </a:effectLst>
                <a:cs typeface="Times New Roman" charset="0"/>
              </a:rPr>
              <a:t>x</a:t>
            </a:r>
            <a:r>
              <a:rPr lang="fr-FR" b="1" i="1" baseline="30000">
                <a:effectLst>
                  <a:outerShdw blurRad="38100" dist="38100" dir="2700000" algn="tl">
                    <a:srgbClr val="DDDDDD"/>
                  </a:outerShdw>
                </a:effectLst>
                <a:cs typeface="Times New Roman" charset="0"/>
              </a:rPr>
              <a:t>r</a:t>
            </a:r>
            <a:r>
              <a:rPr lang="fr-FR" b="1" i="1">
                <a:effectLst>
                  <a:outerShdw blurRad="38100" dist="38100" dir="2700000" algn="tl">
                    <a:srgbClr val="DDDDDD"/>
                  </a:outerShdw>
                </a:effectLst>
                <a:cs typeface="Times New Roman" charset="0"/>
              </a:rPr>
              <a:t>M(</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a:t>
            </a:r>
            <a:endParaRPr lang="fr-FR">
              <a:cs typeface="+mn-cs"/>
            </a:endParaRPr>
          </a:p>
        </p:txBody>
      </p:sp>
      <p:sp>
        <p:nvSpPr>
          <p:cNvPr id="248887" name="Text Box 55"/>
          <p:cNvSpPr txBox="1">
            <a:spLocks noChangeAspect="1" noChangeArrowheads="1"/>
          </p:cNvSpPr>
          <p:nvPr/>
        </p:nvSpPr>
        <p:spPr bwMode="auto">
          <a:xfrm>
            <a:off x="898525" y="3733800"/>
            <a:ext cx="7197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Diviser le polynôme </a:t>
            </a:r>
            <a:r>
              <a:rPr lang="fr-FR" b="1" i="1">
                <a:effectLst>
                  <a:outerShdw blurRad="38100" dist="38100" dir="2700000" algn="tl">
                    <a:srgbClr val="DDDDDD"/>
                  </a:outerShdw>
                </a:effectLst>
                <a:cs typeface="Times New Roman" charset="0"/>
              </a:rPr>
              <a:t>x</a:t>
            </a:r>
            <a:r>
              <a:rPr lang="fr-FR" b="1" i="1" baseline="30000">
                <a:effectLst>
                  <a:outerShdw blurRad="38100" dist="38100" dir="2700000" algn="tl">
                    <a:srgbClr val="DDDDDD"/>
                  </a:outerShdw>
                </a:effectLst>
                <a:cs typeface="Times New Roman" charset="0"/>
              </a:rPr>
              <a:t>r</a:t>
            </a:r>
            <a:r>
              <a:rPr lang="fr-FR" b="1" i="1">
                <a:effectLst>
                  <a:outerShdw blurRad="38100" dist="38100" dir="2700000" algn="tl">
                    <a:srgbClr val="DDDDDD"/>
                  </a:outerShdw>
                </a:effectLst>
                <a:cs typeface="Times New Roman" charset="0"/>
              </a:rPr>
              <a:t>M(</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 par </a:t>
            </a:r>
            <a:r>
              <a:rPr lang="fr-FR" b="1" i="1">
                <a:effectLst>
                  <a:outerShdw blurRad="38100" dist="38100" dir="2700000" algn="tl">
                    <a:srgbClr val="DDDDDD"/>
                  </a:outerShdw>
                </a:effectLst>
                <a:cs typeface="Times New Roman" charset="0"/>
              </a:rPr>
              <a:t>G(</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 en utilisant la division </a:t>
            </a:r>
            <a:r>
              <a:rPr lang="fr-FR" b="1">
                <a:cs typeface="Times New Roman" charset="0"/>
              </a:rPr>
              <a:t>modulo 2</a:t>
            </a:r>
            <a:r>
              <a:rPr lang="fr-FR">
                <a:cs typeface="Times New Roman" charset="0"/>
              </a:rPr>
              <a:t>.</a:t>
            </a:r>
          </a:p>
        </p:txBody>
      </p:sp>
      <p:sp>
        <p:nvSpPr>
          <p:cNvPr id="248888" name="Text Box 56"/>
          <p:cNvSpPr txBox="1">
            <a:spLocks noChangeAspect="1" noChangeArrowheads="1"/>
          </p:cNvSpPr>
          <p:nvPr/>
        </p:nvSpPr>
        <p:spPr bwMode="auto">
          <a:xfrm>
            <a:off x="898525" y="4800600"/>
            <a:ext cx="71977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Soustraire le reste de la division (lequel a toujours </a:t>
            </a:r>
            <a:r>
              <a:rPr lang="fr-FR" b="1" i="1">
                <a:effectLst>
                  <a:outerShdw blurRad="38100" dist="38100" dir="2700000" algn="tl">
                    <a:srgbClr val="DDDDDD"/>
                  </a:outerShdw>
                </a:effectLst>
                <a:cs typeface="Times New Roman" charset="0"/>
              </a:rPr>
              <a:t>r</a:t>
            </a:r>
            <a:r>
              <a:rPr lang="fr-FR">
                <a:cs typeface="Times New Roman" charset="0"/>
              </a:rPr>
              <a:t> bits ou moins) du polynôme </a:t>
            </a:r>
            <a:r>
              <a:rPr lang="fr-FR" b="1" i="1">
                <a:effectLst>
                  <a:outerShdw blurRad="38100" dist="38100" dir="2700000" algn="tl">
                    <a:srgbClr val="DDDDDD"/>
                  </a:outerShdw>
                </a:effectLst>
                <a:cs typeface="Times New Roman" charset="0"/>
              </a:rPr>
              <a:t>x</a:t>
            </a:r>
            <a:r>
              <a:rPr lang="fr-FR" b="1" i="1" baseline="30000">
                <a:effectLst>
                  <a:outerShdw blurRad="38100" dist="38100" dir="2700000" algn="tl">
                    <a:srgbClr val="DDDDDD"/>
                  </a:outerShdw>
                </a:effectLst>
                <a:cs typeface="Times New Roman" charset="0"/>
              </a:rPr>
              <a:t>r</a:t>
            </a:r>
            <a:r>
              <a:rPr lang="fr-FR" b="1" i="1">
                <a:effectLst>
                  <a:outerShdw blurRad="38100" dist="38100" dir="2700000" algn="tl">
                    <a:srgbClr val="DDDDDD"/>
                  </a:outerShdw>
                </a:effectLst>
                <a:cs typeface="Times New Roman" charset="0"/>
              </a:rPr>
              <a:t>M(</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 en utilisant la soustraction </a:t>
            </a:r>
            <a:r>
              <a:rPr lang="fr-FR" b="1">
                <a:cs typeface="Times New Roman" charset="0"/>
              </a:rPr>
              <a:t>modulo 2</a:t>
            </a:r>
            <a:r>
              <a:rPr lang="fr-FR">
                <a:cs typeface="Times New Roman" charset="0"/>
              </a:rPr>
              <a:t>. Le résultat est le message à transmettre. L'appeler polynôme </a:t>
            </a:r>
            <a:r>
              <a:rPr lang="fr-FR" b="1" i="1">
                <a:effectLst>
                  <a:outerShdw blurRad="38100" dist="38100" dir="2700000" algn="tl">
                    <a:srgbClr val="DDDDDD"/>
                  </a:outerShdw>
                </a:effectLst>
                <a:cs typeface="Times New Roman" charset="0"/>
              </a:rPr>
              <a:t>T(</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a:t>
            </a:r>
            <a:r>
              <a:rPr lang="fr-FR">
                <a:cs typeface="+mn-cs"/>
              </a:rPr>
              <a:t> </a:t>
            </a:r>
          </a:p>
        </p:txBody>
      </p:sp>
      <p:sp>
        <p:nvSpPr>
          <p:cNvPr id="2" name="Date Placeholder 1"/>
          <p:cNvSpPr>
            <a:spLocks noGrp="1"/>
          </p:cNvSpPr>
          <p:nvPr>
            <p:ph type="dt" sz="quarter" idx="10"/>
          </p:nvPr>
        </p:nvSpPr>
        <p:spPr/>
        <p:txBody>
          <a:bodyPr/>
          <a:lstStyle/>
          <a:p>
            <a:pPr>
              <a:defRPr/>
            </a:pPr>
            <a:r>
              <a:rPr lang="fr-FR" smtClean="0"/>
              <a:t>© </a:t>
            </a:r>
            <a:fld id="{AC0F6143-FEDB-A94B-815E-4F74F99845F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FBFFBC6-9F7D-2949-80C1-EEE82F18ABCD}" type="slidenum">
              <a:rPr lang="fr-FR" smtClean="0"/>
              <a:pPr>
                <a:defRPr/>
              </a:pPr>
              <a:t>157</a:t>
            </a:fld>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&amp; Séquence </a:t>
            </a:r>
            <a:r>
              <a:rPr lang="fr-FR" sz="4000" b="1" i="1" smtClean="0">
                <a:effectLst>
                  <a:outerShdw blurRad="38100" dist="38100" dir="2700000" algn="tl">
                    <a:srgbClr val="DDDDDD"/>
                  </a:outerShdw>
                </a:effectLst>
                <a:cs typeface="+mj-cs"/>
              </a:rPr>
              <a:t>CRC</a:t>
            </a:r>
            <a:r>
              <a:rPr lang="fr-FR" sz="4000" b="1" i="1" baseline="-25000" smtClean="0">
                <a:effectLst>
                  <a:outerShdw blurRad="38100" dist="38100" dir="2700000" algn="tl">
                    <a:srgbClr val="DDDDDD"/>
                  </a:outerShdw>
                </a:effectLst>
                <a:cs typeface="+mj-cs"/>
              </a:rPr>
              <a:t>5</a:t>
            </a:r>
          </a:p>
        </p:txBody>
      </p:sp>
      <p:sp>
        <p:nvSpPr>
          <p:cNvPr id="251907" name="Text Box 3"/>
          <p:cNvSpPr txBox="1">
            <a:spLocks noChangeAspect="1" noChangeArrowheads="1"/>
          </p:cNvSpPr>
          <p:nvPr/>
        </p:nvSpPr>
        <p:spPr bwMode="auto">
          <a:xfrm>
            <a:off x="2384425" y="1066800"/>
            <a:ext cx="4625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400" b="1">
                <a:cs typeface="+mn-cs"/>
              </a:rPr>
              <a:t>L’arithmétique sur les polynômes </a:t>
            </a:r>
            <a:endParaRPr lang="fr-FR" sz="2400" b="1" u="sng">
              <a:cs typeface="+mn-cs"/>
            </a:endParaRPr>
          </a:p>
        </p:txBody>
      </p:sp>
      <p:sp>
        <p:nvSpPr>
          <p:cNvPr id="251908" name="Text Box 4"/>
          <p:cNvSpPr txBox="1">
            <a:spLocks noChangeAspect="1" noChangeArrowheads="1"/>
          </p:cNvSpPr>
          <p:nvPr/>
        </p:nvSpPr>
        <p:spPr bwMode="auto">
          <a:xfrm>
            <a:off x="1438275" y="2338388"/>
            <a:ext cx="10826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10011011</a:t>
            </a:r>
          </a:p>
          <a:p>
            <a:pPr>
              <a:defRPr/>
            </a:pPr>
            <a:r>
              <a:rPr lang="fr-FR">
                <a:cs typeface="Times New Roman" charset="0"/>
              </a:rPr>
              <a:t>11001010</a:t>
            </a:r>
          </a:p>
          <a:p>
            <a:pPr>
              <a:defRPr/>
            </a:pPr>
            <a:r>
              <a:rPr lang="fr-FR">
                <a:cs typeface="Times New Roman" charset="0"/>
              </a:rPr>
              <a:t>01010001</a:t>
            </a:r>
            <a:endParaRPr lang="fr-FR">
              <a:cs typeface="+mn-cs"/>
            </a:endParaRPr>
          </a:p>
        </p:txBody>
      </p:sp>
      <p:sp>
        <p:nvSpPr>
          <p:cNvPr id="251911" name="Text Box 7"/>
          <p:cNvSpPr txBox="1">
            <a:spLocks noChangeAspect="1" noChangeArrowheads="1"/>
          </p:cNvSpPr>
          <p:nvPr/>
        </p:nvSpPr>
        <p:spPr bwMode="auto">
          <a:xfrm>
            <a:off x="3238500" y="2338388"/>
            <a:ext cx="10826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00110011</a:t>
            </a:r>
          </a:p>
          <a:p>
            <a:pPr>
              <a:defRPr/>
            </a:pPr>
            <a:r>
              <a:rPr lang="fr-FR">
                <a:cs typeface="Times New Roman" charset="0"/>
              </a:rPr>
              <a:t>11001101</a:t>
            </a:r>
          </a:p>
          <a:p>
            <a:pPr>
              <a:defRPr/>
            </a:pPr>
            <a:r>
              <a:rPr lang="fr-FR">
                <a:cs typeface="Times New Roman" charset="0"/>
              </a:rPr>
              <a:t>11111110</a:t>
            </a:r>
            <a:endParaRPr lang="fr-FR">
              <a:cs typeface="+mn-cs"/>
            </a:endParaRPr>
          </a:p>
        </p:txBody>
      </p:sp>
      <p:sp>
        <p:nvSpPr>
          <p:cNvPr id="251912" name="Text Box 8"/>
          <p:cNvSpPr txBox="1">
            <a:spLocks noChangeAspect="1" noChangeArrowheads="1"/>
          </p:cNvSpPr>
          <p:nvPr/>
        </p:nvSpPr>
        <p:spPr bwMode="auto">
          <a:xfrm>
            <a:off x="1079500" y="1798638"/>
            <a:ext cx="23018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L’Addition </a:t>
            </a:r>
            <a:r>
              <a:rPr lang="fr-FR" b="1">
                <a:cs typeface="Times New Roman" charset="0"/>
              </a:rPr>
              <a:t>modulo 2</a:t>
            </a:r>
            <a:r>
              <a:rPr lang="fr-FR">
                <a:cs typeface="Times New Roman" charset="0"/>
              </a:rPr>
              <a:t>.</a:t>
            </a:r>
          </a:p>
        </p:txBody>
      </p:sp>
      <p:sp>
        <p:nvSpPr>
          <p:cNvPr id="251913" name="Text Box 9"/>
          <p:cNvSpPr txBox="1">
            <a:spLocks noChangeAspect="1" noChangeArrowheads="1"/>
          </p:cNvSpPr>
          <p:nvPr/>
        </p:nvSpPr>
        <p:spPr bwMode="auto">
          <a:xfrm>
            <a:off x="1079500" y="3598863"/>
            <a:ext cx="2806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La Soustraction </a:t>
            </a:r>
            <a:r>
              <a:rPr lang="fr-FR" b="1">
                <a:cs typeface="Times New Roman" charset="0"/>
              </a:rPr>
              <a:t>modulo 2</a:t>
            </a:r>
            <a:r>
              <a:rPr lang="fr-FR">
                <a:cs typeface="Times New Roman" charset="0"/>
              </a:rPr>
              <a:t>.</a:t>
            </a:r>
          </a:p>
        </p:txBody>
      </p:sp>
      <p:sp>
        <p:nvSpPr>
          <p:cNvPr id="251914" name="Text Box 10"/>
          <p:cNvSpPr txBox="1">
            <a:spLocks noChangeAspect="1" noChangeArrowheads="1"/>
          </p:cNvSpPr>
          <p:nvPr/>
        </p:nvSpPr>
        <p:spPr bwMode="auto">
          <a:xfrm>
            <a:off x="1438275" y="4138613"/>
            <a:ext cx="10826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11110000</a:t>
            </a:r>
          </a:p>
          <a:p>
            <a:pPr>
              <a:defRPr/>
            </a:pPr>
            <a:r>
              <a:rPr lang="fr-FR">
                <a:cs typeface="Times New Roman" charset="0"/>
              </a:rPr>
              <a:t>10100110</a:t>
            </a:r>
          </a:p>
          <a:p>
            <a:pPr>
              <a:defRPr/>
            </a:pPr>
            <a:r>
              <a:rPr lang="fr-FR">
                <a:cs typeface="Times New Roman" charset="0"/>
              </a:rPr>
              <a:t>01010110</a:t>
            </a:r>
            <a:endParaRPr lang="fr-FR">
              <a:cs typeface="+mn-cs"/>
            </a:endParaRPr>
          </a:p>
        </p:txBody>
      </p:sp>
      <p:sp>
        <p:nvSpPr>
          <p:cNvPr id="251915" name="Text Box 11"/>
          <p:cNvSpPr txBox="1">
            <a:spLocks noChangeAspect="1" noChangeArrowheads="1"/>
          </p:cNvSpPr>
          <p:nvPr/>
        </p:nvSpPr>
        <p:spPr bwMode="auto">
          <a:xfrm>
            <a:off x="3238500" y="4138613"/>
            <a:ext cx="10826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01010101</a:t>
            </a:r>
          </a:p>
          <a:p>
            <a:pPr>
              <a:defRPr/>
            </a:pPr>
            <a:r>
              <a:rPr lang="fr-FR">
                <a:cs typeface="Times New Roman" charset="0"/>
              </a:rPr>
              <a:t>10101111</a:t>
            </a:r>
          </a:p>
          <a:p>
            <a:pPr>
              <a:defRPr/>
            </a:pPr>
            <a:r>
              <a:rPr lang="fr-FR">
                <a:cs typeface="Times New Roman" charset="0"/>
              </a:rPr>
              <a:t>11111010</a:t>
            </a:r>
            <a:endParaRPr lang="fr-FR">
              <a:cs typeface="+mn-cs"/>
            </a:endParaRPr>
          </a:p>
        </p:txBody>
      </p:sp>
      <p:sp>
        <p:nvSpPr>
          <p:cNvPr id="251916" name="Line 12"/>
          <p:cNvSpPr>
            <a:spLocks noChangeShapeType="1"/>
          </p:cNvSpPr>
          <p:nvPr/>
        </p:nvSpPr>
        <p:spPr bwMode="auto">
          <a:xfrm>
            <a:off x="1366838" y="2949575"/>
            <a:ext cx="1150937"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51917" name="Line 13"/>
          <p:cNvSpPr>
            <a:spLocks noChangeShapeType="1"/>
          </p:cNvSpPr>
          <p:nvPr/>
        </p:nvSpPr>
        <p:spPr bwMode="auto">
          <a:xfrm>
            <a:off x="3165475" y="2949575"/>
            <a:ext cx="115093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51918" name="Line 14"/>
          <p:cNvSpPr>
            <a:spLocks noChangeShapeType="1"/>
          </p:cNvSpPr>
          <p:nvPr/>
        </p:nvSpPr>
        <p:spPr bwMode="auto">
          <a:xfrm>
            <a:off x="1366838" y="4749800"/>
            <a:ext cx="1150937"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51919" name="Line 15"/>
          <p:cNvSpPr>
            <a:spLocks noChangeShapeType="1"/>
          </p:cNvSpPr>
          <p:nvPr/>
        </p:nvSpPr>
        <p:spPr bwMode="auto">
          <a:xfrm>
            <a:off x="3165475" y="4749800"/>
            <a:ext cx="115093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 name="Date Placeholder 1"/>
          <p:cNvSpPr>
            <a:spLocks noGrp="1"/>
          </p:cNvSpPr>
          <p:nvPr>
            <p:ph type="dt" sz="quarter" idx="10"/>
          </p:nvPr>
        </p:nvSpPr>
        <p:spPr/>
        <p:txBody>
          <a:bodyPr/>
          <a:lstStyle/>
          <a:p>
            <a:pPr>
              <a:defRPr/>
            </a:pPr>
            <a:r>
              <a:rPr lang="fr-FR" smtClean="0"/>
              <a:t>© </a:t>
            </a:r>
            <a:fld id="{CD425704-73FE-8B40-9EC9-757D8801406F}"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2C2F649-77F9-4F48-ABC5-8D4370D4F224}" type="slidenum">
              <a:rPr lang="fr-FR" smtClean="0"/>
              <a:pPr>
                <a:defRPr/>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&amp; Séquence </a:t>
            </a:r>
            <a:r>
              <a:rPr lang="fr-FR" sz="4000" b="1" i="1" smtClean="0">
                <a:effectLst>
                  <a:outerShdw blurRad="38100" dist="38100" dir="2700000" algn="tl">
                    <a:srgbClr val="DDDDDD"/>
                  </a:outerShdw>
                </a:effectLst>
                <a:cs typeface="+mj-cs"/>
              </a:rPr>
              <a:t>CRC</a:t>
            </a:r>
            <a:r>
              <a:rPr lang="fr-FR" sz="4000" b="1" i="1" baseline="-25000" smtClean="0">
                <a:effectLst>
                  <a:outerShdw blurRad="38100" dist="38100" dir="2700000" algn="tl">
                    <a:srgbClr val="DDDDDD"/>
                  </a:outerShdw>
                </a:effectLst>
                <a:cs typeface="+mj-cs"/>
              </a:rPr>
              <a:t>6</a:t>
            </a:r>
          </a:p>
        </p:txBody>
      </p:sp>
      <p:sp>
        <p:nvSpPr>
          <p:cNvPr id="250883" name="Text Box 3"/>
          <p:cNvSpPr txBox="1">
            <a:spLocks noChangeArrowheads="1"/>
          </p:cNvSpPr>
          <p:nvPr/>
        </p:nvSpPr>
        <p:spPr bwMode="auto">
          <a:xfrm>
            <a:off x="2819400" y="685800"/>
            <a:ext cx="307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sz="1800" b="1">
                <a:cs typeface="+mn-cs"/>
              </a:rPr>
              <a:t>Calcul CRC </a:t>
            </a:r>
            <a:r>
              <a:rPr lang="fr-FR" sz="1800" b="1" u="sng">
                <a:cs typeface="+mn-cs"/>
              </a:rPr>
              <a:t>à la transmission</a:t>
            </a:r>
          </a:p>
        </p:txBody>
      </p:sp>
      <p:sp>
        <p:nvSpPr>
          <p:cNvPr id="250884" name="Text Box 4"/>
          <p:cNvSpPr txBox="1">
            <a:spLocks noChangeArrowheads="1"/>
          </p:cNvSpPr>
          <p:nvPr/>
        </p:nvSpPr>
        <p:spPr bwMode="auto">
          <a:xfrm>
            <a:off x="4810125" y="1112838"/>
            <a:ext cx="1895475"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b="1">
                <a:latin typeface="Courier" charset="0"/>
                <a:cs typeface="+mn-cs"/>
              </a:rPr>
              <a:t>1101011011</a:t>
            </a:r>
            <a:r>
              <a:rPr lang="fr-FR" sz="1600" b="1">
                <a:solidFill>
                  <a:srgbClr val="008000"/>
                </a:solidFill>
                <a:latin typeface="Courier" charset="0"/>
                <a:cs typeface="+mn-cs"/>
              </a:rPr>
              <a:t>0000</a:t>
            </a:r>
          </a:p>
          <a:p>
            <a:pPr>
              <a:defRPr/>
            </a:pPr>
            <a:r>
              <a:rPr lang="fr-FR" sz="1600" b="1">
                <a:solidFill>
                  <a:schemeClr val="accent2"/>
                </a:solidFill>
                <a:latin typeface="Courier" charset="0"/>
                <a:cs typeface="+mn-cs"/>
              </a:rPr>
              <a:t>10011</a:t>
            </a:r>
          </a:p>
          <a:p>
            <a:pPr>
              <a:defRPr/>
            </a:pPr>
            <a:r>
              <a:rPr lang="fr-FR" sz="1600" b="1">
                <a:latin typeface="Courier" charset="0"/>
                <a:cs typeface="+mn-cs"/>
              </a:rPr>
              <a:t> </a:t>
            </a:r>
            <a:r>
              <a:rPr lang="fr-FR" sz="1600" b="1">
                <a:solidFill>
                  <a:srgbClr val="FF0000"/>
                </a:solidFill>
                <a:latin typeface="Courier" charset="0"/>
                <a:cs typeface="+mn-cs"/>
              </a:rPr>
              <a:t>1001</a:t>
            </a:r>
            <a:r>
              <a:rPr lang="fr-FR" sz="1600" b="1">
                <a:latin typeface="Courier" charset="0"/>
                <a:cs typeface="+mn-cs"/>
              </a:rPr>
              <a:t>1</a:t>
            </a:r>
          </a:p>
          <a:p>
            <a:pPr>
              <a:defRPr/>
            </a:pPr>
            <a:r>
              <a:rPr lang="fr-FR" sz="1600" b="1">
                <a:latin typeface="Courier" charset="0"/>
                <a:cs typeface="+mn-cs"/>
              </a:rPr>
              <a:t> </a:t>
            </a:r>
            <a:r>
              <a:rPr lang="fr-FR" sz="1600" b="1">
                <a:solidFill>
                  <a:schemeClr val="accent2"/>
                </a:solidFill>
                <a:latin typeface="Courier" charset="0"/>
                <a:cs typeface="+mn-cs"/>
              </a:rPr>
              <a:t>10011</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0000</a:t>
            </a:r>
            <a:r>
              <a:rPr lang="fr-FR" sz="1600" b="1">
                <a:latin typeface="Courier" charset="0"/>
                <a:cs typeface="+mn-cs"/>
              </a:rPr>
              <a:t>1</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0001</a:t>
            </a:r>
            <a:r>
              <a:rPr lang="fr-FR" sz="1600" b="1">
                <a:latin typeface="Courier" charset="0"/>
                <a:cs typeface="+mn-cs"/>
              </a:rPr>
              <a:t>0</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0010</a:t>
            </a:r>
            <a:r>
              <a:rPr lang="fr-FR" sz="1600" b="1">
                <a:latin typeface="Courier" charset="0"/>
                <a:cs typeface="+mn-cs"/>
              </a:rPr>
              <a:t>1</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0101</a:t>
            </a:r>
            <a:r>
              <a:rPr lang="fr-FR" sz="1600" b="1">
                <a:latin typeface="Courier" charset="0"/>
                <a:cs typeface="+mn-cs"/>
              </a:rPr>
              <a:t>1</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1011</a:t>
            </a:r>
            <a:r>
              <a:rPr lang="fr-FR" sz="1600" b="1">
                <a:solidFill>
                  <a:srgbClr val="008000"/>
                </a:solidFill>
                <a:latin typeface="Courier" charset="0"/>
                <a:cs typeface="+mn-cs"/>
              </a:rPr>
              <a:t>0</a:t>
            </a:r>
          </a:p>
          <a:p>
            <a:pPr>
              <a:defRPr/>
            </a:pPr>
            <a:r>
              <a:rPr lang="fr-FR" sz="1600" b="1">
                <a:solidFill>
                  <a:schemeClr val="accent2"/>
                </a:solidFill>
                <a:latin typeface="Courier" charset="0"/>
                <a:cs typeface="+mn-cs"/>
              </a:rPr>
              <a:t>      10011</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0101</a:t>
            </a:r>
            <a:r>
              <a:rPr lang="fr-FR" sz="1600" b="1">
                <a:solidFill>
                  <a:srgbClr val="008000"/>
                </a:solidFill>
                <a:latin typeface="Courier" charset="0"/>
                <a:cs typeface="+mn-cs"/>
              </a:rPr>
              <a:t>0</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1010</a:t>
            </a:r>
            <a:r>
              <a:rPr lang="fr-FR" sz="1600" b="1">
                <a:solidFill>
                  <a:srgbClr val="008000"/>
                </a:solidFill>
                <a:latin typeface="Courier" charset="0"/>
                <a:cs typeface="+mn-cs"/>
              </a:rPr>
              <a:t>0</a:t>
            </a:r>
          </a:p>
          <a:p>
            <a:pPr>
              <a:defRPr/>
            </a:pPr>
            <a:r>
              <a:rPr lang="fr-FR" sz="1600" b="1">
                <a:solidFill>
                  <a:schemeClr val="accent2"/>
                </a:solidFill>
                <a:latin typeface="Courier" charset="0"/>
                <a:cs typeface="+mn-cs"/>
              </a:rPr>
              <a:t>        10011</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0111</a:t>
            </a:r>
            <a:r>
              <a:rPr lang="fr-FR" sz="1600" b="1">
                <a:solidFill>
                  <a:srgbClr val="008000"/>
                </a:solidFill>
                <a:latin typeface="Courier" charset="0"/>
                <a:cs typeface="+mn-cs"/>
              </a:rPr>
              <a:t>0</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u="sng">
                <a:solidFill>
                  <a:srgbClr val="FF0000"/>
                </a:solidFill>
                <a:latin typeface="Courier" charset="0"/>
                <a:cs typeface="+mn-cs"/>
              </a:rPr>
              <a:t>1110</a:t>
            </a:r>
          </a:p>
        </p:txBody>
      </p:sp>
      <p:sp>
        <p:nvSpPr>
          <p:cNvPr id="250885" name="Text Box 5"/>
          <p:cNvSpPr txBox="1">
            <a:spLocks noChangeArrowheads="1"/>
          </p:cNvSpPr>
          <p:nvPr/>
        </p:nvSpPr>
        <p:spPr bwMode="auto">
          <a:xfrm>
            <a:off x="6943725" y="1112838"/>
            <a:ext cx="1895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b="1">
                <a:solidFill>
                  <a:schemeClr val="accent2"/>
                </a:solidFill>
                <a:latin typeface="Courier" charset="0"/>
                <a:cs typeface="+mn-cs"/>
              </a:rPr>
              <a:t>10011</a:t>
            </a:r>
          </a:p>
          <a:p>
            <a:pPr>
              <a:defRPr/>
            </a:pPr>
            <a:r>
              <a:rPr lang="fr-FR" sz="1600" b="1">
                <a:solidFill>
                  <a:srgbClr val="660066"/>
                </a:solidFill>
                <a:latin typeface="Courier" charset="0"/>
                <a:cs typeface="+mn-cs"/>
              </a:rPr>
              <a:t>1100001010</a:t>
            </a:r>
          </a:p>
        </p:txBody>
      </p:sp>
      <p:sp>
        <p:nvSpPr>
          <p:cNvPr id="250886" name="Line 6"/>
          <p:cNvSpPr>
            <a:spLocks noChangeShapeType="1"/>
          </p:cNvSpPr>
          <p:nvPr/>
        </p:nvSpPr>
        <p:spPr bwMode="auto">
          <a:xfrm>
            <a:off x="6791325" y="990600"/>
            <a:ext cx="0" cy="5257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50887" name="Line 7"/>
          <p:cNvSpPr>
            <a:spLocks noChangeShapeType="1"/>
          </p:cNvSpPr>
          <p:nvPr/>
        </p:nvSpPr>
        <p:spPr bwMode="auto">
          <a:xfrm>
            <a:off x="6791325" y="1371600"/>
            <a:ext cx="15240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50888" name="Text Box 8"/>
          <p:cNvSpPr txBox="1">
            <a:spLocks noChangeAspect="1" noChangeArrowheads="1"/>
          </p:cNvSpPr>
          <p:nvPr/>
        </p:nvSpPr>
        <p:spPr bwMode="auto">
          <a:xfrm>
            <a:off x="152400" y="3070225"/>
            <a:ext cx="3733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a:cs typeface="+mn-cs"/>
              </a:rPr>
              <a:t>Polynôme générateur </a:t>
            </a:r>
            <a:r>
              <a:rPr lang="fr-FR" sz="1800" b="1">
                <a:solidFill>
                  <a:schemeClr val="accent2"/>
                </a:solidFill>
                <a:cs typeface="+mn-cs"/>
              </a:rPr>
              <a:t>G(x) = x</a:t>
            </a:r>
            <a:r>
              <a:rPr lang="fr-FR" sz="1800" b="1" baseline="30000">
                <a:solidFill>
                  <a:schemeClr val="accent2"/>
                </a:solidFill>
                <a:cs typeface="+mn-cs"/>
              </a:rPr>
              <a:t>4</a:t>
            </a:r>
            <a:r>
              <a:rPr lang="fr-FR" sz="1800" b="1">
                <a:solidFill>
                  <a:schemeClr val="accent2"/>
                </a:solidFill>
                <a:cs typeface="+mn-cs"/>
              </a:rPr>
              <a:t>+x+1</a:t>
            </a:r>
            <a:endParaRPr lang="fr-FR" sz="1800" b="1" u="sng">
              <a:solidFill>
                <a:schemeClr val="accent2"/>
              </a:solidFill>
              <a:cs typeface="+mn-cs"/>
            </a:endParaRPr>
          </a:p>
        </p:txBody>
      </p:sp>
      <p:sp>
        <p:nvSpPr>
          <p:cNvPr id="250889" name="Text Box 9"/>
          <p:cNvSpPr txBox="1">
            <a:spLocks noChangeArrowheads="1"/>
          </p:cNvSpPr>
          <p:nvPr/>
        </p:nvSpPr>
        <p:spPr bwMode="auto">
          <a:xfrm>
            <a:off x="1828800" y="5638800"/>
            <a:ext cx="2546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sz="1800" b="1">
                <a:cs typeface="+mn-cs"/>
              </a:rPr>
              <a:t>Reste R(x) de la division</a:t>
            </a:r>
            <a:endParaRPr lang="fr-FR" sz="1800" b="1" u="sng">
              <a:cs typeface="+mn-cs"/>
            </a:endParaRPr>
          </a:p>
        </p:txBody>
      </p:sp>
      <p:sp>
        <p:nvSpPr>
          <p:cNvPr id="250890" name="Line 10"/>
          <p:cNvSpPr>
            <a:spLocks noChangeShapeType="1"/>
          </p:cNvSpPr>
          <p:nvPr/>
        </p:nvSpPr>
        <p:spPr bwMode="auto">
          <a:xfrm>
            <a:off x="4343400" y="5867400"/>
            <a:ext cx="1676400" cy="304800"/>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 name="Date Placeholder 1"/>
          <p:cNvSpPr>
            <a:spLocks noGrp="1"/>
          </p:cNvSpPr>
          <p:nvPr>
            <p:ph type="dt" sz="quarter" idx="10"/>
          </p:nvPr>
        </p:nvSpPr>
        <p:spPr/>
        <p:txBody>
          <a:bodyPr/>
          <a:lstStyle/>
          <a:p>
            <a:pPr>
              <a:defRPr/>
            </a:pPr>
            <a:r>
              <a:rPr lang="fr-FR" smtClean="0"/>
              <a:t>© </a:t>
            </a:r>
            <a:fld id="{502280BD-F0AB-144C-ABC1-2CA53C57DCC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3E181F5-0AED-C746-88E2-75FF36FECE6E}" type="slidenum">
              <a:rPr lang="fr-FR" smtClean="0"/>
              <a:pPr>
                <a:defRPr/>
              </a:pPr>
              <a:t>159</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2420938"/>
            <a:ext cx="5032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9600" y="2205038"/>
            <a:ext cx="504825"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Picture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9938" y="2349500"/>
            <a:ext cx="560387"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Picture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03913" y="2519363"/>
            <a:ext cx="7874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3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88125" y="4005263"/>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3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79838" y="4076700"/>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3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56213" y="4292600"/>
            <a:ext cx="6477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3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4292600"/>
            <a:ext cx="696913"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0"/>
            <a:ext cx="9144000" cy="720725"/>
          </a:xfrm>
        </p:spPr>
        <p:txBody>
          <a:bodyPr lIns="0" rIns="0" bIns="0"/>
          <a:lstStyle/>
          <a:p>
            <a:pPr>
              <a:defRPr/>
            </a:pPr>
            <a:r>
              <a:rPr lang="fr-FR" sz="4000" dirty="0" smtClean="0"/>
              <a:t>Topologies Fondamentales - BUS</a:t>
            </a:r>
            <a:endParaRPr lang="fr-FR" sz="4000" dirty="0"/>
          </a:p>
        </p:txBody>
      </p:sp>
      <p:sp>
        <p:nvSpPr>
          <p:cNvPr id="3" name="Date Placeholder 2"/>
          <p:cNvSpPr>
            <a:spLocks noGrp="1"/>
          </p:cNvSpPr>
          <p:nvPr>
            <p:ph type="dt" sz="quarter" idx="10"/>
          </p:nvPr>
        </p:nvSpPr>
        <p:spPr/>
        <p:txBody>
          <a:bodyPr/>
          <a:lstStyle/>
          <a:p>
            <a:pPr>
              <a:defRPr/>
            </a:pPr>
            <a:r>
              <a:rPr lang="fr-FR" smtClean="0"/>
              <a:t>© </a:t>
            </a:r>
            <a:fld id="{4357F34E-6B30-E740-930C-2C2178ED9FA9}" type="datetime1">
              <a:rPr lang="en-US" smtClean="0"/>
              <a:pPr>
                <a:defRPr/>
              </a:pPr>
              <a:t>23/03/17</a:t>
            </a:fld>
            <a:r>
              <a:rPr lang="fr-FR" smtClean="0"/>
              <a:t>, </a:t>
            </a:r>
            <a:endParaRPr lang="fr-FR"/>
          </a:p>
        </p:txBody>
      </p:sp>
      <p:sp>
        <p:nvSpPr>
          <p:cNvPr id="4" name="Footer Placeholder 3"/>
          <p:cNvSpPr>
            <a:spLocks noGrp="1"/>
          </p:cNvSpPr>
          <p:nvPr>
            <p:ph type="ftr" sz="quarter" idx="11"/>
          </p:nvPr>
        </p:nvSpPr>
        <p:spPr/>
        <p:txBody>
          <a:bodyPr/>
          <a:lstStyle/>
          <a:p>
            <a:pPr>
              <a:defRPr/>
            </a:pPr>
            <a:r>
              <a:rPr lang="fr-FR" smtClean="0"/>
              <a:t>Georgios Arhodakis - Université Paris Dauphine</a:t>
            </a:r>
            <a:endParaRPr lang="fr-FR"/>
          </a:p>
        </p:txBody>
      </p:sp>
      <p:sp>
        <p:nvSpPr>
          <p:cNvPr id="5" name="Slide Number Placeholder 4"/>
          <p:cNvSpPr>
            <a:spLocks noGrp="1"/>
          </p:cNvSpPr>
          <p:nvPr>
            <p:ph type="sldNum" sz="quarter" idx="12"/>
          </p:nvPr>
        </p:nvSpPr>
        <p:spPr/>
        <p:txBody>
          <a:bodyPr/>
          <a:lstStyle/>
          <a:p>
            <a:pPr>
              <a:defRPr/>
            </a:pPr>
            <a:fld id="{8BC0AB16-8C0F-204A-8CD4-EE2C52CBBC04}" type="slidenum">
              <a:rPr lang="fr-FR" smtClean="0"/>
              <a:pPr>
                <a:defRPr/>
              </a:pPr>
              <a:t>16</a:t>
            </a:fld>
            <a:endParaRPr lang="fr-FR"/>
          </a:p>
        </p:txBody>
      </p:sp>
      <p:cxnSp>
        <p:nvCxnSpPr>
          <p:cNvPr id="7" name="Straight Connector 6"/>
          <p:cNvCxnSpPr/>
          <p:nvPr/>
        </p:nvCxnSpPr>
        <p:spPr bwMode="auto">
          <a:xfrm>
            <a:off x="1979613" y="357346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rot="16200000">
            <a:off x="2340769" y="393303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2700338" y="3573463"/>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3419475" y="357346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Connector 10"/>
          <p:cNvCxnSpPr/>
          <p:nvPr/>
        </p:nvCxnSpPr>
        <p:spPr bwMode="auto">
          <a:xfrm>
            <a:off x="4140200" y="3573463"/>
            <a:ext cx="719138"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p:cNvCxnSpPr/>
          <p:nvPr/>
        </p:nvCxnSpPr>
        <p:spPr bwMode="auto">
          <a:xfrm>
            <a:off x="4859338" y="357346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p:nvCxnSpPr>
        <p:spPr bwMode="auto">
          <a:xfrm>
            <a:off x="5580063" y="357346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p:nvCxnSpPr>
        <p:spPr bwMode="auto">
          <a:xfrm>
            <a:off x="6300788" y="3573463"/>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a:off x="7019925" y="357346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1258888" y="357346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rot="16200000">
            <a:off x="3059112" y="321310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rot="16200000">
            <a:off x="3780631" y="393303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rot="16200000">
            <a:off x="4498975" y="321310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rot="16200000">
            <a:off x="5220494" y="393303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rot="16200000">
            <a:off x="5940425" y="321310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rot="16200000">
            <a:off x="6660356" y="393303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rot="16200000">
            <a:off x="1619250" y="321310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7070" name="TextBox 38"/>
          <p:cNvSpPr txBox="1">
            <a:spLocks noChangeArrowheads="1"/>
          </p:cNvSpPr>
          <p:nvPr/>
        </p:nvSpPr>
        <p:spPr bwMode="auto">
          <a:xfrm>
            <a:off x="6046788" y="2276475"/>
            <a:ext cx="500062"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Routeur</a:t>
            </a:r>
          </a:p>
        </p:txBody>
      </p:sp>
      <p:sp>
        <p:nvSpPr>
          <p:cNvPr id="87071" name="TextBox 39"/>
          <p:cNvSpPr txBox="1">
            <a:spLocks noChangeArrowheads="1"/>
          </p:cNvSpPr>
          <p:nvPr/>
        </p:nvSpPr>
        <p:spPr bwMode="auto">
          <a:xfrm>
            <a:off x="4572000" y="2133600"/>
            <a:ext cx="5778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Moniteur</a:t>
            </a:r>
          </a:p>
        </p:txBody>
      </p:sp>
      <p:sp>
        <p:nvSpPr>
          <p:cNvPr id="87072" name="TextBox 40"/>
          <p:cNvSpPr txBox="1">
            <a:spLocks noChangeArrowheads="1"/>
          </p:cNvSpPr>
          <p:nvPr/>
        </p:nvSpPr>
        <p:spPr bwMode="auto">
          <a:xfrm>
            <a:off x="3162300" y="2020888"/>
            <a:ext cx="4794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Serveur</a:t>
            </a:r>
          </a:p>
        </p:txBody>
      </p:sp>
      <p:sp>
        <p:nvSpPr>
          <p:cNvPr id="87073" name="TextBox 41"/>
          <p:cNvSpPr txBox="1">
            <a:spLocks noChangeArrowheads="1"/>
          </p:cNvSpPr>
          <p:nvPr/>
        </p:nvSpPr>
        <p:spPr bwMode="auto">
          <a:xfrm>
            <a:off x="1762125" y="2205038"/>
            <a:ext cx="4365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Laptop</a:t>
            </a:r>
          </a:p>
        </p:txBody>
      </p:sp>
      <p:sp>
        <p:nvSpPr>
          <p:cNvPr id="87074" name="TextBox 42"/>
          <p:cNvSpPr txBox="1">
            <a:spLocks noChangeArrowheads="1"/>
          </p:cNvSpPr>
          <p:nvPr/>
        </p:nvSpPr>
        <p:spPr bwMode="auto">
          <a:xfrm>
            <a:off x="2581275" y="4941888"/>
            <a:ext cx="2603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X11</a:t>
            </a:r>
          </a:p>
        </p:txBody>
      </p:sp>
      <p:sp>
        <p:nvSpPr>
          <p:cNvPr id="87075" name="TextBox 43"/>
          <p:cNvSpPr txBox="1">
            <a:spLocks noChangeArrowheads="1"/>
          </p:cNvSpPr>
          <p:nvPr/>
        </p:nvSpPr>
        <p:spPr bwMode="auto">
          <a:xfrm>
            <a:off x="3708400" y="4581525"/>
            <a:ext cx="8461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Commutateur</a:t>
            </a:r>
          </a:p>
        </p:txBody>
      </p:sp>
      <p:sp>
        <p:nvSpPr>
          <p:cNvPr id="87076" name="TextBox 44"/>
          <p:cNvSpPr txBox="1">
            <a:spLocks noChangeArrowheads="1"/>
          </p:cNvSpPr>
          <p:nvPr/>
        </p:nvSpPr>
        <p:spPr bwMode="auto">
          <a:xfrm>
            <a:off x="5221288" y="4941888"/>
            <a:ext cx="7175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Imprimante</a:t>
            </a:r>
          </a:p>
        </p:txBody>
      </p:sp>
      <p:sp>
        <p:nvSpPr>
          <p:cNvPr id="87077" name="TextBox 45"/>
          <p:cNvSpPr txBox="1">
            <a:spLocks noChangeArrowheads="1"/>
          </p:cNvSpPr>
          <p:nvPr/>
        </p:nvSpPr>
        <p:spPr bwMode="auto">
          <a:xfrm>
            <a:off x="6770688" y="4724400"/>
            <a:ext cx="500062"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Scanner</a:t>
            </a:r>
          </a:p>
        </p:txBody>
      </p: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Protocoles &amp; Séquence </a:t>
            </a:r>
            <a:r>
              <a:rPr lang="fr-FR" sz="4000" b="1" i="1" smtClean="0">
                <a:effectLst>
                  <a:outerShdw blurRad="38100" dist="38100" dir="2700000" algn="tl">
                    <a:srgbClr val="DDDDDD"/>
                  </a:outerShdw>
                </a:effectLst>
                <a:cs typeface="+mj-cs"/>
              </a:rPr>
              <a:t>CRC</a:t>
            </a:r>
            <a:r>
              <a:rPr lang="fr-FR" sz="4000" b="1" i="1" baseline="-25000" smtClean="0">
                <a:effectLst>
                  <a:outerShdw blurRad="38100" dist="38100" dir="2700000" algn="tl">
                    <a:srgbClr val="DDDDDD"/>
                  </a:outerShdw>
                </a:effectLst>
                <a:cs typeface="+mj-cs"/>
              </a:rPr>
              <a:t>7</a:t>
            </a:r>
          </a:p>
        </p:txBody>
      </p:sp>
      <p:sp>
        <p:nvSpPr>
          <p:cNvPr id="249902" name="Text Box 46"/>
          <p:cNvSpPr txBox="1">
            <a:spLocks noChangeArrowheads="1"/>
          </p:cNvSpPr>
          <p:nvPr/>
        </p:nvSpPr>
        <p:spPr bwMode="auto">
          <a:xfrm>
            <a:off x="2819400" y="685800"/>
            <a:ext cx="2749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sz="1800" b="1">
                <a:cs typeface="+mn-cs"/>
              </a:rPr>
              <a:t>Calcul CRC </a:t>
            </a:r>
            <a:r>
              <a:rPr lang="fr-FR" sz="1800" b="1" u="sng">
                <a:cs typeface="+mn-cs"/>
              </a:rPr>
              <a:t>à la réception</a:t>
            </a:r>
          </a:p>
        </p:txBody>
      </p:sp>
      <p:sp>
        <p:nvSpPr>
          <p:cNvPr id="249905" name="Text Box 49"/>
          <p:cNvSpPr txBox="1">
            <a:spLocks noChangeAspect="1" noChangeArrowheads="1"/>
          </p:cNvSpPr>
          <p:nvPr/>
        </p:nvSpPr>
        <p:spPr bwMode="auto">
          <a:xfrm>
            <a:off x="228600" y="1905000"/>
            <a:ext cx="3733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a:cs typeface="+mn-cs"/>
              </a:rPr>
              <a:t>Polynôme générateur </a:t>
            </a:r>
            <a:r>
              <a:rPr lang="fr-FR" sz="1800" b="1">
                <a:solidFill>
                  <a:schemeClr val="accent2"/>
                </a:solidFill>
                <a:cs typeface="+mn-cs"/>
              </a:rPr>
              <a:t>G(x) = x</a:t>
            </a:r>
            <a:r>
              <a:rPr lang="fr-FR" sz="1800" b="1" baseline="30000">
                <a:solidFill>
                  <a:schemeClr val="accent2"/>
                </a:solidFill>
                <a:cs typeface="+mn-cs"/>
              </a:rPr>
              <a:t>4</a:t>
            </a:r>
            <a:r>
              <a:rPr lang="fr-FR" sz="1800" b="1">
                <a:solidFill>
                  <a:schemeClr val="accent2"/>
                </a:solidFill>
                <a:cs typeface="+mn-cs"/>
              </a:rPr>
              <a:t>+x+1</a:t>
            </a:r>
            <a:endParaRPr lang="fr-FR" sz="1800" b="1" u="sng">
              <a:solidFill>
                <a:schemeClr val="accent2"/>
              </a:solidFill>
              <a:cs typeface="+mn-cs"/>
            </a:endParaRPr>
          </a:p>
        </p:txBody>
      </p:sp>
      <p:sp>
        <p:nvSpPr>
          <p:cNvPr id="249906" name="Text Box 50"/>
          <p:cNvSpPr txBox="1">
            <a:spLocks noChangeArrowheads="1"/>
          </p:cNvSpPr>
          <p:nvPr/>
        </p:nvSpPr>
        <p:spPr bwMode="auto">
          <a:xfrm>
            <a:off x="4810125" y="1112838"/>
            <a:ext cx="1895475"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b="1">
                <a:latin typeface="Courier" charset="0"/>
                <a:cs typeface="+mn-cs"/>
              </a:rPr>
              <a:t>1101011011</a:t>
            </a:r>
            <a:r>
              <a:rPr lang="fr-FR" sz="1600" b="1">
                <a:solidFill>
                  <a:srgbClr val="008000"/>
                </a:solidFill>
                <a:latin typeface="Courier" charset="0"/>
                <a:cs typeface="+mn-cs"/>
              </a:rPr>
              <a:t>1110</a:t>
            </a:r>
          </a:p>
          <a:p>
            <a:pPr>
              <a:defRPr/>
            </a:pPr>
            <a:r>
              <a:rPr lang="fr-FR" sz="1600" b="1">
                <a:solidFill>
                  <a:schemeClr val="accent2"/>
                </a:solidFill>
                <a:latin typeface="Courier" charset="0"/>
                <a:cs typeface="+mn-cs"/>
              </a:rPr>
              <a:t>10011</a:t>
            </a:r>
          </a:p>
          <a:p>
            <a:pPr>
              <a:defRPr/>
            </a:pPr>
            <a:r>
              <a:rPr lang="fr-FR" sz="1600" b="1">
                <a:latin typeface="Courier" charset="0"/>
                <a:cs typeface="+mn-cs"/>
              </a:rPr>
              <a:t> </a:t>
            </a:r>
            <a:r>
              <a:rPr lang="fr-FR" sz="1600" b="1">
                <a:solidFill>
                  <a:srgbClr val="FF0000"/>
                </a:solidFill>
                <a:latin typeface="Courier" charset="0"/>
                <a:cs typeface="+mn-cs"/>
              </a:rPr>
              <a:t>1001</a:t>
            </a:r>
            <a:r>
              <a:rPr lang="fr-FR" sz="1600" b="1">
                <a:latin typeface="Courier" charset="0"/>
                <a:cs typeface="+mn-cs"/>
              </a:rPr>
              <a:t>1</a:t>
            </a:r>
          </a:p>
          <a:p>
            <a:pPr>
              <a:defRPr/>
            </a:pPr>
            <a:r>
              <a:rPr lang="fr-FR" sz="1600" b="1">
                <a:latin typeface="Courier" charset="0"/>
                <a:cs typeface="+mn-cs"/>
              </a:rPr>
              <a:t> </a:t>
            </a:r>
            <a:r>
              <a:rPr lang="fr-FR" sz="1600" b="1">
                <a:solidFill>
                  <a:schemeClr val="accent2"/>
                </a:solidFill>
                <a:latin typeface="Courier" charset="0"/>
                <a:cs typeface="+mn-cs"/>
              </a:rPr>
              <a:t>10011</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0000</a:t>
            </a:r>
            <a:r>
              <a:rPr lang="fr-FR" sz="1600" b="1">
                <a:latin typeface="Courier" charset="0"/>
                <a:cs typeface="+mn-cs"/>
              </a:rPr>
              <a:t>1</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0001</a:t>
            </a:r>
            <a:r>
              <a:rPr lang="fr-FR" sz="1600" b="1">
                <a:latin typeface="Courier" charset="0"/>
                <a:cs typeface="+mn-cs"/>
              </a:rPr>
              <a:t>0</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0010</a:t>
            </a:r>
            <a:r>
              <a:rPr lang="fr-FR" sz="1600" b="1">
                <a:latin typeface="Courier" charset="0"/>
                <a:cs typeface="+mn-cs"/>
              </a:rPr>
              <a:t>1</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0101</a:t>
            </a:r>
            <a:r>
              <a:rPr lang="fr-FR" sz="1600" b="1">
                <a:latin typeface="Courier" charset="0"/>
                <a:cs typeface="+mn-cs"/>
              </a:rPr>
              <a:t>1</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1011</a:t>
            </a:r>
            <a:r>
              <a:rPr lang="fr-FR" sz="1600" b="1">
                <a:solidFill>
                  <a:srgbClr val="008000"/>
                </a:solidFill>
                <a:latin typeface="Courier" charset="0"/>
                <a:cs typeface="+mn-cs"/>
              </a:rPr>
              <a:t>1</a:t>
            </a:r>
          </a:p>
          <a:p>
            <a:pPr>
              <a:defRPr/>
            </a:pPr>
            <a:r>
              <a:rPr lang="fr-FR" sz="1600" b="1">
                <a:solidFill>
                  <a:schemeClr val="accent2"/>
                </a:solidFill>
                <a:latin typeface="Courier" charset="0"/>
                <a:cs typeface="+mn-cs"/>
              </a:rPr>
              <a:t>      10011</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0100</a:t>
            </a:r>
            <a:r>
              <a:rPr lang="fr-FR" sz="1600" b="1">
                <a:solidFill>
                  <a:srgbClr val="008000"/>
                </a:solidFill>
                <a:latin typeface="Courier" charset="0"/>
                <a:cs typeface="+mn-cs"/>
              </a:rPr>
              <a:t>1</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1001</a:t>
            </a:r>
            <a:r>
              <a:rPr lang="fr-FR" sz="1600" b="1">
                <a:solidFill>
                  <a:srgbClr val="008000"/>
                </a:solidFill>
                <a:latin typeface="Courier" charset="0"/>
                <a:cs typeface="+mn-cs"/>
              </a:rPr>
              <a:t>1</a:t>
            </a:r>
          </a:p>
          <a:p>
            <a:pPr>
              <a:defRPr/>
            </a:pPr>
            <a:r>
              <a:rPr lang="fr-FR" sz="1600" b="1">
                <a:solidFill>
                  <a:schemeClr val="accent2"/>
                </a:solidFill>
                <a:latin typeface="Courier" charset="0"/>
                <a:cs typeface="+mn-cs"/>
              </a:rPr>
              <a:t>        10011</a:t>
            </a:r>
          </a:p>
          <a:p>
            <a:pPr>
              <a:defRPr/>
            </a:pPr>
            <a:r>
              <a:rPr lang="fr-FR" sz="1600" b="1">
                <a:solidFill>
                  <a:schemeClr val="accent2"/>
                </a:solidFill>
                <a:latin typeface="Courier" charset="0"/>
                <a:cs typeface="+mn-cs"/>
              </a:rPr>
              <a:t>         </a:t>
            </a:r>
            <a:r>
              <a:rPr lang="fr-FR" sz="1600" b="1">
                <a:solidFill>
                  <a:srgbClr val="FF0000"/>
                </a:solidFill>
                <a:latin typeface="Courier" charset="0"/>
                <a:cs typeface="+mn-cs"/>
              </a:rPr>
              <a:t>0000</a:t>
            </a:r>
            <a:r>
              <a:rPr lang="fr-FR" sz="1600" b="1">
                <a:solidFill>
                  <a:srgbClr val="008000"/>
                </a:solidFill>
                <a:latin typeface="Courier" charset="0"/>
                <a:cs typeface="+mn-cs"/>
              </a:rPr>
              <a:t>0</a:t>
            </a:r>
          </a:p>
          <a:p>
            <a:pPr>
              <a:defRPr/>
            </a:pPr>
            <a:r>
              <a:rPr lang="fr-FR" sz="1600" b="1">
                <a:solidFill>
                  <a:schemeClr val="accent2"/>
                </a:solidFill>
                <a:latin typeface="Courier" charset="0"/>
                <a:cs typeface="+mn-cs"/>
              </a:rPr>
              <a:t>         00000</a:t>
            </a:r>
          </a:p>
          <a:p>
            <a:pPr>
              <a:defRPr/>
            </a:pPr>
            <a:r>
              <a:rPr lang="fr-FR" sz="1600" b="1">
                <a:solidFill>
                  <a:schemeClr val="accent2"/>
                </a:solidFill>
                <a:latin typeface="Courier" charset="0"/>
                <a:cs typeface="+mn-cs"/>
              </a:rPr>
              <a:t>          </a:t>
            </a:r>
            <a:r>
              <a:rPr lang="fr-FR" sz="1600" b="1" u="sng">
                <a:solidFill>
                  <a:srgbClr val="FF0000"/>
                </a:solidFill>
                <a:latin typeface="Courier" charset="0"/>
                <a:cs typeface="+mn-cs"/>
              </a:rPr>
              <a:t>0000</a:t>
            </a:r>
          </a:p>
        </p:txBody>
      </p:sp>
      <p:sp>
        <p:nvSpPr>
          <p:cNvPr id="249907" name="Text Box 51"/>
          <p:cNvSpPr txBox="1">
            <a:spLocks noChangeArrowheads="1"/>
          </p:cNvSpPr>
          <p:nvPr/>
        </p:nvSpPr>
        <p:spPr bwMode="auto">
          <a:xfrm>
            <a:off x="6943725" y="1112838"/>
            <a:ext cx="1895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b="1">
                <a:solidFill>
                  <a:schemeClr val="accent2"/>
                </a:solidFill>
                <a:latin typeface="Courier" charset="0"/>
                <a:cs typeface="+mn-cs"/>
              </a:rPr>
              <a:t>10011</a:t>
            </a:r>
          </a:p>
          <a:p>
            <a:pPr>
              <a:defRPr/>
            </a:pPr>
            <a:r>
              <a:rPr lang="fr-FR" sz="1600" b="1">
                <a:solidFill>
                  <a:srgbClr val="660066"/>
                </a:solidFill>
                <a:latin typeface="Courier" charset="0"/>
                <a:cs typeface="+mn-cs"/>
              </a:rPr>
              <a:t>1100001010</a:t>
            </a:r>
          </a:p>
        </p:txBody>
      </p:sp>
      <p:sp>
        <p:nvSpPr>
          <p:cNvPr id="249908" name="Line 52"/>
          <p:cNvSpPr>
            <a:spLocks noChangeShapeType="1"/>
          </p:cNvSpPr>
          <p:nvPr/>
        </p:nvSpPr>
        <p:spPr bwMode="auto">
          <a:xfrm>
            <a:off x="6791325" y="990600"/>
            <a:ext cx="0" cy="52578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49909" name="Line 53"/>
          <p:cNvSpPr>
            <a:spLocks noChangeShapeType="1"/>
          </p:cNvSpPr>
          <p:nvPr/>
        </p:nvSpPr>
        <p:spPr bwMode="auto">
          <a:xfrm>
            <a:off x="6791325" y="1371600"/>
            <a:ext cx="15240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49910" name="Text Box 54"/>
          <p:cNvSpPr txBox="1">
            <a:spLocks noChangeArrowheads="1"/>
          </p:cNvSpPr>
          <p:nvPr/>
        </p:nvSpPr>
        <p:spPr bwMode="auto">
          <a:xfrm>
            <a:off x="1828800" y="5957888"/>
            <a:ext cx="2546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sz="1800" b="1">
                <a:cs typeface="+mn-cs"/>
              </a:rPr>
              <a:t>Reste R(x) de la division</a:t>
            </a:r>
            <a:endParaRPr lang="fr-FR" sz="1800" b="1" u="sng">
              <a:cs typeface="+mn-cs"/>
            </a:endParaRPr>
          </a:p>
        </p:txBody>
      </p:sp>
      <p:sp>
        <p:nvSpPr>
          <p:cNvPr id="249913" name="Line 57"/>
          <p:cNvSpPr>
            <a:spLocks noChangeShapeType="1"/>
          </p:cNvSpPr>
          <p:nvPr/>
        </p:nvSpPr>
        <p:spPr bwMode="auto">
          <a:xfrm>
            <a:off x="4343400" y="6172200"/>
            <a:ext cx="1676400" cy="0"/>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49914" name="Text Box 58"/>
          <p:cNvSpPr txBox="1">
            <a:spLocks noChangeAspect="1" noChangeArrowheads="1"/>
          </p:cNvSpPr>
          <p:nvPr/>
        </p:nvSpPr>
        <p:spPr bwMode="auto">
          <a:xfrm>
            <a:off x="228600" y="12954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b="1" i="1">
                <a:effectLst>
                  <a:outerShdw blurRad="38100" dist="38100" dir="2700000" algn="tl">
                    <a:srgbClr val="DDDDDD"/>
                  </a:outerShdw>
                </a:effectLst>
                <a:cs typeface="+mn-cs"/>
              </a:rPr>
              <a:t>T(</a:t>
            </a:r>
            <a:r>
              <a:rPr lang="fr-FR" sz="1800" b="1" i="1">
                <a:effectLst>
                  <a:outerShdw blurRad="38100" dist="38100" dir="2700000" algn="tl">
                    <a:srgbClr val="DDDDDD"/>
                  </a:outerShdw>
                </a:effectLst>
                <a:cs typeface="+mn-cs"/>
              </a:rPr>
              <a:t>x</a:t>
            </a:r>
            <a:r>
              <a:rPr lang="fr-FR" b="1" i="1">
                <a:effectLst>
                  <a:outerShdw blurRad="38100" dist="38100" dir="2700000" algn="tl">
                    <a:srgbClr val="DDDDDD"/>
                  </a:outerShdw>
                </a:effectLst>
                <a:cs typeface="+mn-cs"/>
              </a:rPr>
              <a:t>) + E(</a:t>
            </a:r>
            <a:r>
              <a:rPr lang="fr-FR" sz="1800" b="1" i="1">
                <a:effectLst>
                  <a:outerShdw blurRad="38100" dist="38100" dir="2700000" algn="tl">
                    <a:srgbClr val="DDDDDD"/>
                  </a:outerShdw>
                </a:effectLst>
                <a:cs typeface="+mn-cs"/>
              </a:rPr>
              <a:t>x</a:t>
            </a:r>
            <a:r>
              <a:rPr lang="fr-FR" b="1" i="1">
                <a:effectLst>
                  <a:outerShdw blurRad="38100" dist="38100" dir="2700000" algn="tl">
                    <a:srgbClr val="DDDDDD"/>
                  </a:outerShdw>
                </a:effectLst>
                <a:cs typeface="+mn-cs"/>
              </a:rPr>
              <a:t>)</a:t>
            </a:r>
            <a:r>
              <a:rPr lang="fr-FR">
                <a:cs typeface="+mn-cs"/>
              </a:rPr>
              <a:t> éventuellement</a:t>
            </a:r>
          </a:p>
        </p:txBody>
      </p:sp>
      <p:sp>
        <p:nvSpPr>
          <p:cNvPr id="249915" name="Line 59"/>
          <p:cNvSpPr>
            <a:spLocks noChangeShapeType="1"/>
          </p:cNvSpPr>
          <p:nvPr/>
        </p:nvSpPr>
        <p:spPr bwMode="auto">
          <a:xfrm flipV="1">
            <a:off x="3200400" y="1219200"/>
            <a:ext cx="1600200" cy="228600"/>
          </a:xfrm>
          <a:prstGeom prst="line">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49916" name="Text Box 60"/>
          <p:cNvSpPr txBox="1">
            <a:spLocks noChangeAspect="1" noChangeArrowheads="1"/>
          </p:cNvSpPr>
          <p:nvPr/>
        </p:nvSpPr>
        <p:spPr bwMode="auto">
          <a:xfrm>
            <a:off x="304800" y="2895600"/>
            <a:ext cx="457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En recevant le message concaténé, le récepteur le divise par </a:t>
            </a:r>
            <a:r>
              <a:rPr lang="fr-FR" b="1" i="1">
                <a:effectLst>
                  <a:outerShdw blurRad="38100" dist="38100" dir="2700000" algn="tl">
                    <a:srgbClr val="DDDDDD"/>
                  </a:outerShdw>
                </a:effectLst>
                <a:cs typeface="Times New Roman" charset="0"/>
              </a:rPr>
              <a:t>G(</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 c’est à dire calcule </a:t>
            </a:r>
            <a:r>
              <a:rPr lang="fr-FR" b="1">
                <a:effectLst>
                  <a:outerShdw blurRad="38100" dist="38100" dir="2700000" algn="tl">
                    <a:srgbClr val="DDDDDD"/>
                  </a:outerShdw>
                </a:effectLst>
                <a:cs typeface="Times New Roman" charset="0"/>
              </a:rPr>
              <a:t>[</a:t>
            </a:r>
            <a:r>
              <a:rPr lang="fr-FR" b="1" i="1">
                <a:effectLst>
                  <a:outerShdw blurRad="38100" dist="38100" dir="2700000" algn="tl">
                    <a:srgbClr val="DDDDDD"/>
                  </a:outerShdw>
                </a:effectLst>
                <a:cs typeface="Times New Roman" charset="0"/>
              </a:rPr>
              <a:t>T(</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 + E(</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b="1">
                <a:effectLst>
                  <a:outerShdw blurRad="38100" dist="38100" dir="2700000" algn="tl">
                    <a:srgbClr val="DDDDDD"/>
                  </a:outerShdw>
                </a:effectLst>
                <a:cs typeface="Times New Roman" charset="0"/>
              </a:rPr>
              <a:t>]</a:t>
            </a:r>
            <a:r>
              <a:rPr lang="fr-FR" b="1" i="1">
                <a:effectLst>
                  <a:outerShdw blurRad="38100" dist="38100" dir="2700000" algn="tl">
                    <a:srgbClr val="DDDDDD"/>
                  </a:outerShdw>
                </a:effectLst>
                <a:cs typeface="Times New Roman" charset="0"/>
              </a:rPr>
              <a:t>/G(</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i="1">
                <a:cs typeface="Times New Roman" charset="0"/>
              </a:rPr>
              <a:t>.</a:t>
            </a:r>
            <a:r>
              <a:rPr lang="fr-FR">
                <a:cs typeface="Times New Roman" charset="0"/>
              </a:rPr>
              <a:t> </a:t>
            </a:r>
            <a:r>
              <a:rPr lang="fr-FR" b="1" i="1">
                <a:effectLst>
                  <a:outerShdw blurRad="38100" dist="38100" dir="2700000" algn="tl">
                    <a:srgbClr val="DDDDDD"/>
                  </a:outerShdw>
                </a:effectLst>
                <a:cs typeface="Times New Roman" charset="0"/>
              </a:rPr>
              <a:t>T(</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)/G(</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 est toujours égal à zéro, ainsi le résultat du calcul est simplement </a:t>
            </a:r>
            <a:r>
              <a:rPr lang="fr-FR" b="1" i="1">
                <a:effectLst>
                  <a:outerShdw blurRad="38100" dist="38100" dir="2700000" algn="tl">
                    <a:srgbClr val="DDDDDD"/>
                  </a:outerShdw>
                </a:effectLst>
                <a:cs typeface="Times New Roman" charset="0"/>
              </a:rPr>
              <a:t>E(</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)/G(</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 Les erreurs qui arrivent à correspondre au polynôme contenant </a:t>
            </a:r>
            <a:r>
              <a:rPr lang="fr-FR" b="1" i="1">
                <a:effectLst>
                  <a:outerShdw blurRad="38100" dist="38100" dir="2700000" algn="tl">
                    <a:srgbClr val="DDDDDD"/>
                  </a:outerShdw>
                </a:effectLst>
                <a:cs typeface="Times New Roman" charset="0"/>
              </a:rPr>
              <a:t>G(</a:t>
            </a:r>
            <a:r>
              <a:rPr lang="fr-FR" sz="1800" b="1" i="1">
                <a:effectLst>
                  <a:outerShdw blurRad="38100" dist="38100" dir="2700000" algn="tl">
                    <a:srgbClr val="DDDDDD"/>
                  </a:outerShdw>
                </a:effectLst>
                <a:cs typeface="Times New Roman" charset="0"/>
              </a:rPr>
              <a:t>x</a:t>
            </a:r>
            <a:r>
              <a:rPr lang="fr-FR" b="1" i="1">
                <a:effectLst>
                  <a:outerShdw blurRad="38100" dist="38100" dir="2700000" algn="tl">
                    <a:srgbClr val="DDDDDD"/>
                  </a:outerShdw>
                </a:effectLst>
                <a:cs typeface="Times New Roman" charset="0"/>
              </a:rPr>
              <a:t>)</a:t>
            </a:r>
            <a:r>
              <a:rPr lang="fr-FR">
                <a:cs typeface="Times New Roman" charset="0"/>
              </a:rPr>
              <a:t> comme un facteur de celui-ci passeront inaperçues, mais toutes les autres seront détectées.</a:t>
            </a:r>
            <a:endParaRPr lang="fr-FR">
              <a:cs typeface="+mn-cs"/>
            </a:endParaRPr>
          </a:p>
        </p:txBody>
      </p:sp>
      <p:sp>
        <p:nvSpPr>
          <p:cNvPr id="2" name="Date Placeholder 1"/>
          <p:cNvSpPr>
            <a:spLocks noGrp="1"/>
          </p:cNvSpPr>
          <p:nvPr>
            <p:ph type="dt" sz="quarter" idx="10"/>
          </p:nvPr>
        </p:nvSpPr>
        <p:spPr/>
        <p:txBody>
          <a:bodyPr/>
          <a:lstStyle/>
          <a:p>
            <a:pPr>
              <a:defRPr/>
            </a:pPr>
            <a:r>
              <a:rPr lang="fr-FR" smtClean="0"/>
              <a:t>© </a:t>
            </a:r>
            <a:fld id="{39D438A2-8175-E342-871B-9B29B570CC51}"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FC19D65-2F1D-F54C-892D-760B211D97A3}" type="slidenum">
              <a:rPr lang="fr-FR" smtClean="0"/>
              <a:pPr>
                <a:defRPr/>
              </a:pPr>
              <a:t>160</a:t>
            </a:fld>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82625" y="0"/>
            <a:ext cx="7772400" cy="609600"/>
          </a:xfrm>
        </p:spPr>
        <p:txBody>
          <a:bodyPr lIns="0" tIns="0" rIns="0" bIns="0">
            <a:spAutoFit/>
          </a:bodyPr>
          <a:lstStyle/>
          <a:p>
            <a:pPr>
              <a:defRPr/>
            </a:pPr>
            <a:r>
              <a:rPr lang="fr-FR" sz="4000" smtClean="0">
                <a:cs typeface="+mj-cs"/>
              </a:rPr>
              <a:t>Protocoles &amp; </a:t>
            </a:r>
            <a:r>
              <a:rPr lang="fr-FR" sz="4000" b="1" i="1" smtClean="0">
                <a:cs typeface="Times New Roman" charset="0"/>
              </a:rPr>
              <a:t>Correction d'erreurs</a:t>
            </a:r>
            <a:r>
              <a:rPr lang="fr-FR" sz="4000" i="1" smtClean="0">
                <a:cs typeface="+mj-cs"/>
              </a:rPr>
              <a:t> </a:t>
            </a:r>
          </a:p>
        </p:txBody>
      </p:sp>
      <p:sp>
        <p:nvSpPr>
          <p:cNvPr id="169987" name="Rectangle 3"/>
          <p:cNvSpPr>
            <a:spLocks noGrp="1" noChangeArrowheads="1"/>
          </p:cNvSpPr>
          <p:nvPr>
            <p:ph type="body" idx="1"/>
          </p:nvPr>
        </p:nvSpPr>
        <p:spPr>
          <a:xfrm>
            <a:off x="609600" y="914400"/>
            <a:ext cx="8001000" cy="1889125"/>
          </a:xfrm>
        </p:spPr>
        <p:txBody>
          <a:bodyPr lIns="0" tIns="0" rIns="0" bIns="0">
            <a:spAutoFit/>
          </a:bodyPr>
          <a:lstStyle/>
          <a:p>
            <a:pPr marL="0" indent="0" algn="just">
              <a:buFontTx/>
              <a:buNone/>
              <a:defRPr/>
            </a:pPr>
            <a:r>
              <a:rPr lang="fr-FR" sz="2400" b="1" smtClean="0">
                <a:cs typeface="+mn-cs"/>
              </a:rPr>
              <a:t>Directe</a:t>
            </a:r>
            <a:r>
              <a:rPr lang="fr-FR" sz="2400" smtClean="0">
                <a:cs typeface="+mn-cs"/>
              </a:rPr>
              <a:t>:</a:t>
            </a:r>
            <a:r>
              <a:rPr lang="fr-FR" sz="2000" smtClean="0">
                <a:cs typeface="+mn-cs"/>
              </a:rPr>
              <a:t> </a:t>
            </a:r>
            <a:r>
              <a:rPr lang="fr-FR" sz="2000" smtClean="0">
                <a:cs typeface="Times New Roman" charset="0"/>
              </a:rPr>
              <a:t>Le récepteur détecte et corrige automatiquement certaines erreurs. Ce principe est utilisé lorsque la probabilité d'erreurs de transmission est grande et / ou lorsqu'il est impossible de conserver une copie des données transmises, par exemple, donnée télémétrique en provenance de satellite. La technique du codage de</a:t>
            </a:r>
            <a:r>
              <a:rPr lang="fr-FR" sz="2000" b="1" smtClean="0">
                <a:cs typeface="Times New Roman" charset="0"/>
              </a:rPr>
              <a:t> </a:t>
            </a:r>
            <a:r>
              <a:rPr lang="fr-FR" sz="2000" b="1" smtClean="0">
                <a:cs typeface="Times New Roman" charset="0"/>
                <a:hlinkClick r:id="rId2" action="ppaction://hlinksldjump"/>
              </a:rPr>
              <a:t>HAMMING</a:t>
            </a:r>
            <a:r>
              <a:rPr lang="fr-FR" sz="2000" b="1" smtClean="0">
                <a:cs typeface="Times New Roman" charset="0"/>
              </a:rPr>
              <a:t> </a:t>
            </a:r>
            <a:r>
              <a:rPr lang="fr-FR" sz="2000" smtClean="0">
                <a:cs typeface="Times New Roman" charset="0"/>
              </a:rPr>
              <a:t>est parfois utilisée pour assurer cette fonction.</a:t>
            </a:r>
            <a:endParaRPr lang="fr-FR" sz="2000" smtClean="0">
              <a:cs typeface="+mn-cs"/>
            </a:endParaRPr>
          </a:p>
        </p:txBody>
      </p:sp>
      <p:sp>
        <p:nvSpPr>
          <p:cNvPr id="169988" name="Rectangle 4"/>
          <p:cNvSpPr>
            <a:spLocks noGrp="1" noChangeArrowheads="1"/>
          </p:cNvSpPr>
          <p:nvPr>
            <p:ph type="body" sz="half" idx="4294967295"/>
          </p:nvPr>
        </p:nvSpPr>
        <p:spPr>
          <a:xfrm>
            <a:off x="609600" y="3352800"/>
            <a:ext cx="8001000" cy="2270125"/>
          </a:xfrm>
        </p:spPr>
        <p:txBody>
          <a:bodyPr lIns="0" tIns="0" rIns="0" bIns="0">
            <a:spAutoFit/>
          </a:bodyPr>
          <a:lstStyle/>
          <a:p>
            <a:pPr marL="0" indent="0" algn="just">
              <a:buFontTx/>
              <a:buNone/>
              <a:defRPr/>
            </a:pPr>
            <a:r>
              <a:rPr lang="fr-FR" sz="2400" b="1" smtClean="0">
                <a:cs typeface="+mn-cs"/>
              </a:rPr>
              <a:t>Retransmission</a:t>
            </a:r>
            <a:r>
              <a:rPr lang="fr-FR" sz="2400" smtClean="0">
                <a:cs typeface="+mn-cs"/>
              </a:rPr>
              <a:t>:</a:t>
            </a:r>
            <a:r>
              <a:rPr lang="fr-FR" sz="2000" smtClean="0">
                <a:cs typeface="+mn-cs"/>
              </a:rPr>
              <a:t> </a:t>
            </a:r>
            <a:r>
              <a:rPr lang="fr-FR" sz="2000" smtClean="0">
                <a:cs typeface="Times New Roman" charset="0"/>
              </a:rPr>
              <a:t>Le récepteur ne fait que détecter les erreurs. Ce principe est efficace lorsque la probabilité d'erreur sur le bloc d'information est faible (5%) et qu'une copie du bloc peut être conservée pour une retransmission du bloc. Cette retransmission peut être effectuée suivant trois méthodes:</a:t>
            </a:r>
          </a:p>
          <a:p>
            <a:pPr marL="374650" lvl="1" indent="6350" algn="just">
              <a:buFontTx/>
              <a:buNone/>
              <a:defRPr/>
            </a:pPr>
            <a:r>
              <a:rPr lang="fr-FR" sz="1800" smtClean="0">
                <a:cs typeface="Times New Roman" charset="0"/>
              </a:rPr>
              <a:t>1. Retransmission avec Arrêt et Attente</a:t>
            </a:r>
          </a:p>
          <a:p>
            <a:pPr marL="374650" lvl="1" indent="6350" algn="just">
              <a:buFontTx/>
              <a:buNone/>
              <a:defRPr/>
            </a:pPr>
            <a:r>
              <a:rPr lang="fr-FR" sz="1800" smtClean="0">
                <a:cs typeface="Times New Roman" charset="0"/>
              </a:rPr>
              <a:t>2. Retransmission Continue</a:t>
            </a:r>
          </a:p>
          <a:p>
            <a:pPr marL="374650" lvl="1" indent="6350" algn="just">
              <a:buFontTx/>
              <a:buNone/>
              <a:defRPr/>
            </a:pPr>
            <a:r>
              <a:rPr lang="fr-FR" sz="1800" smtClean="0">
                <a:cs typeface="Times New Roman" charset="0"/>
              </a:rPr>
              <a:t>3. Retransmission par répétition sélective </a:t>
            </a:r>
          </a:p>
        </p:txBody>
      </p:sp>
      <p:sp>
        <p:nvSpPr>
          <p:cNvPr id="2" name="Date Placeholder 1"/>
          <p:cNvSpPr>
            <a:spLocks noGrp="1"/>
          </p:cNvSpPr>
          <p:nvPr>
            <p:ph type="dt" sz="quarter" idx="10"/>
          </p:nvPr>
        </p:nvSpPr>
        <p:spPr/>
        <p:txBody>
          <a:bodyPr/>
          <a:lstStyle/>
          <a:p>
            <a:pPr>
              <a:defRPr/>
            </a:pPr>
            <a:r>
              <a:rPr lang="fr-FR" smtClean="0"/>
              <a:t>© </a:t>
            </a:r>
            <a:fld id="{24798638-60F9-284D-BA83-286653A3135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5679099-3AE4-BB45-9FAA-A00B45E092D8}" type="slidenum">
              <a:rPr lang="fr-FR" smtClean="0"/>
              <a:pPr>
                <a:defRPr/>
              </a:pPr>
              <a:t>161</a:t>
            </a:fld>
            <a:endParaRPr lang="fr-F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457200" y="0"/>
            <a:ext cx="8153400" cy="701675"/>
          </a:xfrm>
        </p:spPr>
        <p:txBody>
          <a:bodyPr lIns="0" rIns="0">
            <a:spAutoFit/>
          </a:bodyPr>
          <a:lstStyle/>
          <a:p>
            <a:pPr>
              <a:defRPr/>
            </a:pPr>
            <a:r>
              <a:rPr lang="fr-FR" sz="4000" smtClean="0">
                <a:cs typeface="+mj-cs"/>
              </a:rPr>
              <a:t>Acquittement Positif - Retransmission</a:t>
            </a:r>
          </a:p>
        </p:txBody>
      </p:sp>
      <p:sp>
        <p:nvSpPr>
          <p:cNvPr id="181291" name="Text Box 43"/>
          <p:cNvSpPr txBox="1">
            <a:spLocks noChangeAspect="1" noChangeArrowheads="1"/>
          </p:cNvSpPr>
          <p:nvPr/>
        </p:nvSpPr>
        <p:spPr bwMode="auto">
          <a:xfrm>
            <a:off x="5241925" y="1066800"/>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Protocole avec acquittement positif</a:t>
            </a:r>
            <a:endParaRPr lang="fr-FR">
              <a:cs typeface="+mn-cs"/>
            </a:endParaRPr>
          </a:p>
        </p:txBody>
      </p:sp>
      <p:sp>
        <p:nvSpPr>
          <p:cNvPr id="181292" name="Text Box 44"/>
          <p:cNvSpPr txBox="1">
            <a:spLocks noChangeAspect="1" noChangeArrowheads="1"/>
          </p:cNvSpPr>
          <p:nvPr/>
        </p:nvSpPr>
        <p:spPr bwMode="auto">
          <a:xfrm>
            <a:off x="5241925" y="1539875"/>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Retransmission</a:t>
            </a:r>
            <a:endParaRPr lang="fr-FR">
              <a:cs typeface="+mn-cs"/>
            </a:endParaRPr>
          </a:p>
        </p:txBody>
      </p:sp>
      <p:sp>
        <p:nvSpPr>
          <p:cNvPr id="181293" name="Text Box 45"/>
          <p:cNvSpPr txBox="1">
            <a:spLocks noChangeAspect="1" noChangeArrowheads="1"/>
          </p:cNvSpPr>
          <p:nvPr/>
        </p:nvSpPr>
        <p:spPr bwMode="auto">
          <a:xfrm>
            <a:off x="5241925" y="2073275"/>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Séquencement</a:t>
            </a:r>
            <a:endParaRPr lang="fr-FR">
              <a:cs typeface="+mn-cs"/>
            </a:endParaRPr>
          </a:p>
        </p:txBody>
      </p:sp>
      <p:sp>
        <p:nvSpPr>
          <p:cNvPr id="181294" name="Text Box 46"/>
          <p:cNvSpPr txBox="1">
            <a:spLocks noChangeAspect="1" noChangeArrowheads="1"/>
          </p:cNvSpPr>
          <p:nvPr/>
        </p:nvSpPr>
        <p:spPr bwMode="auto">
          <a:xfrm>
            <a:off x="5241925" y="2530475"/>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Fenêtre de </a:t>
            </a:r>
            <a:r>
              <a:rPr lang="fr-FR" b="1">
                <a:effectLst>
                  <a:outerShdw blurRad="38100" dist="38100" dir="2700000" algn="tl">
                    <a:srgbClr val="DDDDDD"/>
                  </a:outerShdw>
                </a:effectLst>
                <a:cs typeface="Times New Roman" charset="0"/>
              </a:rPr>
              <a:t>1</a:t>
            </a:r>
            <a:endParaRPr lang="fr-FR" b="1">
              <a:effectLst>
                <a:outerShdw blurRad="38100" dist="38100" dir="2700000" algn="tl">
                  <a:srgbClr val="DDDDDD"/>
                </a:outerShdw>
              </a:effectLst>
              <a:cs typeface="+mn-cs"/>
            </a:endParaRPr>
          </a:p>
        </p:txBody>
      </p:sp>
      <p:sp>
        <p:nvSpPr>
          <p:cNvPr id="181295" name="Text Box 47"/>
          <p:cNvSpPr txBox="1">
            <a:spLocks noChangeAspect="1" noChangeArrowheads="1"/>
          </p:cNvSpPr>
          <p:nvPr/>
        </p:nvSpPr>
        <p:spPr bwMode="auto">
          <a:xfrm>
            <a:off x="5241925" y="2911475"/>
            <a:ext cx="36734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a:cs typeface="Times New Roman" charset="0"/>
              </a:rPr>
              <a:t>L’émetteur envoie un </a:t>
            </a:r>
            <a:r>
              <a:rPr lang="fr-FR" i="1">
                <a:cs typeface="Times New Roman" charset="0"/>
              </a:rPr>
              <a:t>block</a:t>
            </a:r>
            <a:r>
              <a:rPr lang="fr-FR">
                <a:cs typeface="Times New Roman" charset="0"/>
              </a:rPr>
              <a:t> et attend l’acquittement correspondant</a:t>
            </a:r>
            <a:endParaRPr lang="fr-FR" b="1">
              <a:effectLst>
                <a:outerShdw blurRad="38100" dist="38100" dir="2700000" algn="tl">
                  <a:srgbClr val="DDDDDD"/>
                </a:outerShdw>
              </a:effectLst>
            </a:endParaRPr>
          </a:p>
        </p:txBody>
      </p:sp>
      <p:sp>
        <p:nvSpPr>
          <p:cNvPr id="181296" name="Text Box 48"/>
          <p:cNvSpPr txBox="1">
            <a:spLocks noChangeAspect="1" noChangeArrowheads="1"/>
          </p:cNvSpPr>
          <p:nvPr/>
        </p:nvSpPr>
        <p:spPr bwMode="auto">
          <a:xfrm>
            <a:off x="5241925" y="3749675"/>
            <a:ext cx="36734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Pour chaque </a:t>
            </a:r>
            <a:r>
              <a:rPr lang="fr-FR" i="1">
                <a:cs typeface="Times New Roman" charset="0"/>
              </a:rPr>
              <a:t>block</a:t>
            </a:r>
            <a:r>
              <a:rPr lang="fr-FR">
                <a:cs typeface="Times New Roman" charset="0"/>
              </a:rPr>
              <a:t> reçu, le récepteur envoie un acquittement de même numéro de séquence</a:t>
            </a:r>
          </a:p>
        </p:txBody>
      </p:sp>
      <p:sp>
        <p:nvSpPr>
          <p:cNvPr id="181297" name="Text Box 49"/>
          <p:cNvSpPr txBox="1">
            <a:spLocks noChangeAspect="1" noChangeArrowheads="1"/>
          </p:cNvSpPr>
          <p:nvPr/>
        </p:nvSpPr>
        <p:spPr bwMode="auto">
          <a:xfrm>
            <a:off x="5241925" y="4892675"/>
            <a:ext cx="36734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a:cs typeface="Times New Roman" charset="0"/>
              </a:rPr>
              <a:t>L’éventuelle duplication des paquets et acquittements est gérée à l’aide du numéro de séquence</a:t>
            </a:r>
          </a:p>
        </p:txBody>
      </p:sp>
      <p:sp>
        <p:nvSpPr>
          <p:cNvPr id="181251" name="Line 3"/>
          <p:cNvSpPr>
            <a:spLocks noChangeShapeType="1"/>
          </p:cNvSpPr>
          <p:nvPr/>
        </p:nvSpPr>
        <p:spPr bwMode="auto">
          <a:xfrm>
            <a:off x="539750" y="1227138"/>
            <a:ext cx="0" cy="44196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1252" name="Text Box 4"/>
          <p:cNvSpPr txBox="1">
            <a:spLocks noChangeArrowheads="1"/>
          </p:cNvSpPr>
          <p:nvPr/>
        </p:nvSpPr>
        <p:spPr bwMode="auto">
          <a:xfrm rot="-5400000">
            <a:off x="-39687" y="3238500"/>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Temps</a:t>
            </a:r>
          </a:p>
        </p:txBody>
      </p:sp>
      <p:cxnSp>
        <p:nvCxnSpPr>
          <p:cNvPr id="181263" name="AutoShape 15"/>
          <p:cNvCxnSpPr>
            <a:cxnSpLocks noChangeShapeType="1"/>
            <a:stCxn id="181275" idx="2"/>
            <a:endCxn id="181272" idx="0"/>
          </p:cNvCxnSpPr>
          <p:nvPr/>
        </p:nvCxnSpPr>
        <p:spPr bwMode="auto">
          <a:xfrm>
            <a:off x="1258888" y="1485900"/>
            <a:ext cx="2879725" cy="100013"/>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64" name="AutoShape 16"/>
          <p:cNvCxnSpPr>
            <a:cxnSpLocks noChangeShapeType="1"/>
            <a:stCxn id="181272" idx="2"/>
            <a:endCxn id="181276" idx="0"/>
          </p:cNvCxnSpPr>
          <p:nvPr/>
        </p:nvCxnSpPr>
        <p:spPr bwMode="auto">
          <a:xfrm flipH="1">
            <a:off x="1258888" y="1798638"/>
            <a:ext cx="2879725" cy="1936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65" name="AutoShape 17"/>
          <p:cNvCxnSpPr>
            <a:cxnSpLocks noChangeShapeType="1"/>
            <a:stCxn id="181276" idx="2"/>
            <a:endCxn id="181281" idx="0"/>
          </p:cNvCxnSpPr>
          <p:nvPr/>
        </p:nvCxnSpPr>
        <p:spPr bwMode="auto">
          <a:xfrm>
            <a:off x="1258888" y="2205038"/>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66" name="AutoShape 18"/>
          <p:cNvCxnSpPr>
            <a:cxnSpLocks noChangeShapeType="1"/>
            <a:stCxn id="181281" idx="2"/>
            <a:endCxn id="181277" idx="0"/>
          </p:cNvCxnSpPr>
          <p:nvPr/>
        </p:nvCxnSpPr>
        <p:spPr bwMode="auto">
          <a:xfrm flipH="1">
            <a:off x="1258888" y="2519363"/>
            <a:ext cx="2879725" cy="1920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67" name="AutoShape 19"/>
          <p:cNvCxnSpPr>
            <a:cxnSpLocks noChangeShapeType="1"/>
            <a:stCxn id="181277" idx="2"/>
            <a:endCxn id="181282" idx="0"/>
          </p:cNvCxnSpPr>
          <p:nvPr/>
        </p:nvCxnSpPr>
        <p:spPr bwMode="auto">
          <a:xfrm>
            <a:off x="1258888" y="2924175"/>
            <a:ext cx="2879725" cy="101600"/>
          </a:xfrm>
          <a:prstGeom prst="straightConnector1">
            <a:avLst/>
          </a:prstGeom>
          <a:noFill/>
          <a:ln w="12700" cap="sq">
            <a:solidFill>
              <a:srgbClr val="CC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68" name="AutoShape 20"/>
          <p:cNvCxnSpPr>
            <a:cxnSpLocks noChangeShapeType="1"/>
            <a:stCxn id="181280" idx="2"/>
            <a:endCxn id="181283" idx="0"/>
          </p:cNvCxnSpPr>
          <p:nvPr/>
        </p:nvCxnSpPr>
        <p:spPr bwMode="auto">
          <a:xfrm>
            <a:off x="1258888" y="3644900"/>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69" name="AutoShape 21"/>
          <p:cNvCxnSpPr>
            <a:cxnSpLocks noChangeShapeType="1"/>
            <a:stCxn id="181278" idx="2"/>
            <a:endCxn id="181284" idx="0"/>
          </p:cNvCxnSpPr>
          <p:nvPr/>
        </p:nvCxnSpPr>
        <p:spPr bwMode="auto">
          <a:xfrm>
            <a:off x="1258888" y="4364038"/>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70" name="AutoShape 22"/>
          <p:cNvCxnSpPr>
            <a:cxnSpLocks noChangeShapeType="1"/>
            <a:stCxn id="181283" idx="2"/>
            <a:endCxn id="181278" idx="0"/>
          </p:cNvCxnSpPr>
          <p:nvPr/>
        </p:nvCxnSpPr>
        <p:spPr bwMode="auto">
          <a:xfrm flipH="1">
            <a:off x="1258888" y="3959225"/>
            <a:ext cx="2879725" cy="1920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1272" name="Text Box 24"/>
          <p:cNvSpPr txBox="1">
            <a:spLocks noChangeAspect="1" noChangeArrowheads="1"/>
          </p:cNvSpPr>
          <p:nvPr/>
        </p:nvSpPr>
        <p:spPr bwMode="auto">
          <a:xfrm>
            <a:off x="3598863" y="158591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a:t>
            </a:r>
          </a:p>
        </p:txBody>
      </p:sp>
      <p:cxnSp>
        <p:nvCxnSpPr>
          <p:cNvPr id="181274" name="AutoShape 26"/>
          <p:cNvCxnSpPr>
            <a:cxnSpLocks noChangeShapeType="1"/>
            <a:stCxn id="181284" idx="2"/>
            <a:endCxn id="181279" idx="0"/>
          </p:cNvCxnSpPr>
          <p:nvPr/>
        </p:nvCxnSpPr>
        <p:spPr bwMode="auto">
          <a:xfrm flipH="1">
            <a:off x="1258888" y="4678363"/>
            <a:ext cx="2879725" cy="1936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1275" name="Text Box 27"/>
          <p:cNvSpPr txBox="1">
            <a:spLocks noChangeAspect="1" noChangeArrowheads="1"/>
          </p:cNvSpPr>
          <p:nvPr/>
        </p:nvSpPr>
        <p:spPr bwMode="auto">
          <a:xfrm>
            <a:off x="719138" y="12731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a:t>
            </a:r>
          </a:p>
        </p:txBody>
      </p:sp>
      <p:sp>
        <p:nvSpPr>
          <p:cNvPr id="181276" name="Text Box 28"/>
          <p:cNvSpPr txBox="1">
            <a:spLocks noChangeAspect="1" noChangeArrowheads="1"/>
          </p:cNvSpPr>
          <p:nvPr/>
        </p:nvSpPr>
        <p:spPr bwMode="auto">
          <a:xfrm>
            <a:off x="719138" y="199231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Block(n+1)</a:t>
            </a:r>
          </a:p>
        </p:txBody>
      </p:sp>
      <p:sp>
        <p:nvSpPr>
          <p:cNvPr id="181277" name="Text Box 29"/>
          <p:cNvSpPr txBox="1">
            <a:spLocks noChangeAspect="1" noChangeArrowheads="1"/>
          </p:cNvSpPr>
          <p:nvPr/>
        </p:nvSpPr>
        <p:spPr bwMode="auto">
          <a:xfrm>
            <a:off x="719138" y="27114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Block(n+2)</a:t>
            </a:r>
          </a:p>
        </p:txBody>
      </p:sp>
      <p:sp>
        <p:nvSpPr>
          <p:cNvPr id="181278" name="Text Box 30"/>
          <p:cNvSpPr txBox="1">
            <a:spLocks noChangeAspect="1" noChangeArrowheads="1"/>
          </p:cNvSpPr>
          <p:nvPr/>
        </p:nvSpPr>
        <p:spPr bwMode="auto">
          <a:xfrm>
            <a:off x="719138" y="415131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Block(n+3)</a:t>
            </a:r>
          </a:p>
        </p:txBody>
      </p:sp>
      <p:sp>
        <p:nvSpPr>
          <p:cNvPr id="181279" name="Text Box 31"/>
          <p:cNvSpPr txBox="1">
            <a:spLocks noChangeAspect="1" noChangeArrowheads="1"/>
          </p:cNvSpPr>
          <p:nvPr/>
        </p:nvSpPr>
        <p:spPr bwMode="auto">
          <a:xfrm>
            <a:off x="719138" y="48720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Block(n+4)</a:t>
            </a:r>
          </a:p>
        </p:txBody>
      </p:sp>
      <p:sp>
        <p:nvSpPr>
          <p:cNvPr id="181280" name="Text Box 32"/>
          <p:cNvSpPr txBox="1">
            <a:spLocks noChangeAspect="1" noChangeArrowheads="1"/>
          </p:cNvSpPr>
          <p:nvPr/>
        </p:nvSpPr>
        <p:spPr bwMode="auto">
          <a:xfrm>
            <a:off x="719138" y="34321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Block(n+2)</a:t>
            </a:r>
          </a:p>
        </p:txBody>
      </p:sp>
      <p:sp>
        <p:nvSpPr>
          <p:cNvPr id="181281" name="Text Box 33"/>
          <p:cNvSpPr txBox="1">
            <a:spLocks noChangeAspect="1" noChangeArrowheads="1"/>
          </p:cNvSpPr>
          <p:nvPr/>
        </p:nvSpPr>
        <p:spPr bwMode="auto">
          <a:xfrm>
            <a:off x="3598863" y="23066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Ctrl(n+1)</a:t>
            </a:r>
          </a:p>
        </p:txBody>
      </p:sp>
      <p:sp>
        <p:nvSpPr>
          <p:cNvPr id="181282" name="Text Box 34"/>
          <p:cNvSpPr txBox="1">
            <a:spLocks noChangeAspect="1" noChangeArrowheads="1"/>
          </p:cNvSpPr>
          <p:nvPr/>
        </p:nvSpPr>
        <p:spPr bwMode="auto">
          <a:xfrm>
            <a:off x="3598863" y="30257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Ctrl(n+2)</a:t>
            </a:r>
          </a:p>
        </p:txBody>
      </p:sp>
      <p:sp>
        <p:nvSpPr>
          <p:cNvPr id="181283" name="Text Box 35"/>
          <p:cNvSpPr txBox="1">
            <a:spLocks noChangeAspect="1" noChangeArrowheads="1"/>
          </p:cNvSpPr>
          <p:nvPr/>
        </p:nvSpPr>
        <p:spPr bwMode="auto">
          <a:xfrm>
            <a:off x="3598863" y="37465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Ctrl(n+2)</a:t>
            </a:r>
          </a:p>
        </p:txBody>
      </p:sp>
      <p:sp>
        <p:nvSpPr>
          <p:cNvPr id="181284" name="Text Box 36"/>
          <p:cNvSpPr txBox="1">
            <a:spLocks noChangeAspect="1" noChangeArrowheads="1"/>
          </p:cNvSpPr>
          <p:nvPr/>
        </p:nvSpPr>
        <p:spPr bwMode="auto">
          <a:xfrm>
            <a:off x="3598863" y="44656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Ctrl(n+3)</a:t>
            </a:r>
          </a:p>
        </p:txBody>
      </p:sp>
      <p:cxnSp>
        <p:nvCxnSpPr>
          <p:cNvPr id="181285" name="AutoShape 37"/>
          <p:cNvCxnSpPr>
            <a:cxnSpLocks noChangeShapeType="1"/>
            <a:stCxn id="181281" idx="2"/>
            <a:endCxn id="181281" idx="0"/>
          </p:cNvCxnSpPr>
          <p:nvPr/>
        </p:nvCxnSpPr>
        <p:spPr bwMode="auto">
          <a:xfrm rot="5400000" flipH="1" flipV="1">
            <a:off x="4033044" y="2412207"/>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86" name="AutoShape 38"/>
          <p:cNvCxnSpPr>
            <a:cxnSpLocks noChangeShapeType="1"/>
            <a:stCxn id="181272" idx="2"/>
            <a:endCxn id="181272" idx="0"/>
          </p:cNvCxnSpPr>
          <p:nvPr/>
        </p:nvCxnSpPr>
        <p:spPr bwMode="auto">
          <a:xfrm rot="5400000" flipH="1" flipV="1">
            <a:off x="4033044" y="1691482"/>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87" name="AutoShape 39"/>
          <p:cNvCxnSpPr>
            <a:cxnSpLocks noChangeShapeType="1"/>
            <a:stCxn id="181282" idx="2"/>
            <a:endCxn id="181282" idx="0"/>
          </p:cNvCxnSpPr>
          <p:nvPr/>
        </p:nvCxnSpPr>
        <p:spPr bwMode="auto">
          <a:xfrm rot="5400000" flipH="1" flipV="1">
            <a:off x="4033044" y="3131344"/>
            <a:ext cx="212725" cy="1587"/>
          </a:xfrm>
          <a:prstGeom prst="curvedConnector5">
            <a:avLst>
              <a:gd name="adj1" fmla="val -107463"/>
              <a:gd name="adj2" fmla="val 48400000"/>
              <a:gd name="adj3" fmla="val 207463"/>
            </a:avLst>
          </a:prstGeom>
          <a:noFill/>
          <a:ln w="12700" cap="sq">
            <a:solidFill>
              <a:srgbClr val="FF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88" name="AutoShape 40"/>
          <p:cNvCxnSpPr>
            <a:cxnSpLocks noChangeShapeType="1"/>
            <a:stCxn id="181283" idx="2"/>
            <a:endCxn id="181283" idx="0"/>
          </p:cNvCxnSpPr>
          <p:nvPr/>
        </p:nvCxnSpPr>
        <p:spPr bwMode="auto">
          <a:xfrm rot="5400000" flipH="1" flipV="1">
            <a:off x="4033044" y="385206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1289" name="AutoShape 41"/>
          <p:cNvCxnSpPr>
            <a:cxnSpLocks noChangeShapeType="1"/>
            <a:stCxn id="181284" idx="2"/>
            <a:endCxn id="181284" idx="0"/>
          </p:cNvCxnSpPr>
          <p:nvPr/>
        </p:nvCxnSpPr>
        <p:spPr bwMode="auto">
          <a:xfrm rot="5400000" flipH="1" flipV="1">
            <a:off x="4033044" y="4571207"/>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1298" name="Text Box 50"/>
          <p:cNvSpPr txBox="1">
            <a:spLocks noChangeAspect="1" noChangeArrowheads="1"/>
          </p:cNvSpPr>
          <p:nvPr/>
        </p:nvSpPr>
        <p:spPr bwMode="auto">
          <a:xfrm>
            <a:off x="2159000" y="16764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181299" name="Text Box 51"/>
          <p:cNvSpPr txBox="1">
            <a:spLocks noChangeAspect="1" noChangeArrowheads="1"/>
          </p:cNvSpPr>
          <p:nvPr/>
        </p:nvSpPr>
        <p:spPr bwMode="auto">
          <a:xfrm>
            <a:off x="2159000" y="23955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181300" name="Text Box 52"/>
          <p:cNvSpPr txBox="1">
            <a:spLocks noChangeAspect="1" noChangeArrowheads="1"/>
          </p:cNvSpPr>
          <p:nvPr/>
        </p:nvSpPr>
        <p:spPr bwMode="auto">
          <a:xfrm>
            <a:off x="2159000" y="38354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181301" name="Text Box 53"/>
          <p:cNvSpPr txBox="1">
            <a:spLocks noChangeAspect="1" noChangeArrowheads="1"/>
          </p:cNvSpPr>
          <p:nvPr/>
        </p:nvSpPr>
        <p:spPr bwMode="auto">
          <a:xfrm>
            <a:off x="2159000" y="455612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2" name="Date Placeholder 1"/>
          <p:cNvSpPr>
            <a:spLocks noGrp="1"/>
          </p:cNvSpPr>
          <p:nvPr>
            <p:ph type="dt" sz="quarter" idx="10"/>
          </p:nvPr>
        </p:nvSpPr>
        <p:spPr/>
        <p:txBody>
          <a:bodyPr/>
          <a:lstStyle/>
          <a:p>
            <a:pPr>
              <a:defRPr/>
            </a:pPr>
            <a:r>
              <a:rPr lang="fr-FR" smtClean="0"/>
              <a:t>© </a:t>
            </a:r>
            <a:fld id="{ADC475F1-4428-AC4A-BF7A-7DCCC67742C8}"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6DFAFAF-0628-804A-B486-B1F233E496CB}" type="slidenum">
              <a:rPr lang="fr-FR" smtClean="0"/>
              <a:pPr>
                <a:defRPr/>
              </a:pPr>
              <a:t>162</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457200" y="0"/>
            <a:ext cx="8153400" cy="701675"/>
          </a:xfrm>
        </p:spPr>
        <p:txBody>
          <a:bodyPr lIns="0" rIns="0">
            <a:spAutoFit/>
          </a:bodyPr>
          <a:lstStyle/>
          <a:p>
            <a:pPr>
              <a:defRPr/>
            </a:pPr>
            <a:r>
              <a:rPr lang="fr-FR" sz="4000" smtClean="0">
                <a:cs typeface="+mj-cs"/>
              </a:rPr>
              <a:t>Acquittement Positif – </a:t>
            </a:r>
            <a:r>
              <a:rPr lang="fr-FR" sz="4000" i="1" smtClean="0">
                <a:cs typeface="+mj-cs"/>
              </a:rPr>
              <a:t>Time Out</a:t>
            </a:r>
          </a:p>
        </p:txBody>
      </p:sp>
      <p:sp>
        <p:nvSpPr>
          <p:cNvPr id="182275" name="Text Box 3"/>
          <p:cNvSpPr txBox="1">
            <a:spLocks noChangeAspect="1" noChangeArrowheads="1"/>
          </p:cNvSpPr>
          <p:nvPr/>
        </p:nvSpPr>
        <p:spPr bwMode="auto">
          <a:xfrm>
            <a:off x="5241925" y="1066800"/>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Protocole avec acquittement positif</a:t>
            </a:r>
            <a:endParaRPr lang="fr-FR">
              <a:cs typeface="+mn-cs"/>
            </a:endParaRPr>
          </a:p>
        </p:txBody>
      </p:sp>
      <p:sp>
        <p:nvSpPr>
          <p:cNvPr id="182276" name="Text Box 4"/>
          <p:cNvSpPr txBox="1">
            <a:spLocks noChangeAspect="1" noChangeArrowheads="1"/>
          </p:cNvSpPr>
          <p:nvPr/>
        </p:nvSpPr>
        <p:spPr bwMode="auto">
          <a:xfrm>
            <a:off x="5241925" y="1539875"/>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Retransmission</a:t>
            </a:r>
            <a:endParaRPr lang="fr-FR">
              <a:cs typeface="+mn-cs"/>
            </a:endParaRPr>
          </a:p>
        </p:txBody>
      </p:sp>
      <p:sp>
        <p:nvSpPr>
          <p:cNvPr id="182277" name="Text Box 5"/>
          <p:cNvSpPr txBox="1">
            <a:spLocks noChangeAspect="1" noChangeArrowheads="1"/>
          </p:cNvSpPr>
          <p:nvPr/>
        </p:nvSpPr>
        <p:spPr bwMode="auto">
          <a:xfrm>
            <a:off x="5241925" y="2073275"/>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Séquencement</a:t>
            </a:r>
            <a:endParaRPr lang="fr-FR">
              <a:cs typeface="+mn-cs"/>
            </a:endParaRPr>
          </a:p>
        </p:txBody>
      </p:sp>
      <p:sp>
        <p:nvSpPr>
          <p:cNvPr id="182278" name="Text Box 6"/>
          <p:cNvSpPr txBox="1">
            <a:spLocks noChangeAspect="1" noChangeArrowheads="1"/>
          </p:cNvSpPr>
          <p:nvPr/>
        </p:nvSpPr>
        <p:spPr bwMode="auto">
          <a:xfrm>
            <a:off x="5241925" y="2530475"/>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Fenêtre de </a:t>
            </a:r>
            <a:r>
              <a:rPr lang="fr-FR" b="1">
                <a:effectLst>
                  <a:outerShdw blurRad="38100" dist="38100" dir="2700000" algn="tl">
                    <a:srgbClr val="DDDDDD"/>
                  </a:outerShdw>
                </a:effectLst>
                <a:cs typeface="Times New Roman" charset="0"/>
              </a:rPr>
              <a:t>1</a:t>
            </a:r>
            <a:endParaRPr lang="fr-FR" b="1">
              <a:effectLst>
                <a:outerShdw blurRad="38100" dist="38100" dir="2700000" algn="tl">
                  <a:srgbClr val="DDDDDD"/>
                </a:outerShdw>
              </a:effectLst>
              <a:cs typeface="+mn-cs"/>
            </a:endParaRPr>
          </a:p>
        </p:txBody>
      </p:sp>
      <p:sp>
        <p:nvSpPr>
          <p:cNvPr id="182279" name="Text Box 7"/>
          <p:cNvSpPr txBox="1">
            <a:spLocks noChangeAspect="1" noChangeArrowheads="1"/>
          </p:cNvSpPr>
          <p:nvPr/>
        </p:nvSpPr>
        <p:spPr bwMode="auto">
          <a:xfrm>
            <a:off x="5241925" y="2971800"/>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Gestion du Temps (</a:t>
            </a:r>
            <a:r>
              <a:rPr lang="fr-FR" i="1">
                <a:effectLst>
                  <a:outerShdw blurRad="38100" dist="38100" dir="2700000" algn="tl">
                    <a:srgbClr val="DDDDDD"/>
                  </a:outerShdw>
                </a:effectLst>
                <a:cs typeface="Times New Roman" charset="0"/>
              </a:rPr>
              <a:t>Timer</a:t>
            </a:r>
            <a:r>
              <a:rPr lang="fr-FR">
                <a:cs typeface="Times New Roman" charset="0"/>
              </a:rPr>
              <a:t>)</a:t>
            </a:r>
          </a:p>
        </p:txBody>
      </p:sp>
      <p:sp>
        <p:nvSpPr>
          <p:cNvPr id="182280" name="Text Box 8"/>
          <p:cNvSpPr txBox="1">
            <a:spLocks noChangeAspect="1" noChangeArrowheads="1"/>
          </p:cNvSpPr>
          <p:nvPr/>
        </p:nvSpPr>
        <p:spPr bwMode="auto">
          <a:xfrm>
            <a:off x="5241925" y="3429000"/>
            <a:ext cx="36734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a:cs typeface="Times New Roman" charset="0"/>
              </a:rPr>
              <a:t>L’émetteur arme un </a:t>
            </a:r>
            <a:r>
              <a:rPr lang="fr-FR" i="1">
                <a:cs typeface="Times New Roman" charset="0"/>
              </a:rPr>
              <a:t>timer</a:t>
            </a:r>
            <a:r>
              <a:rPr lang="fr-FR">
                <a:cs typeface="Times New Roman" charset="0"/>
              </a:rPr>
              <a:t> à l’émission du </a:t>
            </a:r>
            <a:r>
              <a:rPr lang="fr-FR" i="1">
                <a:cs typeface="Times New Roman" charset="0"/>
              </a:rPr>
              <a:t>Block</a:t>
            </a:r>
            <a:r>
              <a:rPr lang="fr-FR">
                <a:cs typeface="Times New Roman" charset="0"/>
              </a:rPr>
              <a:t>, si le </a:t>
            </a:r>
            <a:r>
              <a:rPr lang="fr-FR" i="1">
                <a:cs typeface="Times New Roman" charset="0"/>
              </a:rPr>
              <a:t>timer</a:t>
            </a:r>
            <a:r>
              <a:rPr lang="fr-FR">
                <a:cs typeface="Times New Roman" charset="0"/>
              </a:rPr>
              <a:t> expire (</a:t>
            </a:r>
            <a:r>
              <a:rPr lang="fr-FR" b="1">
                <a:effectLst>
                  <a:outerShdw blurRad="38100" dist="38100" dir="2700000" algn="tl">
                    <a:srgbClr val="DDDDDD"/>
                  </a:outerShdw>
                </a:effectLst>
                <a:cs typeface="Times New Roman" charset="0"/>
              </a:rPr>
              <a:t>Time Out</a:t>
            </a:r>
            <a:r>
              <a:rPr lang="fr-FR">
                <a:cs typeface="Times New Roman" charset="0"/>
              </a:rPr>
              <a:t>) l’émetteur retransmet le </a:t>
            </a:r>
            <a:r>
              <a:rPr lang="fr-FR" i="1">
                <a:cs typeface="Times New Roman" charset="0"/>
              </a:rPr>
              <a:t>Block</a:t>
            </a:r>
            <a:endParaRPr lang="fr-FR">
              <a:cs typeface="Times New Roman" charset="0"/>
            </a:endParaRPr>
          </a:p>
        </p:txBody>
      </p:sp>
      <p:sp>
        <p:nvSpPr>
          <p:cNvPr id="182281" name="Text Box 9"/>
          <p:cNvSpPr txBox="1">
            <a:spLocks noChangeAspect="1" noChangeArrowheads="1"/>
          </p:cNvSpPr>
          <p:nvPr/>
        </p:nvSpPr>
        <p:spPr bwMode="auto">
          <a:xfrm>
            <a:off x="5241925" y="5045075"/>
            <a:ext cx="36734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Sur réception de l’acquittement le </a:t>
            </a:r>
            <a:r>
              <a:rPr lang="fr-FR" i="1">
                <a:cs typeface="Times New Roman" charset="0"/>
              </a:rPr>
              <a:t>timer</a:t>
            </a:r>
            <a:r>
              <a:rPr lang="fr-FR">
                <a:cs typeface="Times New Roman" charset="0"/>
              </a:rPr>
              <a:t> est désarmé</a:t>
            </a:r>
          </a:p>
        </p:txBody>
      </p:sp>
      <p:sp>
        <p:nvSpPr>
          <p:cNvPr id="182282" name="Line 10"/>
          <p:cNvSpPr>
            <a:spLocks noChangeShapeType="1"/>
          </p:cNvSpPr>
          <p:nvPr/>
        </p:nvSpPr>
        <p:spPr bwMode="auto">
          <a:xfrm>
            <a:off x="539750" y="1066800"/>
            <a:ext cx="0" cy="44196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2283" name="Text Box 11"/>
          <p:cNvSpPr txBox="1">
            <a:spLocks noChangeArrowheads="1"/>
          </p:cNvSpPr>
          <p:nvPr/>
        </p:nvSpPr>
        <p:spPr bwMode="auto">
          <a:xfrm rot="-5400000">
            <a:off x="-39687" y="3078162"/>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Temps</a:t>
            </a:r>
          </a:p>
        </p:txBody>
      </p:sp>
      <p:cxnSp>
        <p:nvCxnSpPr>
          <p:cNvPr id="182284" name="AutoShape 12"/>
          <p:cNvCxnSpPr>
            <a:cxnSpLocks noChangeShapeType="1"/>
            <a:stCxn id="182294" idx="2"/>
            <a:endCxn id="182292" idx="0"/>
          </p:cNvCxnSpPr>
          <p:nvPr/>
        </p:nvCxnSpPr>
        <p:spPr bwMode="auto">
          <a:xfrm>
            <a:off x="1258888" y="1325563"/>
            <a:ext cx="2879725" cy="10001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285" name="AutoShape 13"/>
          <p:cNvCxnSpPr>
            <a:cxnSpLocks noChangeShapeType="1"/>
            <a:stCxn id="182292" idx="2"/>
            <a:endCxn id="182295" idx="0"/>
          </p:cNvCxnSpPr>
          <p:nvPr/>
        </p:nvCxnSpPr>
        <p:spPr bwMode="auto">
          <a:xfrm flipH="1">
            <a:off x="1258888" y="1638300"/>
            <a:ext cx="2879725" cy="1936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286" name="AutoShape 14"/>
          <p:cNvCxnSpPr>
            <a:cxnSpLocks noChangeShapeType="1"/>
            <a:stCxn id="182295" idx="2"/>
            <a:endCxn id="182300" idx="0"/>
          </p:cNvCxnSpPr>
          <p:nvPr/>
        </p:nvCxnSpPr>
        <p:spPr bwMode="auto">
          <a:xfrm>
            <a:off x="1258888" y="2044700"/>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287" name="AutoShape 15"/>
          <p:cNvCxnSpPr>
            <a:cxnSpLocks noChangeShapeType="1"/>
            <a:stCxn id="182300" idx="2"/>
            <a:endCxn id="182296" idx="0"/>
          </p:cNvCxnSpPr>
          <p:nvPr/>
        </p:nvCxnSpPr>
        <p:spPr bwMode="auto">
          <a:xfrm flipH="1">
            <a:off x="1258888" y="2359025"/>
            <a:ext cx="2879725" cy="1920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288" name="AutoShape 16"/>
          <p:cNvCxnSpPr>
            <a:cxnSpLocks noChangeShapeType="1"/>
            <a:stCxn id="182296" idx="2"/>
            <a:endCxn id="182301" idx="0"/>
          </p:cNvCxnSpPr>
          <p:nvPr/>
        </p:nvCxnSpPr>
        <p:spPr bwMode="auto">
          <a:xfrm>
            <a:off x="1258888" y="2763838"/>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289" name="AutoShape 17"/>
          <p:cNvCxnSpPr>
            <a:cxnSpLocks noChangeShapeType="1"/>
            <a:stCxn id="182299" idx="2"/>
            <a:endCxn id="182302" idx="0"/>
          </p:cNvCxnSpPr>
          <p:nvPr/>
        </p:nvCxnSpPr>
        <p:spPr bwMode="auto">
          <a:xfrm>
            <a:off x="1258888" y="3484563"/>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290" name="AutoShape 18"/>
          <p:cNvCxnSpPr>
            <a:cxnSpLocks noChangeShapeType="1"/>
            <a:stCxn id="182297" idx="2"/>
            <a:endCxn id="182303" idx="0"/>
          </p:cNvCxnSpPr>
          <p:nvPr/>
        </p:nvCxnSpPr>
        <p:spPr bwMode="auto">
          <a:xfrm>
            <a:off x="1258888" y="4203700"/>
            <a:ext cx="2879725" cy="101600"/>
          </a:xfrm>
          <a:prstGeom prst="straightConnector1">
            <a:avLst/>
          </a:prstGeom>
          <a:noFill/>
          <a:ln w="12700" cap="sq">
            <a:solidFill>
              <a:srgbClr val="CC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291" name="AutoShape 19"/>
          <p:cNvCxnSpPr>
            <a:cxnSpLocks noChangeShapeType="1"/>
            <a:stCxn id="182302" idx="2"/>
            <a:endCxn id="182297" idx="0"/>
          </p:cNvCxnSpPr>
          <p:nvPr/>
        </p:nvCxnSpPr>
        <p:spPr bwMode="auto">
          <a:xfrm flipH="1">
            <a:off x="1258888" y="3798888"/>
            <a:ext cx="2879725" cy="1920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2292" name="Text Box 20"/>
          <p:cNvSpPr txBox="1">
            <a:spLocks noChangeAspect="1" noChangeArrowheads="1"/>
          </p:cNvSpPr>
          <p:nvPr/>
        </p:nvSpPr>
        <p:spPr bwMode="auto">
          <a:xfrm>
            <a:off x="3598863" y="14255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a:t>
            </a:r>
          </a:p>
        </p:txBody>
      </p:sp>
      <p:cxnSp>
        <p:nvCxnSpPr>
          <p:cNvPr id="182293" name="AutoShape 21"/>
          <p:cNvCxnSpPr>
            <a:cxnSpLocks noChangeShapeType="1"/>
            <a:stCxn id="182316" idx="2"/>
            <a:endCxn id="182315" idx="0"/>
          </p:cNvCxnSpPr>
          <p:nvPr/>
        </p:nvCxnSpPr>
        <p:spPr bwMode="auto">
          <a:xfrm flipH="1">
            <a:off x="1258888" y="5235575"/>
            <a:ext cx="2879725" cy="1936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2294" name="Text Box 22"/>
          <p:cNvSpPr txBox="1">
            <a:spLocks noChangeAspect="1" noChangeArrowheads="1"/>
          </p:cNvSpPr>
          <p:nvPr/>
        </p:nvSpPr>
        <p:spPr bwMode="auto">
          <a:xfrm>
            <a:off x="719138" y="1112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a:t>
            </a:r>
          </a:p>
        </p:txBody>
      </p:sp>
      <p:sp>
        <p:nvSpPr>
          <p:cNvPr id="182295" name="Text Box 23"/>
          <p:cNvSpPr txBox="1">
            <a:spLocks noChangeAspect="1" noChangeArrowheads="1"/>
          </p:cNvSpPr>
          <p:nvPr/>
        </p:nvSpPr>
        <p:spPr bwMode="auto">
          <a:xfrm>
            <a:off x="719138" y="1831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Block(n+1)</a:t>
            </a:r>
          </a:p>
        </p:txBody>
      </p:sp>
      <p:sp>
        <p:nvSpPr>
          <p:cNvPr id="182296" name="Text Box 24"/>
          <p:cNvSpPr txBox="1">
            <a:spLocks noChangeAspect="1" noChangeArrowheads="1"/>
          </p:cNvSpPr>
          <p:nvPr/>
        </p:nvSpPr>
        <p:spPr bwMode="auto">
          <a:xfrm>
            <a:off x="719138" y="255111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Block(n+2)</a:t>
            </a:r>
          </a:p>
        </p:txBody>
      </p:sp>
      <p:sp>
        <p:nvSpPr>
          <p:cNvPr id="182297" name="Text Box 25"/>
          <p:cNvSpPr txBox="1">
            <a:spLocks noChangeAspect="1" noChangeArrowheads="1"/>
          </p:cNvSpPr>
          <p:nvPr/>
        </p:nvSpPr>
        <p:spPr bwMode="auto">
          <a:xfrm>
            <a:off x="719138" y="3990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Block(n+3)</a:t>
            </a:r>
          </a:p>
        </p:txBody>
      </p:sp>
      <p:sp>
        <p:nvSpPr>
          <p:cNvPr id="182298" name="Text Box 26"/>
          <p:cNvSpPr txBox="1">
            <a:spLocks noChangeAspect="1" noChangeArrowheads="1"/>
          </p:cNvSpPr>
          <p:nvPr/>
        </p:nvSpPr>
        <p:spPr bwMode="auto">
          <a:xfrm>
            <a:off x="719138" y="47117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solidFill>
                  <a:srgbClr val="FF3300"/>
                </a:solidFill>
                <a:cs typeface="+mn-cs"/>
              </a:rPr>
              <a:t>Block(n+3)</a:t>
            </a:r>
          </a:p>
        </p:txBody>
      </p:sp>
      <p:sp>
        <p:nvSpPr>
          <p:cNvPr id="182299" name="Text Box 27"/>
          <p:cNvSpPr txBox="1">
            <a:spLocks noChangeAspect="1" noChangeArrowheads="1"/>
          </p:cNvSpPr>
          <p:nvPr/>
        </p:nvSpPr>
        <p:spPr bwMode="auto">
          <a:xfrm>
            <a:off x="719138" y="3271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solidFill>
                  <a:srgbClr val="0000CC"/>
                </a:solidFill>
                <a:cs typeface="+mn-cs"/>
              </a:rPr>
              <a:t>Block(n+2)</a:t>
            </a:r>
          </a:p>
        </p:txBody>
      </p:sp>
      <p:sp>
        <p:nvSpPr>
          <p:cNvPr id="182300" name="Text Box 28"/>
          <p:cNvSpPr txBox="1">
            <a:spLocks noChangeAspect="1" noChangeArrowheads="1"/>
          </p:cNvSpPr>
          <p:nvPr/>
        </p:nvSpPr>
        <p:spPr bwMode="auto">
          <a:xfrm>
            <a:off x="3598863" y="2146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Ctrl(n+1)</a:t>
            </a:r>
          </a:p>
        </p:txBody>
      </p:sp>
      <p:sp>
        <p:nvSpPr>
          <p:cNvPr id="182301" name="Text Box 29"/>
          <p:cNvSpPr txBox="1">
            <a:spLocks noChangeAspect="1" noChangeArrowheads="1"/>
          </p:cNvSpPr>
          <p:nvPr/>
        </p:nvSpPr>
        <p:spPr bwMode="auto">
          <a:xfrm>
            <a:off x="3598863" y="28654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Ctrl(n+2)</a:t>
            </a:r>
          </a:p>
        </p:txBody>
      </p:sp>
      <p:sp>
        <p:nvSpPr>
          <p:cNvPr id="182302" name="Text Box 30"/>
          <p:cNvSpPr txBox="1">
            <a:spLocks noChangeAspect="1" noChangeArrowheads="1"/>
          </p:cNvSpPr>
          <p:nvPr/>
        </p:nvSpPr>
        <p:spPr bwMode="auto">
          <a:xfrm>
            <a:off x="3598863" y="358616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Ctrl(n+2)</a:t>
            </a:r>
          </a:p>
        </p:txBody>
      </p:sp>
      <p:sp>
        <p:nvSpPr>
          <p:cNvPr id="182303" name="Text Box 31"/>
          <p:cNvSpPr txBox="1">
            <a:spLocks noChangeAspect="1" noChangeArrowheads="1"/>
          </p:cNvSpPr>
          <p:nvPr/>
        </p:nvSpPr>
        <p:spPr bwMode="auto">
          <a:xfrm>
            <a:off x="3598863" y="4305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Ctrl(n+3)</a:t>
            </a:r>
          </a:p>
        </p:txBody>
      </p:sp>
      <p:cxnSp>
        <p:nvCxnSpPr>
          <p:cNvPr id="182304" name="AutoShape 32"/>
          <p:cNvCxnSpPr>
            <a:cxnSpLocks noChangeShapeType="1"/>
            <a:stCxn id="182300" idx="2"/>
            <a:endCxn id="182300" idx="0"/>
          </p:cNvCxnSpPr>
          <p:nvPr/>
        </p:nvCxnSpPr>
        <p:spPr bwMode="auto">
          <a:xfrm rot="5400000" flipH="1" flipV="1">
            <a:off x="4033044" y="225186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305" name="AutoShape 33"/>
          <p:cNvCxnSpPr>
            <a:cxnSpLocks noChangeShapeType="1"/>
            <a:stCxn id="182292" idx="2"/>
            <a:endCxn id="182292" idx="0"/>
          </p:cNvCxnSpPr>
          <p:nvPr/>
        </p:nvCxnSpPr>
        <p:spPr bwMode="auto">
          <a:xfrm rot="5400000" flipH="1" flipV="1">
            <a:off x="4033044" y="1531144"/>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306" name="AutoShape 34"/>
          <p:cNvCxnSpPr>
            <a:cxnSpLocks noChangeShapeType="1"/>
            <a:stCxn id="182301" idx="2"/>
            <a:endCxn id="182301" idx="0"/>
          </p:cNvCxnSpPr>
          <p:nvPr/>
        </p:nvCxnSpPr>
        <p:spPr bwMode="auto">
          <a:xfrm rot="5400000" flipH="1" flipV="1">
            <a:off x="4033044" y="2971007"/>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307" name="AutoShape 35"/>
          <p:cNvCxnSpPr>
            <a:cxnSpLocks noChangeShapeType="1"/>
            <a:stCxn id="182302" idx="2"/>
            <a:endCxn id="182302" idx="0"/>
          </p:cNvCxnSpPr>
          <p:nvPr/>
        </p:nvCxnSpPr>
        <p:spPr bwMode="auto">
          <a:xfrm rot="5400000" flipH="1" flipV="1">
            <a:off x="4033044" y="3691732"/>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308" name="AutoShape 36"/>
          <p:cNvCxnSpPr>
            <a:cxnSpLocks noChangeShapeType="1"/>
            <a:stCxn id="182303" idx="2"/>
            <a:endCxn id="182303" idx="0"/>
          </p:cNvCxnSpPr>
          <p:nvPr/>
        </p:nvCxnSpPr>
        <p:spPr bwMode="auto">
          <a:xfrm rot="5400000" flipH="1" flipV="1">
            <a:off x="4033044" y="4410869"/>
            <a:ext cx="212725" cy="1587"/>
          </a:xfrm>
          <a:prstGeom prst="curvedConnector5">
            <a:avLst>
              <a:gd name="adj1" fmla="val -107463"/>
              <a:gd name="adj2" fmla="val 48400000"/>
              <a:gd name="adj3" fmla="val 207463"/>
            </a:avLst>
          </a:prstGeom>
          <a:noFill/>
          <a:ln w="12700" cap="sq">
            <a:solidFill>
              <a:srgbClr val="FF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2309" name="Text Box 37"/>
          <p:cNvSpPr txBox="1">
            <a:spLocks noChangeAspect="1" noChangeArrowheads="1"/>
          </p:cNvSpPr>
          <p:nvPr/>
        </p:nvSpPr>
        <p:spPr bwMode="auto">
          <a:xfrm>
            <a:off x="2146300" y="151606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182310" name="Text Box 38"/>
          <p:cNvSpPr txBox="1">
            <a:spLocks noChangeAspect="1" noChangeArrowheads="1"/>
          </p:cNvSpPr>
          <p:nvPr/>
        </p:nvSpPr>
        <p:spPr bwMode="auto">
          <a:xfrm>
            <a:off x="2146300" y="22352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182311" name="Text Box 39"/>
          <p:cNvSpPr txBox="1">
            <a:spLocks noChangeAspect="1" noChangeArrowheads="1"/>
          </p:cNvSpPr>
          <p:nvPr/>
        </p:nvSpPr>
        <p:spPr bwMode="auto">
          <a:xfrm>
            <a:off x="2146300" y="367506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182312" name="Text Box 40"/>
          <p:cNvSpPr txBox="1">
            <a:spLocks noChangeAspect="1" noChangeArrowheads="1"/>
          </p:cNvSpPr>
          <p:nvPr/>
        </p:nvSpPr>
        <p:spPr bwMode="auto">
          <a:xfrm>
            <a:off x="2146300" y="51133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cxnSp>
        <p:nvCxnSpPr>
          <p:cNvPr id="182313" name="AutoShape 41"/>
          <p:cNvCxnSpPr>
            <a:cxnSpLocks noChangeShapeType="1"/>
            <a:stCxn id="182301" idx="2"/>
          </p:cNvCxnSpPr>
          <p:nvPr/>
        </p:nvCxnSpPr>
        <p:spPr bwMode="auto">
          <a:xfrm flipH="1">
            <a:off x="3124200" y="3078163"/>
            <a:ext cx="1014413" cy="4603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2314" name="Text Box 42"/>
          <p:cNvSpPr txBox="1">
            <a:spLocks noChangeAspect="1" noChangeArrowheads="1"/>
          </p:cNvSpPr>
          <p:nvPr/>
        </p:nvSpPr>
        <p:spPr bwMode="auto">
          <a:xfrm>
            <a:off x="2501900" y="28956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 perdu</a:t>
            </a:r>
          </a:p>
        </p:txBody>
      </p:sp>
      <p:sp>
        <p:nvSpPr>
          <p:cNvPr id="182315" name="Text Box 43"/>
          <p:cNvSpPr txBox="1">
            <a:spLocks noChangeAspect="1" noChangeArrowheads="1"/>
          </p:cNvSpPr>
          <p:nvPr/>
        </p:nvSpPr>
        <p:spPr bwMode="auto">
          <a:xfrm>
            <a:off x="719138" y="54292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Block(n+4)</a:t>
            </a:r>
          </a:p>
        </p:txBody>
      </p:sp>
      <p:sp>
        <p:nvSpPr>
          <p:cNvPr id="182316" name="Text Box 44"/>
          <p:cNvSpPr txBox="1">
            <a:spLocks noChangeAspect="1" noChangeArrowheads="1"/>
          </p:cNvSpPr>
          <p:nvPr/>
        </p:nvSpPr>
        <p:spPr bwMode="auto">
          <a:xfrm>
            <a:off x="3598863" y="50228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Ctrl(n+3)</a:t>
            </a:r>
          </a:p>
        </p:txBody>
      </p:sp>
      <p:cxnSp>
        <p:nvCxnSpPr>
          <p:cNvPr id="182317" name="AutoShape 45"/>
          <p:cNvCxnSpPr>
            <a:cxnSpLocks noChangeShapeType="1"/>
            <a:stCxn id="182298" idx="2"/>
            <a:endCxn id="182316" idx="0"/>
          </p:cNvCxnSpPr>
          <p:nvPr/>
        </p:nvCxnSpPr>
        <p:spPr bwMode="auto">
          <a:xfrm>
            <a:off x="1258888" y="4924425"/>
            <a:ext cx="2879725" cy="984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2318" name="AutoShape 46"/>
          <p:cNvCxnSpPr>
            <a:cxnSpLocks noChangeShapeType="1"/>
            <a:stCxn id="182316" idx="2"/>
            <a:endCxn id="182316" idx="0"/>
          </p:cNvCxnSpPr>
          <p:nvPr/>
        </p:nvCxnSpPr>
        <p:spPr bwMode="auto">
          <a:xfrm rot="5400000" flipH="1" flipV="1">
            <a:off x="4033044" y="512841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90427128-7D91-974D-B21B-BAA7DC4B6B41}"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7CBA91B-E6CA-6D49-8ED5-F4333555020A}" type="slidenum">
              <a:rPr lang="fr-FR" smtClean="0"/>
              <a:pPr>
                <a:defRPr/>
              </a:pPr>
              <a:t>163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457200" y="0"/>
            <a:ext cx="8153400" cy="701675"/>
          </a:xfrm>
        </p:spPr>
        <p:txBody>
          <a:bodyPr lIns="0" rIns="0">
            <a:spAutoFit/>
          </a:bodyPr>
          <a:lstStyle/>
          <a:p>
            <a:pPr>
              <a:defRPr/>
            </a:pPr>
            <a:r>
              <a:rPr lang="fr-FR" sz="4000" smtClean="0">
                <a:cs typeface="+mj-cs"/>
              </a:rPr>
              <a:t>ARQ - </a:t>
            </a:r>
            <a:r>
              <a:rPr lang="fr-FR" sz="4000" i="1" smtClean="0">
                <a:cs typeface="+mj-cs"/>
              </a:rPr>
              <a:t>Ack</a:t>
            </a:r>
          </a:p>
        </p:txBody>
      </p:sp>
      <p:sp>
        <p:nvSpPr>
          <p:cNvPr id="183299" name="Text Box 3"/>
          <p:cNvSpPr txBox="1">
            <a:spLocks noChangeAspect="1" noChangeArrowheads="1"/>
          </p:cNvSpPr>
          <p:nvPr/>
        </p:nvSpPr>
        <p:spPr bwMode="auto">
          <a:xfrm>
            <a:off x="5241925" y="817563"/>
            <a:ext cx="3444875"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L'émetteur transmet un bloc </a:t>
            </a:r>
            <a:r>
              <a:rPr lang="fr-FR" sz="1800" b="1">
                <a:cs typeface="Times New Roman" charset="0"/>
              </a:rPr>
              <a:t>n</a:t>
            </a:r>
            <a:r>
              <a:rPr lang="fr-FR" sz="1800">
                <a:cs typeface="Times New Roman" charset="0"/>
              </a:rPr>
              <a:t> d'information et attend un accusé de réception positif ou négatif. Si cet accusé est négatif, il retransmet le bloc </a:t>
            </a:r>
            <a:r>
              <a:rPr lang="fr-FR" sz="1800" b="1">
                <a:cs typeface="Times New Roman" charset="0"/>
              </a:rPr>
              <a:t>n</a:t>
            </a:r>
            <a:r>
              <a:rPr lang="fr-FR" sz="1800">
                <a:cs typeface="Times New Roman" charset="0"/>
              </a:rPr>
              <a:t>, sinon il transmet le bloc </a:t>
            </a:r>
            <a:r>
              <a:rPr lang="fr-FR" sz="1800" b="1">
                <a:cs typeface="Times New Roman" charset="0"/>
              </a:rPr>
              <a:t>(n+1)</a:t>
            </a:r>
            <a:r>
              <a:rPr lang="fr-FR" sz="1800">
                <a:cs typeface="Times New Roman" charset="0"/>
              </a:rPr>
              <a:t>. Un accusé de réception peut tarder à arriver par suite d'un problème quelconque (récepteur, ligne, …). Dans ce cas, passée une certaine temporisation (</a:t>
            </a:r>
            <a:r>
              <a:rPr lang="fr-FR" sz="1800" i="1">
                <a:cs typeface="Times New Roman" charset="0"/>
              </a:rPr>
              <a:t>time out</a:t>
            </a:r>
            <a:r>
              <a:rPr lang="fr-FR" sz="1800">
                <a:cs typeface="Times New Roman" charset="0"/>
              </a:rPr>
              <a:t>), le bloc sans accusé est retransmis. Si après plusieurs tentatives, la retransmission d'un même bloc est toujours défectueuses, la liaison est déclarée </a:t>
            </a:r>
            <a:r>
              <a:rPr lang="fr-FR" sz="1800" b="1">
                <a:effectLst>
                  <a:outerShdw blurRad="38100" dist="38100" dir="2700000" algn="tl">
                    <a:srgbClr val="DDDDDD"/>
                  </a:outerShdw>
                </a:effectLst>
                <a:cs typeface="Times New Roman" charset="0"/>
              </a:rPr>
              <a:t>en panne</a:t>
            </a:r>
            <a:r>
              <a:rPr lang="fr-FR" sz="1800">
                <a:cs typeface="Times New Roman" charset="0"/>
              </a:rPr>
              <a:t>. Ce type de retransmission, noté ARQ-ACK (</a:t>
            </a:r>
            <a:r>
              <a:rPr lang="en-US" sz="1800" i="1">
                <a:effectLst>
                  <a:outerShdw blurRad="38100" dist="38100" dir="2700000" algn="tl">
                    <a:srgbClr val="DDDDDD"/>
                  </a:outerShdw>
                </a:effectLst>
                <a:cs typeface="Times New Roman" charset="0"/>
              </a:rPr>
              <a:t>Automatic Request Repeat - Acknowledge</a:t>
            </a:r>
            <a:r>
              <a:rPr lang="fr-FR" sz="1800">
                <a:cs typeface="Times New Roman" charset="0"/>
              </a:rPr>
              <a:t>) est mise en œuvre sur des liaisons de données exploitées en </a:t>
            </a:r>
            <a:r>
              <a:rPr lang="fr-FR" sz="1800" b="1">
                <a:cs typeface="Times New Roman" charset="0"/>
              </a:rPr>
              <a:t>full</a:t>
            </a:r>
            <a:r>
              <a:rPr lang="fr-FR" sz="1800">
                <a:cs typeface="Times New Roman" charset="0"/>
              </a:rPr>
              <a:t> ou </a:t>
            </a:r>
            <a:r>
              <a:rPr lang="fr-FR" sz="1800" b="1">
                <a:cs typeface="Times New Roman" charset="0"/>
              </a:rPr>
              <a:t>half</a:t>
            </a:r>
            <a:r>
              <a:rPr lang="fr-FR" sz="1800">
                <a:cs typeface="Times New Roman" charset="0"/>
              </a:rPr>
              <a:t> duplex.</a:t>
            </a:r>
          </a:p>
        </p:txBody>
      </p:sp>
      <p:sp>
        <p:nvSpPr>
          <p:cNvPr id="183339" name="Line 43"/>
          <p:cNvSpPr>
            <a:spLocks noChangeShapeType="1"/>
          </p:cNvSpPr>
          <p:nvPr/>
        </p:nvSpPr>
        <p:spPr bwMode="auto">
          <a:xfrm>
            <a:off x="539750" y="1066800"/>
            <a:ext cx="0" cy="44196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3340" name="Text Box 44"/>
          <p:cNvSpPr txBox="1">
            <a:spLocks noChangeArrowheads="1"/>
          </p:cNvSpPr>
          <p:nvPr/>
        </p:nvSpPr>
        <p:spPr bwMode="auto">
          <a:xfrm rot="-5400000">
            <a:off x="-39687" y="3078162"/>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Temps</a:t>
            </a:r>
          </a:p>
        </p:txBody>
      </p:sp>
      <p:cxnSp>
        <p:nvCxnSpPr>
          <p:cNvPr id="183341" name="AutoShape 45"/>
          <p:cNvCxnSpPr>
            <a:cxnSpLocks noChangeShapeType="1"/>
            <a:stCxn id="183351" idx="2"/>
            <a:endCxn id="183349" idx="0"/>
          </p:cNvCxnSpPr>
          <p:nvPr/>
        </p:nvCxnSpPr>
        <p:spPr bwMode="auto">
          <a:xfrm>
            <a:off x="1258888" y="1325563"/>
            <a:ext cx="2879725" cy="10001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42" name="AutoShape 46"/>
          <p:cNvCxnSpPr>
            <a:cxnSpLocks noChangeShapeType="1"/>
            <a:stCxn id="183349" idx="2"/>
            <a:endCxn id="183352" idx="0"/>
          </p:cNvCxnSpPr>
          <p:nvPr/>
        </p:nvCxnSpPr>
        <p:spPr bwMode="auto">
          <a:xfrm flipH="1">
            <a:off x="1258888" y="1638300"/>
            <a:ext cx="2879725" cy="1936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43" name="AutoShape 47"/>
          <p:cNvCxnSpPr>
            <a:cxnSpLocks noChangeShapeType="1"/>
            <a:stCxn id="183352" idx="2"/>
            <a:endCxn id="183357" idx="0"/>
          </p:cNvCxnSpPr>
          <p:nvPr/>
        </p:nvCxnSpPr>
        <p:spPr bwMode="auto">
          <a:xfrm>
            <a:off x="1258888" y="2044700"/>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44" name="AutoShape 48"/>
          <p:cNvCxnSpPr>
            <a:cxnSpLocks noChangeShapeType="1"/>
            <a:stCxn id="183357" idx="2"/>
            <a:endCxn id="183353" idx="0"/>
          </p:cNvCxnSpPr>
          <p:nvPr/>
        </p:nvCxnSpPr>
        <p:spPr bwMode="auto">
          <a:xfrm flipH="1">
            <a:off x="1258888" y="2359025"/>
            <a:ext cx="2879725" cy="1920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45" name="AutoShape 49"/>
          <p:cNvCxnSpPr>
            <a:cxnSpLocks noChangeShapeType="1"/>
            <a:stCxn id="183353" idx="2"/>
            <a:endCxn id="183358" idx="0"/>
          </p:cNvCxnSpPr>
          <p:nvPr/>
        </p:nvCxnSpPr>
        <p:spPr bwMode="auto">
          <a:xfrm>
            <a:off x="1258888" y="2763838"/>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46" name="AutoShape 50"/>
          <p:cNvCxnSpPr>
            <a:cxnSpLocks noChangeShapeType="1"/>
            <a:stCxn id="183356" idx="2"/>
            <a:endCxn id="183359" idx="0"/>
          </p:cNvCxnSpPr>
          <p:nvPr/>
        </p:nvCxnSpPr>
        <p:spPr bwMode="auto">
          <a:xfrm>
            <a:off x="1258888" y="3484563"/>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47" name="AutoShape 51"/>
          <p:cNvCxnSpPr>
            <a:cxnSpLocks noChangeShapeType="1"/>
            <a:stCxn id="183354" idx="2"/>
            <a:endCxn id="183360" idx="0"/>
          </p:cNvCxnSpPr>
          <p:nvPr/>
        </p:nvCxnSpPr>
        <p:spPr bwMode="auto">
          <a:xfrm>
            <a:off x="1258888" y="4203700"/>
            <a:ext cx="2879725" cy="101600"/>
          </a:xfrm>
          <a:prstGeom prst="straightConnector1">
            <a:avLst/>
          </a:prstGeom>
          <a:noFill/>
          <a:ln w="12700" cap="sq">
            <a:solidFill>
              <a:srgbClr val="CC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48" name="AutoShape 52"/>
          <p:cNvCxnSpPr>
            <a:cxnSpLocks noChangeShapeType="1"/>
            <a:stCxn id="183359" idx="2"/>
            <a:endCxn id="183354" idx="0"/>
          </p:cNvCxnSpPr>
          <p:nvPr/>
        </p:nvCxnSpPr>
        <p:spPr bwMode="auto">
          <a:xfrm flipH="1">
            <a:off x="1258888" y="3798888"/>
            <a:ext cx="2879725" cy="1920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3349" name="Text Box 53"/>
          <p:cNvSpPr txBox="1">
            <a:spLocks noChangeAspect="1" noChangeArrowheads="1"/>
          </p:cNvSpPr>
          <p:nvPr/>
        </p:nvSpPr>
        <p:spPr bwMode="auto">
          <a:xfrm>
            <a:off x="3598863" y="14255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a:t>
            </a:r>
          </a:p>
        </p:txBody>
      </p:sp>
      <p:cxnSp>
        <p:nvCxnSpPr>
          <p:cNvPr id="183350" name="AutoShape 54"/>
          <p:cNvCxnSpPr>
            <a:cxnSpLocks noChangeShapeType="1"/>
            <a:stCxn id="183373" idx="2"/>
            <a:endCxn id="183372" idx="0"/>
          </p:cNvCxnSpPr>
          <p:nvPr/>
        </p:nvCxnSpPr>
        <p:spPr bwMode="auto">
          <a:xfrm flipH="1">
            <a:off x="1258888" y="5235575"/>
            <a:ext cx="2879725" cy="1936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3351" name="Text Box 55"/>
          <p:cNvSpPr txBox="1">
            <a:spLocks noChangeAspect="1" noChangeArrowheads="1"/>
          </p:cNvSpPr>
          <p:nvPr/>
        </p:nvSpPr>
        <p:spPr bwMode="auto">
          <a:xfrm>
            <a:off x="719138" y="1112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a:t>
            </a:r>
          </a:p>
        </p:txBody>
      </p:sp>
      <p:sp>
        <p:nvSpPr>
          <p:cNvPr id="183352" name="Text Box 56"/>
          <p:cNvSpPr txBox="1">
            <a:spLocks noChangeAspect="1" noChangeArrowheads="1"/>
          </p:cNvSpPr>
          <p:nvPr/>
        </p:nvSpPr>
        <p:spPr bwMode="auto">
          <a:xfrm>
            <a:off x="719138" y="1831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Block(n+1)</a:t>
            </a:r>
          </a:p>
        </p:txBody>
      </p:sp>
      <p:sp>
        <p:nvSpPr>
          <p:cNvPr id="183353" name="Text Box 57"/>
          <p:cNvSpPr txBox="1">
            <a:spLocks noChangeAspect="1" noChangeArrowheads="1"/>
          </p:cNvSpPr>
          <p:nvPr/>
        </p:nvSpPr>
        <p:spPr bwMode="auto">
          <a:xfrm>
            <a:off x="719138" y="255111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Block(n+2)</a:t>
            </a:r>
          </a:p>
        </p:txBody>
      </p:sp>
      <p:sp>
        <p:nvSpPr>
          <p:cNvPr id="183354" name="Text Box 58"/>
          <p:cNvSpPr txBox="1">
            <a:spLocks noChangeAspect="1" noChangeArrowheads="1"/>
          </p:cNvSpPr>
          <p:nvPr/>
        </p:nvSpPr>
        <p:spPr bwMode="auto">
          <a:xfrm>
            <a:off x="719138" y="3990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Block(n+3)</a:t>
            </a:r>
          </a:p>
        </p:txBody>
      </p:sp>
      <p:sp>
        <p:nvSpPr>
          <p:cNvPr id="183355" name="Text Box 59"/>
          <p:cNvSpPr txBox="1">
            <a:spLocks noChangeAspect="1" noChangeArrowheads="1"/>
          </p:cNvSpPr>
          <p:nvPr/>
        </p:nvSpPr>
        <p:spPr bwMode="auto">
          <a:xfrm>
            <a:off x="719138" y="47117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solidFill>
                  <a:srgbClr val="FF3300"/>
                </a:solidFill>
                <a:cs typeface="+mn-cs"/>
              </a:rPr>
              <a:t>Block(n+3)</a:t>
            </a:r>
          </a:p>
        </p:txBody>
      </p:sp>
      <p:sp>
        <p:nvSpPr>
          <p:cNvPr id="183356" name="Text Box 60"/>
          <p:cNvSpPr txBox="1">
            <a:spLocks noChangeAspect="1" noChangeArrowheads="1"/>
          </p:cNvSpPr>
          <p:nvPr/>
        </p:nvSpPr>
        <p:spPr bwMode="auto">
          <a:xfrm>
            <a:off x="719138" y="3271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solidFill>
                  <a:srgbClr val="0000CC"/>
                </a:solidFill>
                <a:cs typeface="+mn-cs"/>
              </a:rPr>
              <a:t>Block(n+2)</a:t>
            </a:r>
          </a:p>
        </p:txBody>
      </p:sp>
      <p:sp>
        <p:nvSpPr>
          <p:cNvPr id="183357" name="Text Box 61"/>
          <p:cNvSpPr txBox="1">
            <a:spLocks noChangeAspect="1" noChangeArrowheads="1"/>
          </p:cNvSpPr>
          <p:nvPr/>
        </p:nvSpPr>
        <p:spPr bwMode="auto">
          <a:xfrm>
            <a:off x="3598863" y="2146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Ctrl(n+1)</a:t>
            </a:r>
          </a:p>
        </p:txBody>
      </p:sp>
      <p:sp>
        <p:nvSpPr>
          <p:cNvPr id="183358" name="Text Box 62"/>
          <p:cNvSpPr txBox="1">
            <a:spLocks noChangeAspect="1" noChangeArrowheads="1"/>
          </p:cNvSpPr>
          <p:nvPr/>
        </p:nvSpPr>
        <p:spPr bwMode="auto">
          <a:xfrm>
            <a:off x="3598863" y="28654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Ctrl(n+2)</a:t>
            </a:r>
          </a:p>
        </p:txBody>
      </p:sp>
      <p:sp>
        <p:nvSpPr>
          <p:cNvPr id="183359" name="Text Box 63"/>
          <p:cNvSpPr txBox="1">
            <a:spLocks noChangeAspect="1" noChangeArrowheads="1"/>
          </p:cNvSpPr>
          <p:nvPr/>
        </p:nvSpPr>
        <p:spPr bwMode="auto">
          <a:xfrm>
            <a:off x="3598863" y="358616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Ctrl(n+2)</a:t>
            </a:r>
          </a:p>
        </p:txBody>
      </p:sp>
      <p:sp>
        <p:nvSpPr>
          <p:cNvPr id="183360" name="Text Box 64"/>
          <p:cNvSpPr txBox="1">
            <a:spLocks noChangeAspect="1" noChangeArrowheads="1"/>
          </p:cNvSpPr>
          <p:nvPr/>
        </p:nvSpPr>
        <p:spPr bwMode="auto">
          <a:xfrm>
            <a:off x="3598863" y="4305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Ctrl(n+3)</a:t>
            </a:r>
          </a:p>
        </p:txBody>
      </p:sp>
      <p:cxnSp>
        <p:nvCxnSpPr>
          <p:cNvPr id="183361" name="AutoShape 65"/>
          <p:cNvCxnSpPr>
            <a:cxnSpLocks noChangeShapeType="1"/>
            <a:stCxn id="183357" idx="2"/>
            <a:endCxn id="183357" idx="0"/>
          </p:cNvCxnSpPr>
          <p:nvPr/>
        </p:nvCxnSpPr>
        <p:spPr bwMode="auto">
          <a:xfrm rot="5400000" flipH="1" flipV="1">
            <a:off x="4033044" y="225186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62" name="AutoShape 66"/>
          <p:cNvCxnSpPr>
            <a:cxnSpLocks noChangeShapeType="1"/>
            <a:stCxn id="183349" idx="2"/>
            <a:endCxn id="183349" idx="0"/>
          </p:cNvCxnSpPr>
          <p:nvPr/>
        </p:nvCxnSpPr>
        <p:spPr bwMode="auto">
          <a:xfrm rot="5400000" flipH="1" flipV="1">
            <a:off x="4033044" y="1531144"/>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63" name="AutoShape 67"/>
          <p:cNvCxnSpPr>
            <a:cxnSpLocks noChangeShapeType="1"/>
            <a:stCxn id="183358" idx="2"/>
            <a:endCxn id="183358" idx="0"/>
          </p:cNvCxnSpPr>
          <p:nvPr/>
        </p:nvCxnSpPr>
        <p:spPr bwMode="auto">
          <a:xfrm rot="5400000" flipH="1" flipV="1">
            <a:off x="4033044" y="2971007"/>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64" name="AutoShape 68"/>
          <p:cNvCxnSpPr>
            <a:cxnSpLocks noChangeShapeType="1"/>
            <a:stCxn id="183359" idx="2"/>
            <a:endCxn id="183359" idx="0"/>
          </p:cNvCxnSpPr>
          <p:nvPr/>
        </p:nvCxnSpPr>
        <p:spPr bwMode="auto">
          <a:xfrm rot="5400000" flipH="1" flipV="1">
            <a:off x="4033044" y="3691732"/>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65" name="AutoShape 69"/>
          <p:cNvCxnSpPr>
            <a:cxnSpLocks noChangeShapeType="1"/>
            <a:stCxn id="183360" idx="2"/>
            <a:endCxn id="183360" idx="0"/>
          </p:cNvCxnSpPr>
          <p:nvPr/>
        </p:nvCxnSpPr>
        <p:spPr bwMode="auto">
          <a:xfrm rot="5400000" flipH="1" flipV="1">
            <a:off x="4033044" y="4410869"/>
            <a:ext cx="212725" cy="1587"/>
          </a:xfrm>
          <a:prstGeom prst="curvedConnector5">
            <a:avLst>
              <a:gd name="adj1" fmla="val -107463"/>
              <a:gd name="adj2" fmla="val 48400000"/>
              <a:gd name="adj3" fmla="val 207463"/>
            </a:avLst>
          </a:prstGeom>
          <a:noFill/>
          <a:ln w="12700" cap="sq">
            <a:solidFill>
              <a:srgbClr val="FF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3366" name="Text Box 70"/>
          <p:cNvSpPr txBox="1">
            <a:spLocks noChangeAspect="1" noChangeArrowheads="1"/>
          </p:cNvSpPr>
          <p:nvPr/>
        </p:nvSpPr>
        <p:spPr bwMode="auto">
          <a:xfrm>
            <a:off x="2146300" y="151606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183367" name="Text Box 71"/>
          <p:cNvSpPr txBox="1">
            <a:spLocks noChangeAspect="1" noChangeArrowheads="1"/>
          </p:cNvSpPr>
          <p:nvPr/>
        </p:nvSpPr>
        <p:spPr bwMode="auto">
          <a:xfrm>
            <a:off x="2146300" y="22352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183368" name="Text Box 72"/>
          <p:cNvSpPr txBox="1">
            <a:spLocks noChangeAspect="1" noChangeArrowheads="1"/>
          </p:cNvSpPr>
          <p:nvPr/>
        </p:nvSpPr>
        <p:spPr bwMode="auto">
          <a:xfrm>
            <a:off x="2146300" y="367506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sp>
        <p:nvSpPr>
          <p:cNvPr id="183369" name="Text Box 73"/>
          <p:cNvSpPr txBox="1">
            <a:spLocks noChangeAspect="1" noChangeArrowheads="1"/>
          </p:cNvSpPr>
          <p:nvPr/>
        </p:nvSpPr>
        <p:spPr bwMode="auto">
          <a:xfrm>
            <a:off x="2146300" y="51133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Ack</a:t>
            </a:r>
          </a:p>
        </p:txBody>
      </p:sp>
      <p:cxnSp>
        <p:nvCxnSpPr>
          <p:cNvPr id="183370" name="AutoShape 74"/>
          <p:cNvCxnSpPr>
            <a:cxnSpLocks noChangeShapeType="1"/>
            <a:stCxn id="183358" idx="2"/>
          </p:cNvCxnSpPr>
          <p:nvPr/>
        </p:nvCxnSpPr>
        <p:spPr bwMode="auto">
          <a:xfrm flipH="1">
            <a:off x="3124200" y="3078163"/>
            <a:ext cx="1014413" cy="4603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3371" name="Text Box 75"/>
          <p:cNvSpPr txBox="1">
            <a:spLocks noChangeAspect="1" noChangeArrowheads="1"/>
          </p:cNvSpPr>
          <p:nvPr/>
        </p:nvSpPr>
        <p:spPr bwMode="auto">
          <a:xfrm>
            <a:off x="2501900" y="28956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effectLst>
                  <a:outerShdw blurRad="38100" dist="38100" dir="2700000" algn="tl">
                    <a:srgbClr val="DDDDDD"/>
                  </a:outerShdw>
                </a:effectLst>
                <a:cs typeface="+mn-cs"/>
              </a:rPr>
              <a:t>? perdu</a:t>
            </a:r>
          </a:p>
        </p:txBody>
      </p:sp>
      <p:sp>
        <p:nvSpPr>
          <p:cNvPr id="183372" name="Text Box 76"/>
          <p:cNvSpPr txBox="1">
            <a:spLocks noChangeAspect="1" noChangeArrowheads="1"/>
          </p:cNvSpPr>
          <p:nvPr/>
        </p:nvSpPr>
        <p:spPr bwMode="auto">
          <a:xfrm>
            <a:off x="719138" y="54292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Block(n+4)</a:t>
            </a:r>
          </a:p>
        </p:txBody>
      </p:sp>
      <p:sp>
        <p:nvSpPr>
          <p:cNvPr id="183373" name="Text Box 77"/>
          <p:cNvSpPr txBox="1">
            <a:spLocks noChangeAspect="1" noChangeArrowheads="1"/>
          </p:cNvSpPr>
          <p:nvPr/>
        </p:nvSpPr>
        <p:spPr bwMode="auto">
          <a:xfrm>
            <a:off x="3598863" y="50228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Ctrl(n+3)</a:t>
            </a:r>
          </a:p>
        </p:txBody>
      </p:sp>
      <p:cxnSp>
        <p:nvCxnSpPr>
          <p:cNvPr id="183374" name="AutoShape 78"/>
          <p:cNvCxnSpPr>
            <a:cxnSpLocks noChangeShapeType="1"/>
            <a:stCxn id="183355" idx="2"/>
            <a:endCxn id="183373" idx="0"/>
          </p:cNvCxnSpPr>
          <p:nvPr/>
        </p:nvCxnSpPr>
        <p:spPr bwMode="auto">
          <a:xfrm>
            <a:off x="1258888" y="4924425"/>
            <a:ext cx="2879725" cy="984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75" name="AutoShape 79"/>
          <p:cNvCxnSpPr>
            <a:cxnSpLocks noChangeShapeType="1"/>
            <a:stCxn id="183373" idx="2"/>
            <a:endCxn id="183373" idx="0"/>
          </p:cNvCxnSpPr>
          <p:nvPr/>
        </p:nvCxnSpPr>
        <p:spPr bwMode="auto">
          <a:xfrm rot="5400000" flipH="1" flipV="1">
            <a:off x="4033044" y="512841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3376" name="AutoShape 80"/>
          <p:cNvCxnSpPr>
            <a:cxnSpLocks noChangeShapeType="1"/>
            <a:stCxn id="183360" idx="2"/>
            <a:endCxn id="183355" idx="0"/>
          </p:cNvCxnSpPr>
          <p:nvPr/>
        </p:nvCxnSpPr>
        <p:spPr bwMode="auto">
          <a:xfrm flipH="1">
            <a:off x="1258888" y="4518025"/>
            <a:ext cx="2879725" cy="193675"/>
          </a:xfrm>
          <a:prstGeom prst="straightConnector1">
            <a:avLst/>
          </a:prstGeom>
          <a:noFill/>
          <a:ln w="12700" cap="sq">
            <a:solidFill>
              <a:srgbClr val="CC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3377" name="Text Box 81"/>
          <p:cNvSpPr txBox="1">
            <a:spLocks noChangeAspect="1" noChangeArrowheads="1"/>
          </p:cNvSpPr>
          <p:nvPr/>
        </p:nvSpPr>
        <p:spPr bwMode="auto">
          <a:xfrm>
            <a:off x="2146300" y="43942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solidFill>
                  <a:srgbClr val="FF3300"/>
                </a:solidFill>
                <a:cs typeface="+mn-cs"/>
              </a:rPr>
              <a:t>Nak</a:t>
            </a:r>
          </a:p>
        </p:txBody>
      </p:sp>
      <p:sp>
        <p:nvSpPr>
          <p:cNvPr id="2" name="Date Placeholder 1"/>
          <p:cNvSpPr>
            <a:spLocks noGrp="1"/>
          </p:cNvSpPr>
          <p:nvPr>
            <p:ph type="dt" sz="quarter" idx="10"/>
          </p:nvPr>
        </p:nvSpPr>
        <p:spPr/>
        <p:txBody>
          <a:bodyPr/>
          <a:lstStyle/>
          <a:p>
            <a:pPr>
              <a:defRPr/>
            </a:pPr>
            <a:r>
              <a:rPr lang="fr-FR" smtClean="0"/>
              <a:t>© </a:t>
            </a:r>
            <a:fld id="{FC7173F2-D326-8447-B629-A08FE9202C4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7BC1DF1C-9803-C644-B633-AE105666DED9}" type="slidenum">
              <a:rPr lang="fr-FR" smtClean="0"/>
              <a:pPr>
                <a:defRPr/>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457200" y="0"/>
            <a:ext cx="8153400" cy="701675"/>
          </a:xfrm>
        </p:spPr>
        <p:txBody>
          <a:bodyPr lIns="0" rIns="0">
            <a:spAutoFit/>
          </a:bodyPr>
          <a:lstStyle/>
          <a:p>
            <a:pPr>
              <a:defRPr/>
            </a:pPr>
            <a:r>
              <a:rPr lang="fr-FR" sz="4000" smtClean="0">
                <a:cs typeface="+mj-cs"/>
              </a:rPr>
              <a:t>ARQ – </a:t>
            </a:r>
            <a:r>
              <a:rPr lang="fr-FR" sz="4000" i="1" smtClean="0">
                <a:cs typeface="+mj-cs"/>
              </a:rPr>
              <a:t>Nak</a:t>
            </a:r>
          </a:p>
        </p:txBody>
      </p:sp>
      <p:sp>
        <p:nvSpPr>
          <p:cNvPr id="184330" name="Line 10"/>
          <p:cNvSpPr>
            <a:spLocks noChangeShapeType="1"/>
          </p:cNvSpPr>
          <p:nvPr/>
        </p:nvSpPr>
        <p:spPr bwMode="auto">
          <a:xfrm>
            <a:off x="539750" y="1066800"/>
            <a:ext cx="0" cy="44196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4331" name="Text Box 11"/>
          <p:cNvSpPr txBox="1">
            <a:spLocks noChangeArrowheads="1"/>
          </p:cNvSpPr>
          <p:nvPr/>
        </p:nvSpPr>
        <p:spPr bwMode="auto">
          <a:xfrm rot="-5400000">
            <a:off x="-39687" y="3078162"/>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Temps</a:t>
            </a:r>
          </a:p>
        </p:txBody>
      </p:sp>
      <p:cxnSp>
        <p:nvCxnSpPr>
          <p:cNvPr id="184332" name="AutoShape 12"/>
          <p:cNvCxnSpPr>
            <a:cxnSpLocks noChangeShapeType="1"/>
            <a:stCxn id="184342" idx="2"/>
            <a:endCxn id="184340" idx="0"/>
          </p:cNvCxnSpPr>
          <p:nvPr/>
        </p:nvCxnSpPr>
        <p:spPr bwMode="auto">
          <a:xfrm>
            <a:off x="1258888" y="1325563"/>
            <a:ext cx="2879725" cy="10001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34" name="AutoShape 14"/>
          <p:cNvCxnSpPr>
            <a:cxnSpLocks noChangeShapeType="1"/>
            <a:stCxn id="184343" idx="2"/>
            <a:endCxn id="184348" idx="0"/>
          </p:cNvCxnSpPr>
          <p:nvPr/>
        </p:nvCxnSpPr>
        <p:spPr bwMode="auto">
          <a:xfrm>
            <a:off x="1258888" y="2044700"/>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35" name="AutoShape 15"/>
          <p:cNvCxnSpPr>
            <a:cxnSpLocks noChangeShapeType="1"/>
            <a:stCxn id="184348" idx="2"/>
            <a:endCxn id="184347" idx="0"/>
          </p:cNvCxnSpPr>
          <p:nvPr/>
        </p:nvCxnSpPr>
        <p:spPr bwMode="auto">
          <a:xfrm flipH="1">
            <a:off x="1258888" y="2359025"/>
            <a:ext cx="2879725" cy="912813"/>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36" name="AutoShape 16"/>
          <p:cNvCxnSpPr>
            <a:cxnSpLocks noChangeShapeType="1"/>
            <a:stCxn id="184344" idx="2"/>
            <a:endCxn id="184349" idx="0"/>
          </p:cNvCxnSpPr>
          <p:nvPr/>
        </p:nvCxnSpPr>
        <p:spPr bwMode="auto">
          <a:xfrm>
            <a:off x="1258888" y="2763838"/>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37" name="AutoShape 17"/>
          <p:cNvCxnSpPr>
            <a:cxnSpLocks noChangeShapeType="1"/>
            <a:stCxn id="184347" idx="2"/>
            <a:endCxn id="184350" idx="0"/>
          </p:cNvCxnSpPr>
          <p:nvPr/>
        </p:nvCxnSpPr>
        <p:spPr bwMode="auto">
          <a:xfrm>
            <a:off x="1258888" y="3484563"/>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38" name="AutoShape 18"/>
          <p:cNvCxnSpPr>
            <a:cxnSpLocks noChangeShapeType="1"/>
            <a:stCxn id="184345" idx="2"/>
            <a:endCxn id="184351" idx="0"/>
          </p:cNvCxnSpPr>
          <p:nvPr/>
        </p:nvCxnSpPr>
        <p:spPr bwMode="auto">
          <a:xfrm>
            <a:off x="1258888" y="4203700"/>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4340" name="Text Box 20"/>
          <p:cNvSpPr txBox="1">
            <a:spLocks noChangeAspect="1" noChangeArrowheads="1"/>
          </p:cNvSpPr>
          <p:nvPr/>
        </p:nvSpPr>
        <p:spPr bwMode="auto">
          <a:xfrm>
            <a:off x="3598863" y="14255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a:t>
            </a:r>
          </a:p>
        </p:txBody>
      </p:sp>
      <p:cxnSp>
        <p:nvCxnSpPr>
          <p:cNvPr id="184341" name="AutoShape 21"/>
          <p:cNvCxnSpPr>
            <a:cxnSpLocks noChangeShapeType="1"/>
          </p:cNvCxnSpPr>
          <p:nvPr/>
        </p:nvCxnSpPr>
        <p:spPr bwMode="auto">
          <a:xfrm flipH="1">
            <a:off x="1258888" y="5235575"/>
            <a:ext cx="2879725" cy="911225"/>
          </a:xfrm>
          <a:prstGeom prst="straightConnector1">
            <a:avLst/>
          </a:prstGeom>
          <a:noFill/>
          <a:ln w="12700" cap="sq">
            <a:solidFill>
              <a:srgbClr val="3399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4342" name="Text Box 22"/>
          <p:cNvSpPr txBox="1">
            <a:spLocks noChangeAspect="1" noChangeArrowheads="1"/>
          </p:cNvSpPr>
          <p:nvPr/>
        </p:nvSpPr>
        <p:spPr bwMode="auto">
          <a:xfrm>
            <a:off x="719138" y="1112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a:t>
            </a:r>
          </a:p>
        </p:txBody>
      </p:sp>
      <p:sp>
        <p:nvSpPr>
          <p:cNvPr id="184343" name="Text Box 23"/>
          <p:cNvSpPr txBox="1">
            <a:spLocks noChangeAspect="1" noChangeArrowheads="1"/>
          </p:cNvSpPr>
          <p:nvPr/>
        </p:nvSpPr>
        <p:spPr bwMode="auto">
          <a:xfrm>
            <a:off x="719138" y="1831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Block(n+1)</a:t>
            </a:r>
          </a:p>
        </p:txBody>
      </p:sp>
      <p:sp>
        <p:nvSpPr>
          <p:cNvPr id="184344" name="Text Box 24"/>
          <p:cNvSpPr txBox="1">
            <a:spLocks noChangeAspect="1" noChangeArrowheads="1"/>
          </p:cNvSpPr>
          <p:nvPr/>
        </p:nvSpPr>
        <p:spPr bwMode="auto">
          <a:xfrm>
            <a:off x="719138" y="255111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Block(n+2)</a:t>
            </a:r>
          </a:p>
        </p:txBody>
      </p:sp>
      <p:sp>
        <p:nvSpPr>
          <p:cNvPr id="184345" name="Text Box 25"/>
          <p:cNvSpPr txBox="1">
            <a:spLocks noChangeAspect="1" noChangeArrowheads="1"/>
          </p:cNvSpPr>
          <p:nvPr/>
        </p:nvSpPr>
        <p:spPr bwMode="auto">
          <a:xfrm>
            <a:off x="719138" y="3990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Block(n+2)</a:t>
            </a:r>
          </a:p>
        </p:txBody>
      </p:sp>
      <p:sp>
        <p:nvSpPr>
          <p:cNvPr id="184346" name="Text Box 26"/>
          <p:cNvSpPr txBox="1">
            <a:spLocks noChangeAspect="1" noChangeArrowheads="1"/>
          </p:cNvSpPr>
          <p:nvPr/>
        </p:nvSpPr>
        <p:spPr bwMode="auto">
          <a:xfrm>
            <a:off x="719138" y="47117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Block(n+3)</a:t>
            </a:r>
          </a:p>
        </p:txBody>
      </p:sp>
      <p:sp>
        <p:nvSpPr>
          <p:cNvPr id="184347" name="Text Box 27"/>
          <p:cNvSpPr txBox="1">
            <a:spLocks noChangeAspect="1" noChangeArrowheads="1"/>
          </p:cNvSpPr>
          <p:nvPr/>
        </p:nvSpPr>
        <p:spPr bwMode="auto">
          <a:xfrm>
            <a:off x="719138" y="3271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solidFill>
                  <a:srgbClr val="FF3300"/>
                </a:solidFill>
                <a:cs typeface="+mn-cs"/>
              </a:rPr>
              <a:t>Block(n+1)</a:t>
            </a:r>
          </a:p>
        </p:txBody>
      </p:sp>
      <p:sp>
        <p:nvSpPr>
          <p:cNvPr id="184348" name="Text Box 28"/>
          <p:cNvSpPr txBox="1">
            <a:spLocks noChangeAspect="1" noChangeArrowheads="1"/>
          </p:cNvSpPr>
          <p:nvPr/>
        </p:nvSpPr>
        <p:spPr bwMode="auto">
          <a:xfrm>
            <a:off x="3598863" y="2146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Ctrl(n+1)</a:t>
            </a:r>
          </a:p>
        </p:txBody>
      </p:sp>
      <p:sp>
        <p:nvSpPr>
          <p:cNvPr id="184349" name="Text Box 29"/>
          <p:cNvSpPr txBox="1">
            <a:spLocks noChangeAspect="1" noChangeArrowheads="1"/>
          </p:cNvSpPr>
          <p:nvPr/>
        </p:nvSpPr>
        <p:spPr bwMode="auto">
          <a:xfrm>
            <a:off x="3598863" y="28654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b="1">
                <a:solidFill>
                  <a:srgbClr val="FF00FF"/>
                </a:solidFill>
                <a:cs typeface="+mn-cs"/>
              </a:rPr>
              <a:t>Ignoré</a:t>
            </a:r>
          </a:p>
        </p:txBody>
      </p:sp>
      <p:sp>
        <p:nvSpPr>
          <p:cNvPr id="184350" name="Text Box 30"/>
          <p:cNvSpPr txBox="1">
            <a:spLocks noChangeAspect="1" noChangeArrowheads="1"/>
          </p:cNvSpPr>
          <p:nvPr/>
        </p:nvSpPr>
        <p:spPr bwMode="auto">
          <a:xfrm>
            <a:off x="3598863" y="358616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Ctrl(n+1)</a:t>
            </a:r>
          </a:p>
        </p:txBody>
      </p:sp>
      <p:sp>
        <p:nvSpPr>
          <p:cNvPr id="184351" name="Text Box 31"/>
          <p:cNvSpPr txBox="1">
            <a:spLocks noChangeAspect="1" noChangeArrowheads="1"/>
          </p:cNvSpPr>
          <p:nvPr/>
        </p:nvSpPr>
        <p:spPr bwMode="auto">
          <a:xfrm>
            <a:off x="3598863" y="4305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Ctrl(n+2)</a:t>
            </a:r>
          </a:p>
        </p:txBody>
      </p:sp>
      <p:cxnSp>
        <p:nvCxnSpPr>
          <p:cNvPr id="184352" name="AutoShape 32"/>
          <p:cNvCxnSpPr>
            <a:cxnSpLocks noChangeShapeType="1"/>
            <a:stCxn id="184348" idx="2"/>
            <a:endCxn id="184348" idx="0"/>
          </p:cNvCxnSpPr>
          <p:nvPr/>
        </p:nvCxnSpPr>
        <p:spPr bwMode="auto">
          <a:xfrm rot="5400000" flipH="1" flipV="1">
            <a:off x="4033044" y="225186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53" name="AutoShape 33"/>
          <p:cNvCxnSpPr>
            <a:cxnSpLocks noChangeShapeType="1"/>
            <a:stCxn id="184340" idx="2"/>
            <a:endCxn id="184340" idx="0"/>
          </p:cNvCxnSpPr>
          <p:nvPr/>
        </p:nvCxnSpPr>
        <p:spPr bwMode="auto">
          <a:xfrm rot="5400000" flipH="1" flipV="1">
            <a:off x="4033044" y="1531144"/>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54" name="AutoShape 34"/>
          <p:cNvCxnSpPr>
            <a:cxnSpLocks noChangeShapeType="1"/>
            <a:stCxn id="184349" idx="2"/>
            <a:endCxn id="184349" idx="0"/>
          </p:cNvCxnSpPr>
          <p:nvPr/>
        </p:nvCxnSpPr>
        <p:spPr bwMode="auto">
          <a:xfrm rot="5400000" flipH="1" flipV="1">
            <a:off x="4033044" y="2971007"/>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55" name="AutoShape 35"/>
          <p:cNvCxnSpPr>
            <a:cxnSpLocks noChangeShapeType="1"/>
            <a:stCxn id="184350" idx="2"/>
            <a:endCxn id="184350" idx="0"/>
          </p:cNvCxnSpPr>
          <p:nvPr/>
        </p:nvCxnSpPr>
        <p:spPr bwMode="auto">
          <a:xfrm rot="5400000" flipH="1" flipV="1">
            <a:off x="4033044" y="3691732"/>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56" name="AutoShape 36"/>
          <p:cNvCxnSpPr>
            <a:cxnSpLocks noChangeShapeType="1"/>
            <a:stCxn id="184351" idx="2"/>
            <a:endCxn id="184351" idx="0"/>
          </p:cNvCxnSpPr>
          <p:nvPr/>
        </p:nvCxnSpPr>
        <p:spPr bwMode="auto">
          <a:xfrm rot="5400000" flipH="1" flipV="1">
            <a:off x="4033044" y="441086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4359" name="Text Box 39"/>
          <p:cNvSpPr txBox="1">
            <a:spLocks noChangeAspect="1" noChangeArrowheads="1"/>
          </p:cNvSpPr>
          <p:nvPr/>
        </p:nvSpPr>
        <p:spPr bwMode="auto">
          <a:xfrm>
            <a:off x="2362200" y="24384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solidFill>
                  <a:srgbClr val="FF3300"/>
                </a:solidFill>
                <a:cs typeface="+mn-cs"/>
              </a:rPr>
              <a:t>Nac(n+1)</a:t>
            </a:r>
          </a:p>
        </p:txBody>
      </p:sp>
      <p:sp>
        <p:nvSpPr>
          <p:cNvPr id="184360" name="Text Box 40"/>
          <p:cNvSpPr txBox="1">
            <a:spLocks noChangeAspect="1" noChangeArrowheads="1"/>
          </p:cNvSpPr>
          <p:nvPr/>
        </p:nvSpPr>
        <p:spPr bwMode="auto">
          <a:xfrm>
            <a:off x="2362200" y="53340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solidFill>
                  <a:srgbClr val="339933"/>
                </a:solidFill>
                <a:cs typeface="+mn-cs"/>
              </a:rPr>
              <a:t>Ack(n+3)</a:t>
            </a:r>
          </a:p>
        </p:txBody>
      </p:sp>
      <p:sp>
        <p:nvSpPr>
          <p:cNvPr id="184363" name="Text Box 43"/>
          <p:cNvSpPr txBox="1">
            <a:spLocks noChangeAspect="1" noChangeArrowheads="1"/>
          </p:cNvSpPr>
          <p:nvPr/>
        </p:nvSpPr>
        <p:spPr bwMode="auto">
          <a:xfrm>
            <a:off x="719138" y="54292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Block(n+4)</a:t>
            </a:r>
          </a:p>
        </p:txBody>
      </p:sp>
      <p:sp>
        <p:nvSpPr>
          <p:cNvPr id="184364" name="Text Box 44"/>
          <p:cNvSpPr txBox="1">
            <a:spLocks noChangeAspect="1" noChangeArrowheads="1"/>
          </p:cNvSpPr>
          <p:nvPr/>
        </p:nvSpPr>
        <p:spPr bwMode="auto">
          <a:xfrm>
            <a:off x="3598863" y="50228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Ctrl(n+3)</a:t>
            </a:r>
          </a:p>
        </p:txBody>
      </p:sp>
      <p:cxnSp>
        <p:nvCxnSpPr>
          <p:cNvPr id="184365" name="AutoShape 45"/>
          <p:cNvCxnSpPr>
            <a:cxnSpLocks noChangeShapeType="1"/>
            <a:stCxn id="184346" idx="2"/>
            <a:endCxn id="184364" idx="0"/>
          </p:cNvCxnSpPr>
          <p:nvPr/>
        </p:nvCxnSpPr>
        <p:spPr bwMode="auto">
          <a:xfrm>
            <a:off x="1258888" y="4924425"/>
            <a:ext cx="2879725" cy="984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4366" name="AutoShape 46"/>
          <p:cNvCxnSpPr>
            <a:cxnSpLocks noChangeShapeType="1"/>
            <a:stCxn id="184364" idx="2"/>
            <a:endCxn id="184364" idx="0"/>
          </p:cNvCxnSpPr>
          <p:nvPr/>
        </p:nvCxnSpPr>
        <p:spPr bwMode="auto">
          <a:xfrm rot="5400000" flipH="1" flipV="1">
            <a:off x="4033044" y="512841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4367" name="Text Box 47"/>
          <p:cNvSpPr txBox="1">
            <a:spLocks noChangeAspect="1" noChangeArrowheads="1"/>
          </p:cNvSpPr>
          <p:nvPr/>
        </p:nvSpPr>
        <p:spPr bwMode="auto">
          <a:xfrm>
            <a:off x="5241925" y="1914525"/>
            <a:ext cx="344487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Cette méthode, notée ARQ-NAK (</a:t>
            </a:r>
            <a:r>
              <a:rPr lang="en-US" sz="1800" i="1">
                <a:cs typeface="Times New Roman" charset="0"/>
              </a:rPr>
              <a:t>Automatic Request Repeat - Negative Acknowledge</a:t>
            </a:r>
            <a:r>
              <a:rPr lang="fr-FR" sz="1800">
                <a:cs typeface="Times New Roman" charset="0"/>
              </a:rPr>
              <a:t>), est utilisable sur des liaisons de données exploitées en full duplex. L'émetteur transmet les blocs d'information successivement, sans attendre d'accusé de réception entre deux blocs. Il ne s'interrompt que, lorsqu'il reçoit un accusé de réception négatif. Le bloc erroné ainsi que les blocs qui les suivaient sont alors retransmis.</a:t>
            </a:r>
          </a:p>
        </p:txBody>
      </p:sp>
      <p:cxnSp>
        <p:nvCxnSpPr>
          <p:cNvPr id="184369" name="AutoShape 49"/>
          <p:cNvCxnSpPr>
            <a:cxnSpLocks noChangeShapeType="1"/>
            <a:stCxn id="184363" idx="2"/>
          </p:cNvCxnSpPr>
          <p:nvPr/>
        </p:nvCxnSpPr>
        <p:spPr bwMode="auto">
          <a:xfrm>
            <a:off x="1258888" y="5641975"/>
            <a:ext cx="2855912" cy="730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FF1A8C43-7709-3740-8397-52DBBB2896C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49E9013-B5EB-8140-A635-6C9FBB089AD2}" type="slidenum">
              <a:rPr lang="fr-FR" smtClean="0"/>
              <a:pPr>
                <a:defRPr/>
              </a:pPr>
              <a:t>165</a:t>
            </a:fld>
            <a:endParaRPr lang="fr-F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457200" y="0"/>
            <a:ext cx="8153400" cy="701675"/>
          </a:xfrm>
        </p:spPr>
        <p:txBody>
          <a:bodyPr lIns="0" rIns="0">
            <a:spAutoFit/>
          </a:bodyPr>
          <a:lstStyle/>
          <a:p>
            <a:pPr>
              <a:defRPr/>
            </a:pPr>
            <a:r>
              <a:rPr lang="fr-FR" sz="4000" smtClean="0">
                <a:cs typeface="+mj-cs"/>
              </a:rPr>
              <a:t>Retransmission – </a:t>
            </a:r>
            <a:r>
              <a:rPr lang="fr-FR" sz="4000" i="1" smtClean="0">
                <a:cs typeface="+mj-cs"/>
              </a:rPr>
              <a:t>Répétition Sélective</a:t>
            </a:r>
          </a:p>
        </p:txBody>
      </p:sp>
      <p:sp>
        <p:nvSpPr>
          <p:cNvPr id="185347" name="Line 3"/>
          <p:cNvSpPr>
            <a:spLocks noChangeShapeType="1"/>
          </p:cNvSpPr>
          <p:nvPr/>
        </p:nvSpPr>
        <p:spPr bwMode="auto">
          <a:xfrm>
            <a:off x="539750" y="1066800"/>
            <a:ext cx="0" cy="44196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5348" name="Text Box 4"/>
          <p:cNvSpPr txBox="1">
            <a:spLocks noChangeArrowheads="1"/>
          </p:cNvSpPr>
          <p:nvPr/>
        </p:nvSpPr>
        <p:spPr bwMode="auto">
          <a:xfrm rot="-5400000">
            <a:off x="-39687" y="3078162"/>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Temps</a:t>
            </a:r>
          </a:p>
        </p:txBody>
      </p:sp>
      <p:cxnSp>
        <p:nvCxnSpPr>
          <p:cNvPr id="185349" name="AutoShape 5"/>
          <p:cNvCxnSpPr>
            <a:cxnSpLocks noChangeShapeType="1"/>
            <a:stCxn id="185357" idx="2"/>
            <a:endCxn id="185355" idx="0"/>
          </p:cNvCxnSpPr>
          <p:nvPr/>
        </p:nvCxnSpPr>
        <p:spPr bwMode="auto">
          <a:xfrm>
            <a:off x="1258888" y="1325563"/>
            <a:ext cx="2879725" cy="10001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50" name="AutoShape 6"/>
          <p:cNvCxnSpPr>
            <a:cxnSpLocks noChangeShapeType="1"/>
            <a:stCxn id="185358" idx="2"/>
            <a:endCxn id="185363" idx="0"/>
          </p:cNvCxnSpPr>
          <p:nvPr/>
        </p:nvCxnSpPr>
        <p:spPr bwMode="auto">
          <a:xfrm>
            <a:off x="1258888" y="2044700"/>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51" name="AutoShape 7"/>
          <p:cNvCxnSpPr>
            <a:cxnSpLocks noChangeShapeType="1"/>
            <a:stCxn id="185363" idx="2"/>
            <a:endCxn id="185362" idx="0"/>
          </p:cNvCxnSpPr>
          <p:nvPr/>
        </p:nvCxnSpPr>
        <p:spPr bwMode="auto">
          <a:xfrm flipH="1">
            <a:off x="1258888" y="2359025"/>
            <a:ext cx="2879725" cy="912813"/>
          </a:xfrm>
          <a:prstGeom prst="straightConnector1">
            <a:avLst/>
          </a:prstGeom>
          <a:noFill/>
          <a:ln w="12700" cap="sq">
            <a:solidFill>
              <a:srgbClr val="CC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52" name="AutoShape 8"/>
          <p:cNvCxnSpPr>
            <a:cxnSpLocks noChangeShapeType="1"/>
            <a:stCxn id="185359" idx="2"/>
            <a:endCxn id="185364" idx="0"/>
          </p:cNvCxnSpPr>
          <p:nvPr/>
        </p:nvCxnSpPr>
        <p:spPr bwMode="auto">
          <a:xfrm>
            <a:off x="1258888" y="2763838"/>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53" name="AutoShape 9"/>
          <p:cNvCxnSpPr>
            <a:cxnSpLocks noChangeShapeType="1"/>
            <a:stCxn id="185362" idx="2"/>
            <a:endCxn id="185365" idx="0"/>
          </p:cNvCxnSpPr>
          <p:nvPr/>
        </p:nvCxnSpPr>
        <p:spPr bwMode="auto">
          <a:xfrm>
            <a:off x="1258888" y="3484563"/>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54" name="AutoShape 10"/>
          <p:cNvCxnSpPr>
            <a:cxnSpLocks noChangeShapeType="1"/>
            <a:stCxn id="185360" idx="2"/>
            <a:endCxn id="185366" idx="0"/>
          </p:cNvCxnSpPr>
          <p:nvPr/>
        </p:nvCxnSpPr>
        <p:spPr bwMode="auto">
          <a:xfrm>
            <a:off x="1258888" y="4203700"/>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5355" name="Text Box 11"/>
          <p:cNvSpPr txBox="1">
            <a:spLocks noChangeAspect="1" noChangeArrowheads="1"/>
          </p:cNvSpPr>
          <p:nvPr/>
        </p:nvSpPr>
        <p:spPr bwMode="auto">
          <a:xfrm>
            <a:off x="3598863" y="14255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a:t>
            </a:r>
          </a:p>
        </p:txBody>
      </p:sp>
      <p:cxnSp>
        <p:nvCxnSpPr>
          <p:cNvPr id="185356" name="AutoShape 12"/>
          <p:cNvCxnSpPr>
            <a:cxnSpLocks noChangeShapeType="1"/>
          </p:cNvCxnSpPr>
          <p:nvPr/>
        </p:nvCxnSpPr>
        <p:spPr bwMode="auto">
          <a:xfrm flipH="1">
            <a:off x="1258888" y="5235575"/>
            <a:ext cx="2879725" cy="911225"/>
          </a:xfrm>
          <a:prstGeom prst="straightConnector1">
            <a:avLst/>
          </a:prstGeom>
          <a:noFill/>
          <a:ln w="12700" cap="sq">
            <a:solidFill>
              <a:srgbClr val="339933"/>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5357" name="Text Box 13"/>
          <p:cNvSpPr txBox="1">
            <a:spLocks noChangeAspect="1" noChangeArrowheads="1"/>
          </p:cNvSpPr>
          <p:nvPr/>
        </p:nvSpPr>
        <p:spPr bwMode="auto">
          <a:xfrm>
            <a:off x="719138" y="1112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a:t>
            </a:r>
          </a:p>
        </p:txBody>
      </p:sp>
      <p:sp>
        <p:nvSpPr>
          <p:cNvPr id="185358" name="Text Box 14"/>
          <p:cNvSpPr txBox="1">
            <a:spLocks noChangeAspect="1" noChangeArrowheads="1"/>
          </p:cNvSpPr>
          <p:nvPr/>
        </p:nvSpPr>
        <p:spPr bwMode="auto">
          <a:xfrm>
            <a:off x="719138" y="1831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Block(n+1)</a:t>
            </a:r>
          </a:p>
        </p:txBody>
      </p:sp>
      <p:sp>
        <p:nvSpPr>
          <p:cNvPr id="185359" name="Text Box 15"/>
          <p:cNvSpPr txBox="1">
            <a:spLocks noChangeAspect="1" noChangeArrowheads="1"/>
          </p:cNvSpPr>
          <p:nvPr/>
        </p:nvSpPr>
        <p:spPr bwMode="auto">
          <a:xfrm>
            <a:off x="719138" y="255111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Block(n+2)</a:t>
            </a:r>
          </a:p>
        </p:txBody>
      </p:sp>
      <p:sp>
        <p:nvSpPr>
          <p:cNvPr id="185360" name="Text Box 16"/>
          <p:cNvSpPr txBox="1">
            <a:spLocks noChangeAspect="1" noChangeArrowheads="1"/>
          </p:cNvSpPr>
          <p:nvPr/>
        </p:nvSpPr>
        <p:spPr bwMode="auto">
          <a:xfrm>
            <a:off x="719138" y="3990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Block(n+3)</a:t>
            </a:r>
          </a:p>
        </p:txBody>
      </p:sp>
      <p:sp>
        <p:nvSpPr>
          <p:cNvPr id="185361" name="Text Box 17"/>
          <p:cNvSpPr txBox="1">
            <a:spLocks noChangeAspect="1" noChangeArrowheads="1"/>
          </p:cNvSpPr>
          <p:nvPr/>
        </p:nvSpPr>
        <p:spPr bwMode="auto">
          <a:xfrm>
            <a:off x="719138" y="47117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Block(n+4)</a:t>
            </a:r>
          </a:p>
        </p:txBody>
      </p:sp>
      <p:sp>
        <p:nvSpPr>
          <p:cNvPr id="185362" name="Text Box 18"/>
          <p:cNvSpPr txBox="1">
            <a:spLocks noChangeAspect="1" noChangeArrowheads="1"/>
          </p:cNvSpPr>
          <p:nvPr/>
        </p:nvSpPr>
        <p:spPr bwMode="auto">
          <a:xfrm>
            <a:off x="719138" y="3271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solidFill>
                  <a:srgbClr val="FF3300"/>
                </a:solidFill>
                <a:cs typeface="+mn-cs"/>
              </a:rPr>
              <a:t>Block(n+1)</a:t>
            </a:r>
          </a:p>
        </p:txBody>
      </p:sp>
      <p:sp>
        <p:nvSpPr>
          <p:cNvPr id="185363" name="Text Box 19"/>
          <p:cNvSpPr txBox="1">
            <a:spLocks noChangeAspect="1" noChangeArrowheads="1"/>
          </p:cNvSpPr>
          <p:nvPr/>
        </p:nvSpPr>
        <p:spPr bwMode="auto">
          <a:xfrm>
            <a:off x="3598863" y="2146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b="1">
                <a:solidFill>
                  <a:srgbClr val="CC3300"/>
                </a:solidFill>
                <a:cs typeface="+mn-cs"/>
              </a:rPr>
              <a:t>Ctrl(n+1)</a:t>
            </a:r>
          </a:p>
        </p:txBody>
      </p:sp>
      <p:sp>
        <p:nvSpPr>
          <p:cNvPr id="185364" name="Text Box 20"/>
          <p:cNvSpPr txBox="1">
            <a:spLocks noChangeAspect="1" noChangeArrowheads="1"/>
          </p:cNvSpPr>
          <p:nvPr/>
        </p:nvSpPr>
        <p:spPr bwMode="auto">
          <a:xfrm>
            <a:off x="3598863" y="28654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Ctrl(n+2)</a:t>
            </a:r>
          </a:p>
        </p:txBody>
      </p:sp>
      <p:sp>
        <p:nvSpPr>
          <p:cNvPr id="185365" name="Text Box 21"/>
          <p:cNvSpPr txBox="1">
            <a:spLocks noChangeAspect="1" noChangeArrowheads="1"/>
          </p:cNvSpPr>
          <p:nvPr/>
        </p:nvSpPr>
        <p:spPr bwMode="auto">
          <a:xfrm>
            <a:off x="3598863" y="358616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Ctrl(n+1)</a:t>
            </a:r>
          </a:p>
        </p:txBody>
      </p:sp>
      <p:sp>
        <p:nvSpPr>
          <p:cNvPr id="185366" name="Text Box 22"/>
          <p:cNvSpPr txBox="1">
            <a:spLocks noChangeAspect="1" noChangeArrowheads="1"/>
          </p:cNvSpPr>
          <p:nvPr/>
        </p:nvSpPr>
        <p:spPr bwMode="auto">
          <a:xfrm>
            <a:off x="3598863" y="4305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Ctrl(n+3)</a:t>
            </a:r>
          </a:p>
        </p:txBody>
      </p:sp>
      <p:cxnSp>
        <p:nvCxnSpPr>
          <p:cNvPr id="185367" name="AutoShape 23"/>
          <p:cNvCxnSpPr>
            <a:cxnSpLocks noChangeShapeType="1"/>
            <a:stCxn id="185363" idx="2"/>
            <a:endCxn id="185363" idx="0"/>
          </p:cNvCxnSpPr>
          <p:nvPr/>
        </p:nvCxnSpPr>
        <p:spPr bwMode="auto">
          <a:xfrm rot="5400000" flipH="1" flipV="1">
            <a:off x="4033044" y="2251869"/>
            <a:ext cx="212725" cy="1587"/>
          </a:xfrm>
          <a:prstGeom prst="curvedConnector5">
            <a:avLst>
              <a:gd name="adj1" fmla="val -107463"/>
              <a:gd name="adj2" fmla="val 48400000"/>
              <a:gd name="adj3" fmla="val 207463"/>
            </a:avLst>
          </a:prstGeom>
          <a:noFill/>
          <a:ln w="12700" cap="sq">
            <a:solidFill>
              <a:srgbClr val="CC33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68" name="AutoShape 24"/>
          <p:cNvCxnSpPr>
            <a:cxnSpLocks noChangeShapeType="1"/>
            <a:stCxn id="185355" idx="2"/>
            <a:endCxn id="185355" idx="0"/>
          </p:cNvCxnSpPr>
          <p:nvPr/>
        </p:nvCxnSpPr>
        <p:spPr bwMode="auto">
          <a:xfrm rot="5400000" flipH="1" flipV="1">
            <a:off x="4033044" y="1531144"/>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69" name="AutoShape 25"/>
          <p:cNvCxnSpPr>
            <a:cxnSpLocks noChangeShapeType="1"/>
            <a:stCxn id="185364" idx="2"/>
            <a:endCxn id="185364" idx="0"/>
          </p:cNvCxnSpPr>
          <p:nvPr/>
        </p:nvCxnSpPr>
        <p:spPr bwMode="auto">
          <a:xfrm rot="5400000" flipH="1" flipV="1">
            <a:off x="4033044" y="2971007"/>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70" name="AutoShape 26"/>
          <p:cNvCxnSpPr>
            <a:cxnSpLocks noChangeShapeType="1"/>
            <a:stCxn id="185365" idx="2"/>
            <a:endCxn id="185365" idx="0"/>
          </p:cNvCxnSpPr>
          <p:nvPr/>
        </p:nvCxnSpPr>
        <p:spPr bwMode="auto">
          <a:xfrm rot="5400000" flipH="1" flipV="1">
            <a:off x="4033044" y="3691732"/>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71" name="AutoShape 27"/>
          <p:cNvCxnSpPr>
            <a:cxnSpLocks noChangeShapeType="1"/>
            <a:stCxn id="185366" idx="2"/>
            <a:endCxn id="185366" idx="0"/>
          </p:cNvCxnSpPr>
          <p:nvPr/>
        </p:nvCxnSpPr>
        <p:spPr bwMode="auto">
          <a:xfrm rot="5400000" flipH="1" flipV="1">
            <a:off x="4033044" y="441086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5372" name="Text Box 28"/>
          <p:cNvSpPr txBox="1">
            <a:spLocks noChangeAspect="1" noChangeArrowheads="1"/>
          </p:cNvSpPr>
          <p:nvPr/>
        </p:nvSpPr>
        <p:spPr bwMode="auto">
          <a:xfrm>
            <a:off x="2362200" y="24384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solidFill>
                  <a:srgbClr val="FF3300"/>
                </a:solidFill>
                <a:cs typeface="+mn-cs"/>
              </a:rPr>
              <a:t>Nac(n+1)</a:t>
            </a:r>
          </a:p>
        </p:txBody>
      </p:sp>
      <p:sp>
        <p:nvSpPr>
          <p:cNvPr id="185373" name="Text Box 29"/>
          <p:cNvSpPr txBox="1">
            <a:spLocks noChangeAspect="1" noChangeArrowheads="1"/>
          </p:cNvSpPr>
          <p:nvPr/>
        </p:nvSpPr>
        <p:spPr bwMode="auto">
          <a:xfrm>
            <a:off x="2362200" y="53340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solidFill>
                  <a:srgbClr val="339933"/>
                </a:solidFill>
                <a:cs typeface="+mn-cs"/>
              </a:rPr>
              <a:t>Ack(n+4)</a:t>
            </a:r>
          </a:p>
        </p:txBody>
      </p:sp>
      <p:sp>
        <p:nvSpPr>
          <p:cNvPr id="185374" name="Text Box 30"/>
          <p:cNvSpPr txBox="1">
            <a:spLocks noChangeAspect="1" noChangeArrowheads="1"/>
          </p:cNvSpPr>
          <p:nvPr/>
        </p:nvSpPr>
        <p:spPr bwMode="auto">
          <a:xfrm>
            <a:off x="719138" y="54292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Block(n+5)</a:t>
            </a:r>
          </a:p>
        </p:txBody>
      </p:sp>
      <p:sp>
        <p:nvSpPr>
          <p:cNvPr id="185375" name="Text Box 31"/>
          <p:cNvSpPr txBox="1">
            <a:spLocks noChangeAspect="1" noChangeArrowheads="1"/>
          </p:cNvSpPr>
          <p:nvPr/>
        </p:nvSpPr>
        <p:spPr bwMode="auto">
          <a:xfrm>
            <a:off x="3598863" y="50228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Ctrl(n+4)</a:t>
            </a:r>
          </a:p>
        </p:txBody>
      </p:sp>
      <p:cxnSp>
        <p:nvCxnSpPr>
          <p:cNvPr id="185376" name="AutoShape 32"/>
          <p:cNvCxnSpPr>
            <a:cxnSpLocks noChangeShapeType="1"/>
            <a:stCxn id="185361" idx="2"/>
            <a:endCxn id="185375" idx="0"/>
          </p:cNvCxnSpPr>
          <p:nvPr/>
        </p:nvCxnSpPr>
        <p:spPr bwMode="auto">
          <a:xfrm>
            <a:off x="1258888" y="4924425"/>
            <a:ext cx="2879725" cy="984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5377" name="AutoShape 33"/>
          <p:cNvCxnSpPr>
            <a:cxnSpLocks noChangeShapeType="1"/>
            <a:stCxn id="185375" idx="2"/>
            <a:endCxn id="185375" idx="0"/>
          </p:cNvCxnSpPr>
          <p:nvPr/>
        </p:nvCxnSpPr>
        <p:spPr bwMode="auto">
          <a:xfrm rot="5400000" flipH="1" flipV="1">
            <a:off x="4033044" y="512841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5378" name="Text Box 34"/>
          <p:cNvSpPr txBox="1">
            <a:spLocks noChangeAspect="1" noChangeArrowheads="1"/>
          </p:cNvSpPr>
          <p:nvPr/>
        </p:nvSpPr>
        <p:spPr bwMode="auto">
          <a:xfrm>
            <a:off x="5241925" y="1776413"/>
            <a:ext cx="3444875" cy="357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Cette méthode présente un progrès supplémentaire par rapport aux autres, et, comme la précédente, est utilisable sur des liaisons de données exploitées en full duplex. Lorsqu'une erreur est détectée par le récepteur, il y a transmission d'un accusé de réception négatif concernant le bloc erroné. Alors, le transmetteur retransmet uniquement le bloc rejeté par le récepteur et reprend la transmission à l'endroit ou il l'a laissé.</a:t>
            </a:r>
          </a:p>
        </p:txBody>
      </p:sp>
      <p:cxnSp>
        <p:nvCxnSpPr>
          <p:cNvPr id="185379" name="AutoShape 35"/>
          <p:cNvCxnSpPr>
            <a:cxnSpLocks noChangeShapeType="1"/>
            <a:stCxn id="185374" idx="2"/>
          </p:cNvCxnSpPr>
          <p:nvPr/>
        </p:nvCxnSpPr>
        <p:spPr bwMode="auto">
          <a:xfrm>
            <a:off x="1258888" y="5641975"/>
            <a:ext cx="2855912" cy="730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31F85CE7-6626-504A-B21B-0FBB49D52C81}"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5A5845B7-3E25-AF49-9F51-C59776E21E6A}" type="slidenum">
              <a:rPr lang="fr-FR" smtClean="0"/>
              <a:pPr>
                <a:defRPr/>
              </a:pPr>
              <a:t>166</a:t>
            </a:fld>
            <a:endParaRPr lang="fr-F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185356"/>
                                        </p:tgtEl>
                                        <p:attrNameLst>
                                          <p:attrName>style.visibility</p:attrName>
                                        </p:attrNameLst>
                                      </p:cBhvr>
                                      <p:to>
                                        <p:strVal val="visible"/>
                                      </p:to>
                                    </p:set>
                                    <p:anim calcmode="lin" valueType="num">
                                      <p:cBhvr>
                                        <p:cTn id="7" dur="5000" fill="hold"/>
                                        <p:tgtEl>
                                          <p:spTgt spid="185356"/>
                                        </p:tgtEl>
                                        <p:attrNameLst>
                                          <p:attrName>ppt_w</p:attrName>
                                        </p:attrNameLst>
                                      </p:cBhvr>
                                      <p:tavLst>
                                        <p:tav tm="0" fmla="#ppt_w*sin(2.5*pi*$)">
                                          <p:val>
                                            <p:fltVal val="0"/>
                                          </p:val>
                                        </p:tav>
                                        <p:tav tm="100000">
                                          <p:val>
                                            <p:fltVal val="1"/>
                                          </p:val>
                                        </p:tav>
                                      </p:tavLst>
                                    </p:anim>
                                    <p:anim calcmode="lin" valueType="num">
                                      <p:cBhvr>
                                        <p:cTn id="8" dur="5000" fill="hold"/>
                                        <p:tgtEl>
                                          <p:spTgt spid="185356"/>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0"/>
                            </p:stCondLst>
                            <p:childTnLst>
                              <p:par>
                                <p:cTn id="10" presetID="19" presetClass="entr" presetSubtype="10" fill="hold" grpId="0" nodeType="afterEffect">
                                  <p:stCondLst>
                                    <p:cond delay="0"/>
                                  </p:stCondLst>
                                  <p:childTnLst>
                                    <p:set>
                                      <p:cBhvr>
                                        <p:cTn id="11" dur="1" fill="hold">
                                          <p:stCondLst>
                                            <p:cond delay="0"/>
                                          </p:stCondLst>
                                        </p:cTn>
                                        <p:tgtEl>
                                          <p:spTgt spid="185373"/>
                                        </p:tgtEl>
                                        <p:attrNameLst>
                                          <p:attrName>style.visibility</p:attrName>
                                        </p:attrNameLst>
                                      </p:cBhvr>
                                      <p:to>
                                        <p:strVal val="visible"/>
                                      </p:to>
                                    </p:set>
                                    <p:anim calcmode="lin" valueType="num">
                                      <p:cBhvr>
                                        <p:cTn id="12" dur="5000" fill="hold"/>
                                        <p:tgtEl>
                                          <p:spTgt spid="185373"/>
                                        </p:tgtEl>
                                        <p:attrNameLst>
                                          <p:attrName>ppt_w</p:attrName>
                                        </p:attrNameLst>
                                      </p:cBhvr>
                                      <p:tavLst>
                                        <p:tav tm="0" fmla="#ppt_w*sin(2.5*pi*$)">
                                          <p:val>
                                            <p:fltVal val="0"/>
                                          </p:val>
                                        </p:tav>
                                        <p:tav tm="100000">
                                          <p:val>
                                            <p:fltVal val="1"/>
                                          </p:val>
                                        </p:tav>
                                      </p:tavLst>
                                    </p:anim>
                                    <p:anim calcmode="lin" valueType="num">
                                      <p:cBhvr>
                                        <p:cTn id="13" dur="5000" fill="hold"/>
                                        <p:tgtEl>
                                          <p:spTgt spid="1853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73"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457200" y="0"/>
            <a:ext cx="8153400" cy="701675"/>
          </a:xfrm>
        </p:spPr>
        <p:txBody>
          <a:bodyPr lIns="0" rIns="0">
            <a:spAutoFit/>
          </a:bodyPr>
          <a:lstStyle/>
          <a:p>
            <a:pPr>
              <a:defRPr/>
            </a:pPr>
            <a:r>
              <a:rPr lang="fr-FR" sz="4000" smtClean="0">
                <a:cs typeface="+mj-cs"/>
              </a:rPr>
              <a:t>Retransmission – </a:t>
            </a:r>
            <a:r>
              <a:rPr lang="fr-FR" sz="4000" i="1" smtClean="0">
                <a:cs typeface="+mj-cs"/>
              </a:rPr>
              <a:t>Fenêtrage Glissant</a:t>
            </a:r>
          </a:p>
        </p:txBody>
      </p:sp>
      <p:sp>
        <p:nvSpPr>
          <p:cNvPr id="186371" name="Line 3"/>
          <p:cNvSpPr>
            <a:spLocks noChangeShapeType="1"/>
          </p:cNvSpPr>
          <p:nvPr/>
        </p:nvSpPr>
        <p:spPr bwMode="auto">
          <a:xfrm>
            <a:off x="539750" y="1066800"/>
            <a:ext cx="0" cy="44196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86372" name="Text Box 4"/>
          <p:cNvSpPr txBox="1">
            <a:spLocks noChangeArrowheads="1"/>
          </p:cNvSpPr>
          <p:nvPr/>
        </p:nvSpPr>
        <p:spPr bwMode="auto">
          <a:xfrm rot="-5400000">
            <a:off x="-39687" y="3078162"/>
            <a:ext cx="749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a:cs typeface="+mn-cs"/>
              </a:rPr>
              <a:t>Temps</a:t>
            </a:r>
          </a:p>
        </p:txBody>
      </p:sp>
      <p:cxnSp>
        <p:nvCxnSpPr>
          <p:cNvPr id="186373" name="AutoShape 5"/>
          <p:cNvCxnSpPr>
            <a:cxnSpLocks noChangeShapeType="1"/>
            <a:stCxn id="186381" idx="2"/>
            <a:endCxn id="186379" idx="0"/>
          </p:cNvCxnSpPr>
          <p:nvPr/>
        </p:nvCxnSpPr>
        <p:spPr bwMode="auto">
          <a:xfrm>
            <a:off x="1258888" y="1325563"/>
            <a:ext cx="2879725" cy="10001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374" name="AutoShape 6"/>
          <p:cNvCxnSpPr>
            <a:cxnSpLocks noChangeShapeType="1"/>
            <a:stCxn id="186382" idx="2"/>
            <a:endCxn id="186387" idx="0"/>
          </p:cNvCxnSpPr>
          <p:nvPr/>
        </p:nvCxnSpPr>
        <p:spPr bwMode="auto">
          <a:xfrm>
            <a:off x="1258888" y="2044700"/>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375" name="AutoShape 7"/>
          <p:cNvCxnSpPr>
            <a:cxnSpLocks noChangeShapeType="1"/>
            <a:stCxn id="186387" idx="2"/>
            <a:endCxn id="186386" idx="0"/>
          </p:cNvCxnSpPr>
          <p:nvPr/>
        </p:nvCxnSpPr>
        <p:spPr bwMode="auto">
          <a:xfrm flipH="1">
            <a:off x="1258888" y="2359025"/>
            <a:ext cx="2879725" cy="912813"/>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376" name="AutoShape 8"/>
          <p:cNvCxnSpPr>
            <a:cxnSpLocks noChangeShapeType="1"/>
            <a:stCxn id="186383" idx="2"/>
            <a:endCxn id="186388" idx="0"/>
          </p:cNvCxnSpPr>
          <p:nvPr/>
        </p:nvCxnSpPr>
        <p:spPr bwMode="auto">
          <a:xfrm>
            <a:off x="1258888" y="2763838"/>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377" name="AutoShape 9"/>
          <p:cNvCxnSpPr>
            <a:cxnSpLocks noChangeShapeType="1"/>
            <a:stCxn id="186386" idx="2"/>
            <a:endCxn id="186389" idx="0"/>
          </p:cNvCxnSpPr>
          <p:nvPr/>
        </p:nvCxnSpPr>
        <p:spPr bwMode="auto">
          <a:xfrm>
            <a:off x="1258888" y="3484563"/>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378" name="AutoShape 10"/>
          <p:cNvCxnSpPr>
            <a:cxnSpLocks noChangeShapeType="1"/>
            <a:stCxn id="186384" idx="2"/>
            <a:endCxn id="186390" idx="0"/>
          </p:cNvCxnSpPr>
          <p:nvPr/>
        </p:nvCxnSpPr>
        <p:spPr bwMode="auto">
          <a:xfrm>
            <a:off x="1258888" y="4203700"/>
            <a:ext cx="2879725" cy="1016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6379" name="Text Box 11"/>
          <p:cNvSpPr txBox="1">
            <a:spLocks noChangeAspect="1" noChangeArrowheads="1"/>
          </p:cNvSpPr>
          <p:nvPr/>
        </p:nvSpPr>
        <p:spPr bwMode="auto">
          <a:xfrm>
            <a:off x="3598863" y="14255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a:t>
            </a:r>
          </a:p>
        </p:txBody>
      </p:sp>
      <p:sp>
        <p:nvSpPr>
          <p:cNvPr id="186381" name="Text Box 13"/>
          <p:cNvSpPr txBox="1">
            <a:spLocks noChangeAspect="1" noChangeArrowheads="1"/>
          </p:cNvSpPr>
          <p:nvPr/>
        </p:nvSpPr>
        <p:spPr bwMode="auto">
          <a:xfrm>
            <a:off x="719138" y="1112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a:t>
            </a:r>
          </a:p>
        </p:txBody>
      </p:sp>
      <p:sp>
        <p:nvSpPr>
          <p:cNvPr id="186382" name="Text Box 14"/>
          <p:cNvSpPr txBox="1">
            <a:spLocks noChangeAspect="1" noChangeArrowheads="1"/>
          </p:cNvSpPr>
          <p:nvPr/>
        </p:nvSpPr>
        <p:spPr bwMode="auto">
          <a:xfrm>
            <a:off x="719138" y="1831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Block(n+1)</a:t>
            </a:r>
          </a:p>
        </p:txBody>
      </p:sp>
      <p:sp>
        <p:nvSpPr>
          <p:cNvPr id="186383" name="Text Box 15"/>
          <p:cNvSpPr txBox="1">
            <a:spLocks noChangeAspect="1" noChangeArrowheads="1"/>
          </p:cNvSpPr>
          <p:nvPr/>
        </p:nvSpPr>
        <p:spPr bwMode="auto">
          <a:xfrm>
            <a:off x="719138" y="255111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Block(n+2)</a:t>
            </a:r>
          </a:p>
        </p:txBody>
      </p:sp>
      <p:sp>
        <p:nvSpPr>
          <p:cNvPr id="186384" name="Text Box 16"/>
          <p:cNvSpPr txBox="1">
            <a:spLocks noChangeAspect="1" noChangeArrowheads="1"/>
          </p:cNvSpPr>
          <p:nvPr/>
        </p:nvSpPr>
        <p:spPr bwMode="auto">
          <a:xfrm>
            <a:off x="719138" y="39909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Block(n+4)</a:t>
            </a:r>
          </a:p>
        </p:txBody>
      </p:sp>
      <p:sp>
        <p:nvSpPr>
          <p:cNvPr id="186385" name="Text Box 17"/>
          <p:cNvSpPr txBox="1">
            <a:spLocks noChangeAspect="1" noChangeArrowheads="1"/>
          </p:cNvSpPr>
          <p:nvPr/>
        </p:nvSpPr>
        <p:spPr bwMode="auto">
          <a:xfrm>
            <a:off x="719138" y="47117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Block(n+5)</a:t>
            </a:r>
          </a:p>
        </p:txBody>
      </p:sp>
      <p:sp>
        <p:nvSpPr>
          <p:cNvPr id="186386" name="Text Box 18"/>
          <p:cNvSpPr txBox="1">
            <a:spLocks noChangeAspect="1" noChangeArrowheads="1"/>
          </p:cNvSpPr>
          <p:nvPr/>
        </p:nvSpPr>
        <p:spPr bwMode="auto">
          <a:xfrm>
            <a:off x="719138" y="32718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Block(n+3)</a:t>
            </a:r>
          </a:p>
        </p:txBody>
      </p:sp>
      <p:sp>
        <p:nvSpPr>
          <p:cNvPr id="186387" name="Text Box 19"/>
          <p:cNvSpPr txBox="1">
            <a:spLocks noChangeAspect="1" noChangeArrowheads="1"/>
          </p:cNvSpPr>
          <p:nvPr/>
        </p:nvSpPr>
        <p:spPr bwMode="auto">
          <a:xfrm>
            <a:off x="3598863" y="2146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Ctrl(n+1)</a:t>
            </a:r>
          </a:p>
        </p:txBody>
      </p:sp>
      <p:sp>
        <p:nvSpPr>
          <p:cNvPr id="186388" name="Text Box 20"/>
          <p:cNvSpPr txBox="1">
            <a:spLocks noChangeAspect="1" noChangeArrowheads="1"/>
          </p:cNvSpPr>
          <p:nvPr/>
        </p:nvSpPr>
        <p:spPr bwMode="auto">
          <a:xfrm>
            <a:off x="3598863" y="2865438"/>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Ctrl(n+2)</a:t>
            </a:r>
          </a:p>
        </p:txBody>
      </p:sp>
      <p:sp>
        <p:nvSpPr>
          <p:cNvPr id="186389" name="Text Box 21"/>
          <p:cNvSpPr txBox="1">
            <a:spLocks noChangeAspect="1" noChangeArrowheads="1"/>
          </p:cNvSpPr>
          <p:nvPr/>
        </p:nvSpPr>
        <p:spPr bwMode="auto">
          <a:xfrm>
            <a:off x="3598863" y="3586163"/>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Ctrl(n+3)</a:t>
            </a:r>
          </a:p>
        </p:txBody>
      </p:sp>
      <p:sp>
        <p:nvSpPr>
          <p:cNvPr id="186390" name="Text Box 22"/>
          <p:cNvSpPr txBox="1">
            <a:spLocks noChangeAspect="1" noChangeArrowheads="1"/>
          </p:cNvSpPr>
          <p:nvPr/>
        </p:nvSpPr>
        <p:spPr bwMode="auto">
          <a:xfrm>
            <a:off x="3598863" y="43053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Ctrl(n+4)</a:t>
            </a:r>
          </a:p>
        </p:txBody>
      </p:sp>
      <p:cxnSp>
        <p:nvCxnSpPr>
          <p:cNvPr id="186391" name="AutoShape 23"/>
          <p:cNvCxnSpPr>
            <a:cxnSpLocks noChangeShapeType="1"/>
            <a:stCxn id="186387" idx="2"/>
            <a:endCxn id="186387" idx="0"/>
          </p:cNvCxnSpPr>
          <p:nvPr/>
        </p:nvCxnSpPr>
        <p:spPr bwMode="auto">
          <a:xfrm rot="5400000" flipH="1" flipV="1">
            <a:off x="4033044" y="225186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392" name="AutoShape 24"/>
          <p:cNvCxnSpPr>
            <a:cxnSpLocks noChangeShapeType="1"/>
            <a:stCxn id="186379" idx="2"/>
            <a:endCxn id="186379" idx="0"/>
          </p:cNvCxnSpPr>
          <p:nvPr/>
        </p:nvCxnSpPr>
        <p:spPr bwMode="auto">
          <a:xfrm rot="5400000" flipH="1" flipV="1">
            <a:off x="4033044" y="1531144"/>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393" name="AutoShape 25"/>
          <p:cNvCxnSpPr>
            <a:cxnSpLocks noChangeShapeType="1"/>
            <a:stCxn id="186388" idx="2"/>
            <a:endCxn id="186388" idx="0"/>
          </p:cNvCxnSpPr>
          <p:nvPr/>
        </p:nvCxnSpPr>
        <p:spPr bwMode="auto">
          <a:xfrm rot="5400000" flipH="1" flipV="1">
            <a:off x="4033044" y="2971007"/>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394" name="AutoShape 26"/>
          <p:cNvCxnSpPr>
            <a:cxnSpLocks noChangeShapeType="1"/>
            <a:stCxn id="186389" idx="2"/>
            <a:endCxn id="186389" idx="0"/>
          </p:cNvCxnSpPr>
          <p:nvPr/>
        </p:nvCxnSpPr>
        <p:spPr bwMode="auto">
          <a:xfrm rot="5400000" flipH="1" flipV="1">
            <a:off x="4033044" y="3691732"/>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395" name="AutoShape 27"/>
          <p:cNvCxnSpPr>
            <a:cxnSpLocks noChangeShapeType="1"/>
            <a:stCxn id="186390" idx="2"/>
            <a:endCxn id="186390" idx="0"/>
          </p:cNvCxnSpPr>
          <p:nvPr/>
        </p:nvCxnSpPr>
        <p:spPr bwMode="auto">
          <a:xfrm rot="5400000" flipH="1" flipV="1">
            <a:off x="4033044" y="441086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6396" name="Text Box 28"/>
          <p:cNvSpPr txBox="1">
            <a:spLocks noChangeAspect="1" noChangeArrowheads="1"/>
          </p:cNvSpPr>
          <p:nvPr/>
        </p:nvSpPr>
        <p:spPr bwMode="auto">
          <a:xfrm>
            <a:off x="2362200" y="243840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b="1">
                <a:cs typeface="+mn-cs"/>
              </a:rPr>
              <a:t>B-Ack(n+1)</a:t>
            </a:r>
          </a:p>
        </p:txBody>
      </p:sp>
      <p:sp>
        <p:nvSpPr>
          <p:cNvPr id="186398" name="Text Box 30"/>
          <p:cNvSpPr txBox="1">
            <a:spLocks noChangeAspect="1" noChangeArrowheads="1"/>
          </p:cNvSpPr>
          <p:nvPr/>
        </p:nvSpPr>
        <p:spPr bwMode="auto">
          <a:xfrm>
            <a:off x="719138" y="54292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a:cs typeface="+mn-cs"/>
              </a:rPr>
              <a:t>Block(n+6)</a:t>
            </a:r>
          </a:p>
        </p:txBody>
      </p:sp>
      <p:sp>
        <p:nvSpPr>
          <p:cNvPr id="186399" name="Text Box 31"/>
          <p:cNvSpPr txBox="1">
            <a:spLocks noChangeAspect="1" noChangeArrowheads="1"/>
          </p:cNvSpPr>
          <p:nvPr/>
        </p:nvSpPr>
        <p:spPr bwMode="auto">
          <a:xfrm>
            <a:off x="3598863" y="5022850"/>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r">
              <a:defRPr/>
            </a:pPr>
            <a:r>
              <a:rPr lang="fr-FR" sz="1400">
                <a:cs typeface="+mn-cs"/>
              </a:rPr>
              <a:t>Ctrl(n+5)</a:t>
            </a:r>
          </a:p>
        </p:txBody>
      </p:sp>
      <p:cxnSp>
        <p:nvCxnSpPr>
          <p:cNvPr id="186400" name="AutoShape 32"/>
          <p:cNvCxnSpPr>
            <a:cxnSpLocks noChangeShapeType="1"/>
            <a:stCxn id="186385" idx="2"/>
            <a:endCxn id="186399" idx="0"/>
          </p:cNvCxnSpPr>
          <p:nvPr/>
        </p:nvCxnSpPr>
        <p:spPr bwMode="auto">
          <a:xfrm>
            <a:off x="1258888" y="4924425"/>
            <a:ext cx="2879725" cy="984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401" name="AutoShape 33"/>
          <p:cNvCxnSpPr>
            <a:cxnSpLocks noChangeShapeType="1"/>
            <a:stCxn id="186399" idx="2"/>
            <a:endCxn id="186399" idx="0"/>
          </p:cNvCxnSpPr>
          <p:nvPr/>
        </p:nvCxnSpPr>
        <p:spPr bwMode="auto">
          <a:xfrm rot="5400000" flipH="1" flipV="1">
            <a:off x="4033044" y="5128419"/>
            <a:ext cx="212725" cy="1587"/>
          </a:xfrm>
          <a:prstGeom prst="curvedConnector5">
            <a:avLst>
              <a:gd name="adj1" fmla="val -107463"/>
              <a:gd name="adj2" fmla="val 48400000"/>
              <a:gd name="adj3" fmla="val 207463"/>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6402" name="Text Box 34"/>
          <p:cNvSpPr txBox="1">
            <a:spLocks noChangeAspect="1" noChangeArrowheads="1"/>
          </p:cNvSpPr>
          <p:nvPr/>
        </p:nvSpPr>
        <p:spPr bwMode="auto">
          <a:xfrm>
            <a:off x="5241925" y="4875213"/>
            <a:ext cx="34448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Le récepteur acquitte successivement les paquets; à chaque acquittement reçu par l'émetteur, son crédit d'émission est incrémenté jusqu'au maximum initial</a:t>
            </a:r>
          </a:p>
        </p:txBody>
      </p:sp>
      <p:cxnSp>
        <p:nvCxnSpPr>
          <p:cNvPr id="186403" name="AutoShape 35"/>
          <p:cNvCxnSpPr>
            <a:cxnSpLocks noChangeShapeType="1"/>
            <a:stCxn id="186398" idx="2"/>
          </p:cNvCxnSpPr>
          <p:nvPr/>
        </p:nvCxnSpPr>
        <p:spPr bwMode="auto">
          <a:xfrm>
            <a:off x="1258888" y="5641975"/>
            <a:ext cx="2855912" cy="730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404" name="AutoShape 36"/>
          <p:cNvCxnSpPr>
            <a:cxnSpLocks noChangeShapeType="1"/>
            <a:stCxn id="186388" idx="2"/>
            <a:endCxn id="186384" idx="0"/>
          </p:cNvCxnSpPr>
          <p:nvPr/>
        </p:nvCxnSpPr>
        <p:spPr bwMode="auto">
          <a:xfrm flipH="1">
            <a:off x="1258888" y="3078163"/>
            <a:ext cx="2879725" cy="91281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405" name="AutoShape 37"/>
          <p:cNvCxnSpPr>
            <a:cxnSpLocks noChangeShapeType="1"/>
            <a:stCxn id="186389" idx="2"/>
            <a:endCxn id="186385" idx="0"/>
          </p:cNvCxnSpPr>
          <p:nvPr/>
        </p:nvCxnSpPr>
        <p:spPr bwMode="auto">
          <a:xfrm flipH="1">
            <a:off x="1258888" y="3798888"/>
            <a:ext cx="2879725" cy="91281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406" name="AutoShape 38"/>
          <p:cNvCxnSpPr>
            <a:cxnSpLocks noChangeShapeType="1"/>
            <a:stCxn id="186390" idx="2"/>
            <a:endCxn id="186398" idx="0"/>
          </p:cNvCxnSpPr>
          <p:nvPr/>
        </p:nvCxnSpPr>
        <p:spPr bwMode="auto">
          <a:xfrm flipH="1">
            <a:off x="1258888" y="4518025"/>
            <a:ext cx="2879725" cy="9112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6407" name="AutoShape 39"/>
          <p:cNvCxnSpPr>
            <a:cxnSpLocks noChangeShapeType="1"/>
            <a:stCxn id="186379" idx="2"/>
            <a:endCxn id="186383" idx="0"/>
          </p:cNvCxnSpPr>
          <p:nvPr/>
        </p:nvCxnSpPr>
        <p:spPr bwMode="auto">
          <a:xfrm flipH="1">
            <a:off x="1258888" y="1638300"/>
            <a:ext cx="2879725" cy="912813"/>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6408" name="Text Box 40"/>
          <p:cNvSpPr txBox="1">
            <a:spLocks noChangeAspect="1" noChangeArrowheads="1"/>
          </p:cNvSpPr>
          <p:nvPr/>
        </p:nvSpPr>
        <p:spPr bwMode="auto">
          <a:xfrm>
            <a:off x="2362200" y="16922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B-Ack(n)</a:t>
            </a:r>
          </a:p>
        </p:txBody>
      </p:sp>
      <p:sp>
        <p:nvSpPr>
          <p:cNvPr id="186409" name="Text Box 41"/>
          <p:cNvSpPr txBox="1">
            <a:spLocks noChangeAspect="1" noChangeArrowheads="1"/>
          </p:cNvSpPr>
          <p:nvPr/>
        </p:nvSpPr>
        <p:spPr bwMode="auto">
          <a:xfrm>
            <a:off x="2362200" y="31400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B-Ack(n+2)</a:t>
            </a:r>
          </a:p>
        </p:txBody>
      </p:sp>
      <p:sp>
        <p:nvSpPr>
          <p:cNvPr id="186410" name="Text Box 42"/>
          <p:cNvSpPr txBox="1">
            <a:spLocks noChangeAspect="1" noChangeArrowheads="1"/>
          </p:cNvSpPr>
          <p:nvPr/>
        </p:nvSpPr>
        <p:spPr bwMode="auto">
          <a:xfrm>
            <a:off x="2362200" y="39020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B-Ack(n+3)</a:t>
            </a:r>
          </a:p>
        </p:txBody>
      </p:sp>
      <p:sp>
        <p:nvSpPr>
          <p:cNvPr id="186411" name="Text Box 43"/>
          <p:cNvSpPr txBox="1">
            <a:spLocks noChangeAspect="1" noChangeArrowheads="1"/>
          </p:cNvSpPr>
          <p:nvPr/>
        </p:nvSpPr>
        <p:spPr bwMode="auto">
          <a:xfrm>
            <a:off x="2362200" y="4587875"/>
            <a:ext cx="10795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400">
                <a:cs typeface="+mn-cs"/>
              </a:rPr>
              <a:t>B-Ack(n+4)</a:t>
            </a:r>
          </a:p>
        </p:txBody>
      </p:sp>
      <p:sp>
        <p:nvSpPr>
          <p:cNvPr id="186412" name="Text Box 44"/>
          <p:cNvSpPr txBox="1">
            <a:spLocks noChangeAspect="1" noChangeArrowheads="1"/>
          </p:cNvSpPr>
          <p:nvPr/>
        </p:nvSpPr>
        <p:spPr bwMode="auto">
          <a:xfrm>
            <a:off x="5241925" y="3824288"/>
            <a:ext cx="344487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A chaque émission, le crédit d'émission est décrémenté; à zéro il est interdit d'émettre</a:t>
            </a:r>
          </a:p>
        </p:txBody>
      </p:sp>
      <p:sp>
        <p:nvSpPr>
          <p:cNvPr id="186413" name="Text Box 45"/>
          <p:cNvSpPr txBox="1">
            <a:spLocks noChangeAspect="1" noChangeArrowheads="1"/>
          </p:cNvSpPr>
          <p:nvPr/>
        </p:nvSpPr>
        <p:spPr bwMode="auto">
          <a:xfrm>
            <a:off x="5241925" y="3032125"/>
            <a:ext cx="34448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L'émetteur a un crédit d'émission de la taille de la fenêtre</a:t>
            </a:r>
          </a:p>
        </p:txBody>
      </p:sp>
      <p:sp>
        <p:nvSpPr>
          <p:cNvPr id="186414" name="Text Box 46"/>
          <p:cNvSpPr txBox="1">
            <a:spLocks noChangeAspect="1" noChangeArrowheads="1"/>
          </p:cNvSpPr>
          <p:nvPr/>
        </p:nvSpPr>
        <p:spPr bwMode="auto">
          <a:xfrm>
            <a:off x="5241925" y="1066800"/>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Protocole avec acquittement positif</a:t>
            </a:r>
            <a:endParaRPr lang="fr-FR">
              <a:cs typeface="+mn-cs"/>
            </a:endParaRPr>
          </a:p>
        </p:txBody>
      </p:sp>
      <p:sp>
        <p:nvSpPr>
          <p:cNvPr id="186415" name="Text Box 47"/>
          <p:cNvSpPr txBox="1">
            <a:spLocks noChangeAspect="1" noChangeArrowheads="1"/>
          </p:cNvSpPr>
          <p:nvPr/>
        </p:nvSpPr>
        <p:spPr bwMode="auto">
          <a:xfrm>
            <a:off x="5241925" y="1539875"/>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Retransmission</a:t>
            </a:r>
            <a:endParaRPr lang="fr-FR">
              <a:cs typeface="+mn-cs"/>
            </a:endParaRPr>
          </a:p>
        </p:txBody>
      </p:sp>
      <p:sp>
        <p:nvSpPr>
          <p:cNvPr id="186416" name="Text Box 48"/>
          <p:cNvSpPr txBox="1">
            <a:spLocks noChangeAspect="1" noChangeArrowheads="1"/>
          </p:cNvSpPr>
          <p:nvPr/>
        </p:nvSpPr>
        <p:spPr bwMode="auto">
          <a:xfrm>
            <a:off x="5241925" y="2073275"/>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Séquencement</a:t>
            </a:r>
            <a:endParaRPr lang="fr-FR">
              <a:cs typeface="+mn-cs"/>
            </a:endParaRPr>
          </a:p>
        </p:txBody>
      </p:sp>
      <p:sp>
        <p:nvSpPr>
          <p:cNvPr id="186417" name="Text Box 49"/>
          <p:cNvSpPr txBox="1">
            <a:spLocks noChangeAspect="1" noChangeArrowheads="1"/>
          </p:cNvSpPr>
          <p:nvPr/>
        </p:nvSpPr>
        <p:spPr bwMode="auto">
          <a:xfrm>
            <a:off x="5241925" y="2530475"/>
            <a:ext cx="367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Times New Roman" charset="0"/>
              </a:rPr>
              <a:t>Fenêtre de </a:t>
            </a:r>
            <a:r>
              <a:rPr lang="fr-FR" b="1">
                <a:effectLst>
                  <a:outerShdw blurRad="38100" dist="38100" dir="2700000" algn="tl">
                    <a:srgbClr val="DDDDDD"/>
                  </a:outerShdw>
                </a:effectLst>
                <a:cs typeface="Times New Roman" charset="0"/>
              </a:rPr>
              <a:t>n</a:t>
            </a:r>
            <a:r>
              <a:rPr lang="fr-FR">
                <a:cs typeface="Times New Roman" charset="0"/>
              </a:rPr>
              <a:t> (en général </a:t>
            </a:r>
            <a:r>
              <a:rPr lang="fr-FR" b="1">
                <a:effectLst>
                  <a:outerShdw blurRad="38100" dist="38100" dir="2700000" algn="tl">
                    <a:srgbClr val="DDDDDD"/>
                  </a:outerShdw>
                </a:effectLst>
                <a:cs typeface="Times New Roman" charset="0"/>
              </a:rPr>
              <a:t>4</a:t>
            </a:r>
            <a:r>
              <a:rPr lang="fr-FR">
                <a:cs typeface="Times New Roman" charset="0"/>
              </a:rPr>
              <a:t>)</a:t>
            </a:r>
            <a:endParaRPr lang="fr-FR">
              <a:cs typeface="+mn-cs"/>
            </a:endParaRPr>
          </a:p>
        </p:txBody>
      </p:sp>
      <p:sp>
        <p:nvSpPr>
          <p:cNvPr id="2" name="Date Placeholder 1"/>
          <p:cNvSpPr>
            <a:spLocks noGrp="1"/>
          </p:cNvSpPr>
          <p:nvPr>
            <p:ph type="dt" sz="quarter" idx="10"/>
          </p:nvPr>
        </p:nvSpPr>
        <p:spPr/>
        <p:txBody>
          <a:bodyPr/>
          <a:lstStyle/>
          <a:p>
            <a:pPr>
              <a:defRPr/>
            </a:pPr>
            <a:r>
              <a:rPr lang="fr-FR" smtClean="0"/>
              <a:t>© </a:t>
            </a:r>
            <a:fld id="{272E0F36-DE87-B24C-98ED-4423E0748BE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935DB678-9CBA-3746-BA20-F0189DB6A134}" type="slidenum">
              <a:rPr lang="fr-FR" smtClean="0"/>
              <a:pPr>
                <a:defRPr/>
              </a:pPr>
              <a:t>167</a:t>
            </a:fld>
            <a:endParaRPr lang="fr-F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Procédures</a:t>
            </a:r>
          </a:p>
        </p:txBody>
      </p:sp>
      <p:sp>
        <p:nvSpPr>
          <p:cNvPr id="172035" name="Text Box 3"/>
          <p:cNvSpPr txBox="1">
            <a:spLocks noChangeAspect="1" noChangeArrowheads="1"/>
          </p:cNvSpPr>
          <p:nvPr/>
        </p:nvSpPr>
        <p:spPr bwMode="auto">
          <a:xfrm>
            <a:off x="179388" y="1079500"/>
            <a:ext cx="863758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mn-cs"/>
              </a:rPr>
              <a:t>U</a:t>
            </a:r>
            <a:r>
              <a:rPr lang="fr-FR">
                <a:cs typeface="Times New Roman" charset="0"/>
              </a:rPr>
              <a:t>ne procédure comprend un ensemble des protocoles qui lui permettent de contrôler et de gérer l'ensemble d'une communication depuis son Établissement jusqu'à sa conclusion. Ainsi nous pouvons dire qu'une procédure est, en général, structurée comme une série bien ordonnée de processus logiques enchaînés les uns aux autres et appelés phases de la procédure [</a:t>
            </a:r>
            <a:r>
              <a:rPr lang="fr-FR" b="1">
                <a:cs typeface="Times New Roman" charset="0"/>
                <a:hlinkClick r:id="rId2" action="ppaction://hlinksldjump"/>
              </a:rPr>
              <a:t>Conard 1980</a:t>
            </a:r>
            <a:r>
              <a:rPr lang="fr-FR">
                <a:cs typeface="Times New Roman" charset="0"/>
              </a:rPr>
              <a:t>].</a:t>
            </a:r>
            <a:endParaRPr lang="fr-FR">
              <a:cs typeface="+mn-cs"/>
            </a:endParaRPr>
          </a:p>
        </p:txBody>
      </p:sp>
      <p:sp>
        <p:nvSpPr>
          <p:cNvPr id="172036" name="Rectangle 4"/>
          <p:cNvSpPr>
            <a:spLocks noChangeAspect="1" noChangeArrowheads="1"/>
          </p:cNvSpPr>
          <p:nvPr/>
        </p:nvSpPr>
        <p:spPr bwMode="auto">
          <a:xfrm>
            <a:off x="2878138" y="2895600"/>
            <a:ext cx="2519362" cy="317500"/>
          </a:xfrm>
          <a:prstGeom prst="rect">
            <a:avLst/>
          </a:prstGeom>
          <a:solidFill>
            <a:srgbClr val="00FFFF"/>
          </a:solidFill>
          <a:ln w="12700" cap="sq">
            <a:miter lim="800000"/>
            <a:headEnd type="none" w="sm" len="sm"/>
            <a:tailEnd type="none" w="sm" len="sm"/>
          </a:ln>
          <a:effectLst/>
          <a:scene3d>
            <a:camera prst="legacyObliqueTopRight"/>
            <a:lightRig rig="legacyFlat3" dir="b"/>
          </a:scene3d>
          <a:sp3d extrusionH="2778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a:cs typeface="+mn-cs"/>
              </a:rPr>
              <a:t>Connexion Physique</a:t>
            </a:r>
          </a:p>
        </p:txBody>
      </p:sp>
      <p:sp>
        <p:nvSpPr>
          <p:cNvPr id="172037" name="Rectangle 5"/>
          <p:cNvSpPr>
            <a:spLocks noChangeAspect="1" noChangeArrowheads="1"/>
          </p:cNvSpPr>
          <p:nvPr/>
        </p:nvSpPr>
        <p:spPr bwMode="auto">
          <a:xfrm>
            <a:off x="2878138" y="3352800"/>
            <a:ext cx="2519362" cy="317500"/>
          </a:xfrm>
          <a:prstGeom prst="rect">
            <a:avLst/>
          </a:prstGeom>
          <a:solidFill>
            <a:srgbClr val="99FFCC"/>
          </a:solidFill>
          <a:ln w="12700" cap="sq">
            <a:miter lim="800000"/>
            <a:headEnd type="none" w="sm" len="sm"/>
            <a:tailEnd type="none" w="sm" len="sm"/>
          </a:ln>
          <a:effectLst/>
          <a:scene3d>
            <a:camera prst="legacyObliqueTopRight"/>
            <a:lightRig rig="legacyFlat3" dir="b"/>
          </a:scene3d>
          <a:sp3d extrusionH="277800" prstMaterial="legacyMatte">
            <a:bevelT w="13500" h="13500" prst="angle"/>
            <a:bevelB w="13500" h="13500" prst="angle"/>
            <a:extrusionClr>
              <a:srgbClr val="99FF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a:cs typeface="+mn-cs"/>
              </a:rPr>
              <a:t>Connexion Logique</a:t>
            </a:r>
          </a:p>
        </p:txBody>
      </p:sp>
      <p:sp>
        <p:nvSpPr>
          <p:cNvPr id="172038" name="Rectangle 6"/>
          <p:cNvSpPr>
            <a:spLocks noChangeAspect="1" noChangeArrowheads="1"/>
          </p:cNvSpPr>
          <p:nvPr/>
        </p:nvSpPr>
        <p:spPr bwMode="auto">
          <a:xfrm>
            <a:off x="2878138" y="3810000"/>
            <a:ext cx="2519362" cy="317500"/>
          </a:xfrm>
          <a:prstGeom prst="rect">
            <a:avLst/>
          </a:prstGeom>
          <a:solidFill>
            <a:srgbClr val="CCFFFF"/>
          </a:solidFill>
          <a:ln w="12700" cap="sq">
            <a:miter lim="800000"/>
            <a:headEnd type="none" w="sm" len="sm"/>
            <a:tailEnd type="none" w="sm" len="sm"/>
          </a:ln>
          <a:effectLst/>
          <a:scene3d>
            <a:camera prst="legacyObliqueTopRight"/>
            <a:lightRig rig="legacyFlat3" dir="b"/>
          </a:scene3d>
          <a:sp3d extrusionH="277800" prstMaterial="legacyMatte">
            <a:bevelT w="13500" h="13500" prst="angle"/>
            <a:bevelB w="13500" h="13500" prst="angle"/>
            <a:extrusionClr>
              <a:srgbClr val="CCFF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a:cs typeface="+mn-cs"/>
              </a:rPr>
              <a:t>Transport des Données</a:t>
            </a:r>
          </a:p>
        </p:txBody>
      </p:sp>
      <p:sp>
        <p:nvSpPr>
          <p:cNvPr id="172039" name="Rectangle 7"/>
          <p:cNvSpPr>
            <a:spLocks noChangeAspect="1" noChangeArrowheads="1"/>
          </p:cNvSpPr>
          <p:nvPr/>
        </p:nvSpPr>
        <p:spPr bwMode="auto">
          <a:xfrm>
            <a:off x="2878138" y="4267200"/>
            <a:ext cx="2519362" cy="317500"/>
          </a:xfrm>
          <a:prstGeom prst="rect">
            <a:avLst/>
          </a:prstGeom>
          <a:solidFill>
            <a:srgbClr val="99FFCC"/>
          </a:solidFill>
          <a:ln w="12700" cap="sq">
            <a:miter lim="800000"/>
            <a:headEnd type="none" w="sm" len="sm"/>
            <a:tailEnd type="none" w="sm" len="sm"/>
          </a:ln>
          <a:effectLst/>
          <a:scene3d>
            <a:camera prst="legacyObliqueTopRight"/>
            <a:lightRig rig="legacyFlat3" dir="b"/>
          </a:scene3d>
          <a:sp3d extrusionH="277800" prstMaterial="legacyMatte">
            <a:bevelT w="13500" h="13500" prst="angle"/>
            <a:bevelB w="13500" h="13500" prst="angle"/>
            <a:extrusionClr>
              <a:srgbClr val="99FF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a:cs typeface="+mn-cs"/>
              </a:rPr>
              <a:t>Déconnexion Logique</a:t>
            </a:r>
          </a:p>
        </p:txBody>
      </p:sp>
      <p:sp>
        <p:nvSpPr>
          <p:cNvPr id="172040" name="Rectangle 8"/>
          <p:cNvSpPr>
            <a:spLocks noChangeAspect="1" noChangeArrowheads="1"/>
          </p:cNvSpPr>
          <p:nvPr/>
        </p:nvSpPr>
        <p:spPr bwMode="auto">
          <a:xfrm>
            <a:off x="2878138" y="4724400"/>
            <a:ext cx="2519362" cy="317500"/>
          </a:xfrm>
          <a:prstGeom prst="rect">
            <a:avLst/>
          </a:prstGeom>
          <a:solidFill>
            <a:srgbClr val="00FFFF"/>
          </a:solidFill>
          <a:ln w="12700" cap="sq">
            <a:miter lim="800000"/>
            <a:headEnd type="none" w="sm" len="sm"/>
            <a:tailEnd type="none" w="sm" len="sm"/>
          </a:ln>
          <a:effectLst/>
          <a:scene3d>
            <a:camera prst="legacyObliqueTopRight"/>
            <a:lightRig rig="legacyFlat3" dir="b"/>
          </a:scene3d>
          <a:sp3d extrusionH="277800" prstMaterial="legacyMatte">
            <a:bevelT w="13500" h="13500" prst="angle"/>
            <a:bevelB w="13500" h="13500" prst="angle"/>
            <a:extrusionClr>
              <a:srgbClr val="00FF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flatTx/>
          </a:bodyPr>
          <a:lstStyle/>
          <a:p>
            <a:pPr algn="ctr">
              <a:defRPr/>
            </a:pPr>
            <a:r>
              <a:rPr lang="fr-FR">
                <a:cs typeface="+mn-cs"/>
              </a:rPr>
              <a:t>Déconnexion Physique</a:t>
            </a:r>
          </a:p>
        </p:txBody>
      </p:sp>
      <p:sp>
        <p:nvSpPr>
          <p:cNvPr id="172041" name="Text Box 9"/>
          <p:cNvSpPr txBox="1">
            <a:spLocks noChangeAspect="1" noChangeArrowheads="1"/>
          </p:cNvSpPr>
          <p:nvPr/>
        </p:nvSpPr>
        <p:spPr bwMode="auto">
          <a:xfrm>
            <a:off x="179388" y="5334000"/>
            <a:ext cx="863758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Times New Roman" charset="0"/>
              </a:rPr>
              <a:t>A noter que, parmi les cinq phases montrées, deux, la connexion et la déconnexion, sont associées avec la couche physique du modèle O.S.I.</a:t>
            </a:r>
            <a:endParaRPr lang="fr-FR">
              <a:cs typeface="+mn-cs"/>
            </a:endParaRPr>
          </a:p>
        </p:txBody>
      </p:sp>
      <p:sp>
        <p:nvSpPr>
          <p:cNvPr id="2" name="Date Placeholder 1"/>
          <p:cNvSpPr>
            <a:spLocks noGrp="1"/>
          </p:cNvSpPr>
          <p:nvPr>
            <p:ph type="dt" sz="quarter" idx="10"/>
          </p:nvPr>
        </p:nvSpPr>
        <p:spPr/>
        <p:txBody>
          <a:bodyPr/>
          <a:lstStyle/>
          <a:p>
            <a:pPr>
              <a:defRPr/>
            </a:pPr>
            <a:r>
              <a:rPr lang="fr-FR" smtClean="0"/>
              <a:t>© </a:t>
            </a:r>
            <a:fld id="{3605CF75-C178-5843-8D84-E9D58988FF7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A35AC93-3B77-1F4C-AE68-179A21B4576D}" type="slidenum">
              <a:rPr lang="fr-FR" smtClean="0"/>
              <a:pPr>
                <a:defRPr/>
              </a:pPr>
              <a:t>168</a:t>
            </a:fld>
            <a:endParaRPr lang="fr-F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Réseau - Processus Concurrents</a:t>
            </a:r>
          </a:p>
        </p:txBody>
      </p:sp>
      <p:graphicFrame>
        <p:nvGraphicFramePr>
          <p:cNvPr id="243714" name="Object 3"/>
          <p:cNvGraphicFramePr>
            <a:graphicFrameLocks noChangeAspect="1"/>
          </p:cNvGraphicFramePr>
          <p:nvPr/>
        </p:nvGraphicFramePr>
        <p:xfrm>
          <a:off x="1371600" y="1143000"/>
          <a:ext cx="6705600" cy="4835525"/>
        </p:xfrm>
        <a:graphic>
          <a:graphicData uri="http://schemas.openxmlformats.org/presentationml/2006/ole">
            <mc:AlternateContent xmlns:mc="http://schemas.openxmlformats.org/markup-compatibility/2006">
              <mc:Choice xmlns:v="urn:schemas-microsoft-com:vml" Requires="v">
                <p:oleObj spid="_x0000_s243731" name="VISIO" r:id="rId3" imgW="5156200" imgH="3721100" progId="Visio.Drawing.5">
                  <p:embed/>
                </p:oleObj>
              </mc:Choice>
              <mc:Fallback>
                <p:oleObj name="VISIO" r:id="rId3" imgW="5156200" imgH="37211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143000"/>
                        <a:ext cx="6705600" cy="48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70A33852-B7B7-6049-B578-FF282D66CD1D}"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CC953EA-AFC6-0B4D-AF6F-2A43A37F8411}" type="slidenum">
              <a:rPr lang="fr-FR" smtClean="0"/>
              <a:pPr>
                <a:defRPr/>
              </a:pPr>
              <a:t>169</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spect="1" noChangeArrowheads="1"/>
          </p:cNvSpPr>
          <p:nvPr>
            <p:ph type="title"/>
          </p:nvPr>
        </p:nvSpPr>
        <p:spPr>
          <a:xfrm>
            <a:off x="0" y="0"/>
            <a:ext cx="9144000" cy="1230313"/>
          </a:xfrm>
        </p:spPr>
        <p:txBody>
          <a:bodyPr lIns="0" tIns="0" rIns="0" bIns="0">
            <a:spAutoFit/>
          </a:bodyPr>
          <a:lstStyle/>
          <a:p>
            <a:pPr>
              <a:defRPr/>
            </a:pPr>
            <a:r>
              <a:rPr lang="fr-FR" sz="4000" dirty="0" smtClean="0">
                <a:cs typeface="+mj-cs"/>
              </a:rPr>
              <a:t>Caractéristiques générales et méthodes d’accès</a:t>
            </a:r>
          </a:p>
        </p:txBody>
      </p:sp>
      <p:sp>
        <p:nvSpPr>
          <p:cNvPr id="18436" name="Rectangle 4"/>
          <p:cNvSpPr>
            <a:spLocks noGrp="1" noChangeAspect="1" noChangeArrowheads="1"/>
          </p:cNvSpPr>
          <p:nvPr>
            <p:ph type="body" sz="half" idx="1"/>
          </p:nvPr>
        </p:nvSpPr>
        <p:spPr>
          <a:xfrm>
            <a:off x="685800" y="1752600"/>
            <a:ext cx="3810000" cy="3597275"/>
          </a:xfrm>
        </p:spPr>
        <p:txBody>
          <a:bodyPr anchor="t">
            <a:spAutoFit/>
          </a:bodyPr>
          <a:lstStyle/>
          <a:p>
            <a:pPr algn="ctr">
              <a:buFontTx/>
              <a:buNone/>
              <a:defRPr/>
            </a:pPr>
            <a:r>
              <a:rPr lang="fr-FR" sz="2400" b="1" dirty="0" smtClean="0">
                <a:cs typeface="+mn-cs"/>
              </a:rPr>
              <a:t>CSMA/CD</a:t>
            </a:r>
          </a:p>
          <a:p>
            <a:pPr algn="just">
              <a:defRPr/>
            </a:pPr>
            <a:r>
              <a:rPr lang="fr-FR" sz="2400" dirty="0" smtClean="0">
                <a:cs typeface="+mn-cs"/>
              </a:rPr>
              <a:t>Toutes les stations doivent juger elles-mêmes quand commencer ou arrêter la transmission selon des règles prédéfinies</a:t>
            </a:r>
          </a:p>
          <a:p>
            <a:pPr algn="just">
              <a:defRPr/>
            </a:pPr>
            <a:r>
              <a:rPr lang="fr-FR" sz="2400" dirty="0" smtClean="0">
                <a:cs typeface="+mn-cs"/>
              </a:rPr>
              <a:t>La transmission peut commencer à tout instant</a:t>
            </a:r>
          </a:p>
          <a:p>
            <a:pPr algn="just">
              <a:defRPr/>
            </a:pPr>
            <a:r>
              <a:rPr lang="fr-FR" sz="2400" dirty="0" smtClean="0">
                <a:cs typeface="+mn-cs"/>
              </a:rPr>
              <a:t>Problèmes de Collisions</a:t>
            </a:r>
          </a:p>
        </p:txBody>
      </p:sp>
      <p:sp>
        <p:nvSpPr>
          <p:cNvPr id="18437" name="Rectangle 5"/>
          <p:cNvSpPr>
            <a:spLocks noGrp="1" noChangeAspect="1" noChangeArrowheads="1"/>
          </p:cNvSpPr>
          <p:nvPr>
            <p:ph type="body" sz="half" idx="2"/>
          </p:nvPr>
        </p:nvSpPr>
        <p:spPr>
          <a:xfrm>
            <a:off x="4724400" y="1752600"/>
            <a:ext cx="3810000" cy="3597275"/>
          </a:xfrm>
        </p:spPr>
        <p:txBody>
          <a:bodyPr anchor="t">
            <a:spAutoFit/>
          </a:bodyPr>
          <a:lstStyle/>
          <a:p>
            <a:pPr algn="ctr">
              <a:buFontTx/>
              <a:buNone/>
            </a:pPr>
            <a:r>
              <a:rPr lang="en-US" sz="2400" b="1" i="1">
                <a:latin typeface="Times New Roman" charset="0"/>
                <a:ea typeface="ＭＳ Ｐゴシック" charset="0"/>
              </a:rPr>
              <a:t>Token Passing</a:t>
            </a:r>
            <a:endParaRPr lang="fr-FR" sz="2400">
              <a:latin typeface="Times New Roman" charset="0"/>
              <a:ea typeface="ＭＳ Ｐゴシック" charset="0"/>
            </a:endParaRPr>
          </a:p>
          <a:p>
            <a:pPr algn="just"/>
            <a:r>
              <a:rPr lang="fr-FR" sz="2400">
                <a:latin typeface="Times New Roman" charset="0"/>
                <a:ea typeface="ＭＳ Ｐゴシック" charset="0"/>
              </a:rPr>
              <a:t>Un </a:t>
            </a:r>
            <a:r>
              <a:rPr lang="fr-FR" sz="2400" i="1">
                <a:latin typeface="Times New Roman" charset="0"/>
                <a:ea typeface="ＭＳ Ｐゴシック" charset="0"/>
              </a:rPr>
              <a:t>Pattern</a:t>
            </a:r>
            <a:r>
              <a:rPr lang="fr-FR" sz="2400">
                <a:latin typeface="Times New Roman" charset="0"/>
                <a:ea typeface="ＭＳ Ｐゴシック" charset="0"/>
              </a:rPr>
              <a:t> spécifique circulant sur le réseau donne le droit d’émettre.</a:t>
            </a:r>
          </a:p>
          <a:p>
            <a:pPr algn="just"/>
            <a:r>
              <a:rPr lang="fr-FR" sz="2400">
                <a:latin typeface="Times New Roman" charset="0"/>
                <a:ea typeface="ＭＳ Ｐゴシック" charset="0"/>
              </a:rPr>
              <a:t>Seule la station ayant positionné le </a:t>
            </a:r>
            <a:r>
              <a:rPr lang="fr-FR" sz="2400" i="1">
                <a:latin typeface="Times New Roman" charset="0"/>
                <a:ea typeface="ＭＳ Ｐゴシック" charset="0"/>
              </a:rPr>
              <a:t>pattern</a:t>
            </a:r>
            <a:r>
              <a:rPr lang="fr-FR" sz="2400">
                <a:latin typeface="Times New Roman" charset="0"/>
                <a:ea typeface="ＭＳ Ｐゴシック" charset="0"/>
              </a:rPr>
              <a:t> peut transmettre.</a:t>
            </a:r>
          </a:p>
          <a:p>
            <a:pPr algn="just"/>
            <a:r>
              <a:rPr lang="fr-FR" sz="2400">
                <a:latin typeface="Times New Roman" charset="0"/>
                <a:ea typeface="ＭＳ Ｐゴシック" charset="0"/>
              </a:rPr>
              <a:t>Il n’y a pas de conflit d’accès</a:t>
            </a:r>
          </a:p>
        </p:txBody>
      </p:sp>
      <p:sp>
        <p:nvSpPr>
          <p:cNvPr id="2" name="Date Placeholder 1"/>
          <p:cNvSpPr>
            <a:spLocks noGrp="1"/>
          </p:cNvSpPr>
          <p:nvPr>
            <p:ph type="dt" sz="quarter" idx="10"/>
          </p:nvPr>
        </p:nvSpPr>
        <p:spPr/>
        <p:txBody>
          <a:bodyPr/>
          <a:lstStyle/>
          <a:p>
            <a:pPr>
              <a:defRPr/>
            </a:pPr>
            <a:r>
              <a:rPr lang="fr-FR" smtClean="0"/>
              <a:t>© </a:t>
            </a:r>
            <a:fld id="{60C8A5BB-1CF0-F643-BB90-E5A0E9F658D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E251773-54EE-6B42-AFC6-67AFEABC8334}" type="slidenum">
              <a:rPr lang="fr-FR" smtClean="0"/>
              <a:pPr>
                <a:defRPr/>
              </a:pPr>
              <a:t>17</a:t>
            </a:fld>
            <a:endParaRPr lang="fr-FR"/>
          </a:p>
        </p:txBody>
      </p:sp>
    </p:spTree>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Réseau - Processus Inter opérables</a:t>
            </a:r>
          </a:p>
        </p:txBody>
      </p:sp>
      <p:graphicFrame>
        <p:nvGraphicFramePr>
          <p:cNvPr id="244738" name="Object 3"/>
          <p:cNvGraphicFramePr>
            <a:graphicFrameLocks noChangeAspect="1"/>
          </p:cNvGraphicFramePr>
          <p:nvPr/>
        </p:nvGraphicFramePr>
        <p:xfrm>
          <a:off x="1219200" y="1143000"/>
          <a:ext cx="6858000" cy="4945063"/>
        </p:xfrm>
        <a:graphic>
          <a:graphicData uri="http://schemas.openxmlformats.org/presentationml/2006/ole">
            <mc:AlternateContent xmlns:mc="http://schemas.openxmlformats.org/markup-compatibility/2006">
              <mc:Choice xmlns:v="urn:schemas-microsoft-com:vml" Requires="v">
                <p:oleObj spid="_x0000_s244755" name="VISIO" r:id="rId3" imgW="5156200" imgH="3721100" progId="Visio.Drawing.5">
                  <p:embed/>
                </p:oleObj>
              </mc:Choice>
              <mc:Fallback>
                <p:oleObj name="VISIO" r:id="rId3" imgW="5156200" imgH="37211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143000"/>
                        <a:ext cx="6858000" cy="494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FD8255F0-C1E5-D648-AB45-9E71A53221DF}"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4D27951-954B-3946-805E-39B4D596B2CF}" type="slidenum">
              <a:rPr lang="fr-FR" smtClean="0"/>
              <a:pPr>
                <a:defRPr/>
              </a:pPr>
              <a:t>170</a:t>
            </a:fld>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Réseau - Processus Client/Server</a:t>
            </a:r>
          </a:p>
        </p:txBody>
      </p:sp>
      <p:graphicFrame>
        <p:nvGraphicFramePr>
          <p:cNvPr id="245762" name="Object 3"/>
          <p:cNvGraphicFramePr>
            <a:graphicFrameLocks noChangeAspect="1"/>
          </p:cNvGraphicFramePr>
          <p:nvPr/>
        </p:nvGraphicFramePr>
        <p:xfrm>
          <a:off x="1295400" y="1219200"/>
          <a:ext cx="6705600" cy="4835525"/>
        </p:xfrm>
        <a:graphic>
          <a:graphicData uri="http://schemas.openxmlformats.org/presentationml/2006/ole">
            <mc:AlternateContent xmlns:mc="http://schemas.openxmlformats.org/markup-compatibility/2006">
              <mc:Choice xmlns:v="urn:schemas-microsoft-com:vml" Requires="v">
                <p:oleObj spid="_x0000_s245779" name="VISIO" r:id="rId3" imgW="5156200" imgH="3721100" progId="Visio.Drawing.5">
                  <p:embed/>
                </p:oleObj>
              </mc:Choice>
              <mc:Fallback>
                <p:oleObj name="VISIO" r:id="rId3" imgW="5156200" imgH="37211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219200"/>
                        <a:ext cx="6705600" cy="48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9BF3A13E-3C09-B542-BBF1-15837822226A}"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F1445D0-1B02-D549-B9BA-D96D2B0DC9BB}" type="slidenum">
              <a:rPr lang="fr-FR" smtClean="0"/>
              <a:pPr>
                <a:defRPr/>
              </a:pPr>
              <a:t>171</a:t>
            </a:fld>
            <a:endParaRPr lang="fr-F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Réseau: Stratégie</a:t>
            </a:r>
          </a:p>
        </p:txBody>
      </p:sp>
      <p:graphicFrame>
        <p:nvGraphicFramePr>
          <p:cNvPr id="260423" name="Group 327"/>
          <p:cNvGraphicFramePr>
            <a:graphicFrameLocks noGrp="1"/>
          </p:cNvGraphicFramePr>
          <p:nvPr>
            <p:ph type="tbl" idx="1"/>
          </p:nvPr>
        </p:nvGraphicFramePr>
        <p:xfrm>
          <a:off x="381000" y="1298575"/>
          <a:ext cx="8458200" cy="4341814"/>
        </p:xfrm>
        <a:graphic>
          <a:graphicData uri="http://schemas.openxmlformats.org/drawingml/2006/table">
            <a:tbl>
              <a:tblPr/>
              <a:tblGrid>
                <a:gridCol w="1371600"/>
                <a:gridCol w="1447800"/>
                <a:gridCol w="1154113"/>
                <a:gridCol w="1727200"/>
                <a:gridCol w="1379537"/>
                <a:gridCol w="1377950"/>
              </a:tblGrid>
              <a:tr h="51760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20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endParaRPr>
                    </a:p>
                  </a:txBody>
                  <a:tcPr marT="45727" marB="45727"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a:noFill/>
                    </a:lnL>
                    <a:lnR w="12700" cap="flat" cmpd="sng" algn="ctr">
                      <a:solidFill>
                        <a:schemeClr val="tx1"/>
                      </a:solidFill>
                      <a:prstDash val="solid"/>
                      <a:round/>
                      <a:headEnd type="none" w="sm" len="sm"/>
                      <a:tailEnd type="none" w="sm" len="sm"/>
                    </a:lnR>
                    <a:lnT cap="flat">
                      <a:noFill/>
                    </a:lnT>
                    <a:lnB>
                      <a:noFill/>
                    </a:lnB>
                    <a:lnTlToBr>
                      <a:noFill/>
                    </a:lnTlToBr>
                    <a:lnBlToTr>
                      <a:noFill/>
                    </a:lnBlToTr>
                    <a:noFill/>
                  </a:tcPr>
                </a:tc>
                <a:tc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400" b="1" i="0" u="none" strike="noStrike" cap="none" normalizeH="0" baseline="0">
                          <a:ln>
                            <a:noFill/>
                          </a:ln>
                          <a:solidFill>
                            <a:schemeClr val="tx1"/>
                          </a:solidFill>
                          <a:effectLst/>
                          <a:latin typeface="Times New Roman" charset="0"/>
                          <a:ea typeface="ＭＳ Ｐゴシック" charset="0"/>
                        </a:rPr>
                        <a:t>Protocole</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US"/>
                    </a:p>
                  </a:txBody>
                  <a:tcPr/>
                </a:tc>
              </a:tr>
              <a:tr h="70114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cap="flat">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20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endParaRPr>
                    </a:p>
                  </a:txBody>
                  <a:tcPr marT="45727" marB="45727" anchor="ctr" anchorCtr="1"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a:noFill/>
                    </a:lnL>
                    <a:lnR w="12700" cap="flat" cmpd="sng" algn="ctr">
                      <a:solidFill>
                        <a:schemeClr val="tx1"/>
                      </a:solidFill>
                      <a:prstDash val="solid"/>
                      <a:round/>
                      <a:headEnd type="none" w="sm" len="sm"/>
                      <a:tailEnd type="none" w="sm" len="sm"/>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Mode </a:t>
                      </a:r>
                      <a:r>
                        <a:rPr kumimoji="0" lang="fr-FR" sz="20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cs typeface="Times New Roman" charset="0"/>
                        </a:rPr>
                        <a:t>¬</a:t>
                      </a:r>
                      <a:r>
                        <a:rPr kumimoji="0" lang="fr-FR" sz="20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Connecté</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Mode Connecté</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17601">
                <a:tc rowSpan="6">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400" b="1" i="0" u="none" strike="noStrike" cap="none" normalizeH="0" baseline="0">
                          <a:ln>
                            <a:noFill/>
                          </a:ln>
                          <a:solidFill>
                            <a:schemeClr val="tx1"/>
                          </a:solidFill>
                          <a:effectLst/>
                          <a:latin typeface="Times New Roman" charset="0"/>
                          <a:ea typeface="ＭＳ Ｐゴシック" charset="0"/>
                        </a:rPr>
                        <a:t>Stratégie</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Itérative</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h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Mono Thread</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17601">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Multi Thread</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16013">
                <a:tc vMerge="1">
                  <a:txBody>
                    <a:bodyPr/>
                    <a:lstStyle/>
                    <a:p>
                      <a:endParaRPr lang="en-US"/>
                    </a:p>
                  </a:txBody>
                  <a:tcPr/>
                </a:tc>
                <a:tc row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Concurrente</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1" u="none" strike="noStrike" cap="none" normalizeH="0" baseline="0">
                          <a:ln>
                            <a:noFill/>
                          </a:ln>
                          <a:solidFill>
                            <a:schemeClr val="tx1"/>
                          </a:solidFill>
                          <a:effectLst/>
                          <a:latin typeface="Times New Roman" charset="0"/>
                          <a:ea typeface="ＭＳ Ｐゴシック" charset="0"/>
                        </a:rPr>
                        <a:t>Processus Multiples</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Mono Thread</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1760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Multi Thread</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17601">
                <a:tc vMerge="1">
                  <a:txBody>
                    <a:bodyPr/>
                    <a:lstStyle/>
                    <a:p>
                      <a:endParaRPr lang="en-US"/>
                    </a:p>
                  </a:txBody>
                  <a:tcPr/>
                </a:tc>
                <a:tc vMerge="1">
                  <a:txBody>
                    <a:bodyPr/>
                    <a:lstStyle/>
                    <a:p>
                      <a:endParaRPr lang="en-US"/>
                    </a:p>
                  </a:txBody>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1" u="none" strike="noStrike" cap="none" normalizeH="0" baseline="0">
                          <a:ln>
                            <a:noFill/>
                          </a:ln>
                          <a:solidFill>
                            <a:schemeClr val="tx1"/>
                          </a:solidFill>
                          <a:effectLst/>
                          <a:latin typeface="Times New Roman" charset="0"/>
                          <a:ea typeface="ＭＳ Ｐゴシック" charset="0"/>
                        </a:rPr>
                        <a:t>Processus Unique</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Mono Thread</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3665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Multi Thread</a:t>
                      </a: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800" b="0" i="0" u="none" strike="noStrike" cap="none" normalizeH="0" baseline="0">
                        <a:ln>
                          <a:noFill/>
                        </a:ln>
                        <a:solidFill>
                          <a:schemeClr val="tx1"/>
                        </a:solidFill>
                        <a:effectLst/>
                        <a:latin typeface="Times New Roman" charset="0"/>
                        <a:ea typeface="ＭＳ Ｐゴシック" charset="0"/>
                      </a:endParaRPr>
                    </a:p>
                  </a:txBody>
                  <a:tcPr marT="45727" marB="45727"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 name="Date Placeholder 1"/>
          <p:cNvSpPr>
            <a:spLocks noGrp="1"/>
          </p:cNvSpPr>
          <p:nvPr>
            <p:ph type="dt" sz="quarter" idx="10"/>
          </p:nvPr>
        </p:nvSpPr>
        <p:spPr/>
        <p:txBody>
          <a:bodyPr/>
          <a:lstStyle/>
          <a:p>
            <a:pPr>
              <a:defRPr/>
            </a:pPr>
            <a:r>
              <a:rPr lang="fr-FR" smtClean="0"/>
              <a:t>© </a:t>
            </a:r>
            <a:fld id="{A04088F8-2A00-B44F-8696-DC89042E39A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205A741-E69A-8943-8C86-07AE86DDE0FD}" type="slidenum">
              <a:rPr lang="fr-FR" smtClean="0"/>
              <a:pPr>
                <a:defRPr/>
              </a:pPr>
              <a:t>172</a:t>
            </a:fld>
            <a:endParaRPr lang="fr-F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spect="1" noChangeArrowheads="1"/>
          </p:cNvSpPr>
          <p:nvPr>
            <p:ph type="title"/>
          </p:nvPr>
        </p:nvSpPr>
        <p:spPr>
          <a:xfrm>
            <a:off x="838200" y="0"/>
            <a:ext cx="7620000" cy="701675"/>
          </a:xfrm>
        </p:spPr>
        <p:txBody>
          <a:bodyPr>
            <a:spAutoFit/>
          </a:bodyPr>
          <a:lstStyle/>
          <a:p>
            <a:pPr>
              <a:defRPr/>
            </a:pPr>
            <a:r>
              <a:rPr lang="fr-FR" sz="4000" smtClean="0">
                <a:cs typeface="+mj-cs"/>
              </a:rPr>
              <a:t>Protocoles WWW / WAP</a:t>
            </a:r>
          </a:p>
        </p:txBody>
      </p:sp>
      <p:sp>
        <p:nvSpPr>
          <p:cNvPr id="247810" name="Rectangle 3"/>
          <p:cNvSpPr>
            <a:spLocks noChangeArrowheads="1"/>
          </p:cNvSpPr>
          <p:nvPr/>
        </p:nvSpPr>
        <p:spPr bwMode="auto">
          <a:xfrm>
            <a:off x="228600" y="4117975"/>
            <a:ext cx="2879725" cy="719138"/>
          </a:xfrm>
          <a:prstGeom prst="rect">
            <a:avLst/>
          </a:prstGeom>
          <a:solidFill>
            <a:srgbClr val="3366CC"/>
          </a:solidFill>
          <a:ln w="9525">
            <a:solidFill>
              <a:schemeClr val="tx1"/>
            </a:solidFill>
            <a:miter lim="800000"/>
            <a:headEnd/>
            <a:tailEnd/>
          </a:ln>
          <a:effectLst>
            <a:prstShdw prst="shdw13" dist="53882" dir="13500000">
              <a:schemeClr val="bg2">
                <a:alpha val="74997"/>
              </a:schemeClr>
            </a:prstShdw>
          </a:effectLst>
        </p:spPr>
        <p:txBody>
          <a:bodyPr anchor="ctr"/>
          <a:lstStyle/>
          <a:p>
            <a:pPr algn="ctr"/>
            <a:r>
              <a:rPr lang="fr-FR" sz="2400"/>
              <a:t>Pile IP</a:t>
            </a:r>
          </a:p>
          <a:p>
            <a:pPr algn="ctr"/>
            <a:r>
              <a:rPr lang="fr-FR" sz="1800"/>
              <a:t>(TCP, UDP, ...)</a:t>
            </a:r>
          </a:p>
        </p:txBody>
      </p:sp>
      <p:sp>
        <p:nvSpPr>
          <p:cNvPr id="247811" name="Rectangle 4"/>
          <p:cNvSpPr>
            <a:spLocks noChangeArrowheads="1"/>
          </p:cNvSpPr>
          <p:nvPr/>
        </p:nvSpPr>
        <p:spPr bwMode="auto">
          <a:xfrm>
            <a:off x="228600" y="3455988"/>
            <a:ext cx="2879725" cy="466725"/>
          </a:xfrm>
          <a:prstGeom prst="rect">
            <a:avLst/>
          </a:prstGeom>
          <a:solidFill>
            <a:srgbClr val="0099CC"/>
          </a:solidFill>
          <a:ln w="9525">
            <a:solidFill>
              <a:schemeClr val="tx1"/>
            </a:solidFill>
            <a:miter lim="800000"/>
            <a:headEnd/>
            <a:tailEnd/>
          </a:ln>
          <a:effectLst>
            <a:prstShdw prst="shdw13" dist="53882" dir="13500000">
              <a:schemeClr val="bg2">
                <a:alpha val="74997"/>
              </a:schemeClr>
            </a:prstShdw>
          </a:effectLst>
        </p:spPr>
        <p:txBody>
          <a:bodyPr anchor="ctr"/>
          <a:lstStyle/>
          <a:p>
            <a:pPr algn="ctr"/>
            <a:r>
              <a:rPr lang="fr-FR" sz="2400"/>
              <a:t>TLS - SSL</a:t>
            </a:r>
          </a:p>
        </p:txBody>
      </p:sp>
      <p:sp>
        <p:nvSpPr>
          <p:cNvPr id="247812" name="Rectangle 5"/>
          <p:cNvSpPr>
            <a:spLocks noChangeArrowheads="1"/>
          </p:cNvSpPr>
          <p:nvPr/>
        </p:nvSpPr>
        <p:spPr bwMode="auto">
          <a:xfrm>
            <a:off x="228600" y="2233613"/>
            <a:ext cx="2879725" cy="1079500"/>
          </a:xfrm>
          <a:prstGeom prst="rect">
            <a:avLst/>
          </a:prstGeom>
          <a:solidFill>
            <a:srgbClr val="33CCCC"/>
          </a:solidFill>
          <a:ln w="9525">
            <a:solidFill>
              <a:schemeClr val="tx1"/>
            </a:solidFill>
            <a:miter lim="800000"/>
            <a:headEnd/>
            <a:tailEnd/>
          </a:ln>
          <a:effectLst>
            <a:prstShdw prst="shdw13" dist="53882" dir="13500000">
              <a:schemeClr val="bg2">
                <a:alpha val="74997"/>
              </a:schemeClr>
            </a:prstShdw>
          </a:effectLst>
        </p:spPr>
        <p:txBody>
          <a:bodyPr anchor="ctr"/>
          <a:lstStyle/>
          <a:p>
            <a:pPr algn="ctr"/>
            <a:r>
              <a:rPr lang="fr-FR" sz="2400"/>
              <a:t>HTTP</a:t>
            </a:r>
          </a:p>
        </p:txBody>
      </p:sp>
      <p:sp>
        <p:nvSpPr>
          <p:cNvPr id="247813" name="Rectangle 6"/>
          <p:cNvSpPr>
            <a:spLocks noChangeArrowheads="1"/>
          </p:cNvSpPr>
          <p:nvPr/>
        </p:nvSpPr>
        <p:spPr bwMode="auto">
          <a:xfrm>
            <a:off x="228600" y="1017588"/>
            <a:ext cx="2879725" cy="1079500"/>
          </a:xfrm>
          <a:prstGeom prst="rect">
            <a:avLst/>
          </a:prstGeom>
          <a:solidFill>
            <a:srgbClr val="00FFCC"/>
          </a:solidFill>
          <a:ln w="9525">
            <a:solidFill>
              <a:schemeClr val="tx1"/>
            </a:solidFill>
            <a:miter lim="800000"/>
            <a:headEnd/>
            <a:tailEnd/>
          </a:ln>
          <a:effectLst>
            <a:prstShdw prst="shdw13" dist="53882" dir="13500000">
              <a:schemeClr val="bg2">
                <a:alpha val="74997"/>
              </a:schemeClr>
            </a:prstShdw>
          </a:effectLst>
        </p:spPr>
        <p:txBody>
          <a:bodyPr anchor="ctr"/>
          <a:lstStyle/>
          <a:p>
            <a:r>
              <a:rPr lang="fr-FR" sz="2400"/>
              <a:t>*ML</a:t>
            </a:r>
            <a:r>
              <a:rPr lang="fr-FR" sz="1600"/>
              <a:t> (HTML, VML, …)</a:t>
            </a:r>
            <a:r>
              <a:rPr lang="fr-FR" sz="2400"/>
              <a:t>,</a:t>
            </a:r>
          </a:p>
          <a:p>
            <a:r>
              <a:rPr lang="fr-FR" sz="2400"/>
              <a:t>*Script</a:t>
            </a:r>
            <a:r>
              <a:rPr lang="fr-FR" sz="1600"/>
              <a:t> (JavaScript, VBScript, ASPScript, …)</a:t>
            </a:r>
          </a:p>
        </p:txBody>
      </p:sp>
      <p:sp>
        <p:nvSpPr>
          <p:cNvPr id="247814" name="Rectangle 7"/>
          <p:cNvSpPr>
            <a:spLocks noChangeArrowheads="1"/>
          </p:cNvSpPr>
          <p:nvPr/>
        </p:nvSpPr>
        <p:spPr bwMode="auto">
          <a:xfrm>
            <a:off x="3368675" y="4991100"/>
            <a:ext cx="5578475" cy="1181100"/>
          </a:xfrm>
          <a:prstGeom prst="rect">
            <a:avLst/>
          </a:prstGeom>
          <a:solidFill>
            <a:srgbClr val="B2B2B2"/>
          </a:solidFill>
          <a:ln w="9525">
            <a:solidFill>
              <a:schemeClr val="tx1"/>
            </a:solidFill>
            <a:miter lim="800000"/>
            <a:headEnd/>
            <a:tailEnd/>
          </a:ln>
          <a:effectLst>
            <a:prstShdw prst="shdw13" dist="53882" dir="13500000">
              <a:schemeClr val="bg2">
                <a:alpha val="74997"/>
              </a:schemeClr>
            </a:prstShdw>
          </a:effectLst>
        </p:spPr>
        <p:txBody>
          <a:bodyPr wrap="none" anchor="ctr"/>
          <a:lstStyle/>
          <a:p>
            <a:pPr algn="ctr"/>
            <a:endParaRPr lang="fr-FR" sz="2400"/>
          </a:p>
        </p:txBody>
      </p:sp>
      <p:sp>
        <p:nvSpPr>
          <p:cNvPr id="137224" name="Rectangle 8"/>
          <p:cNvSpPr>
            <a:spLocks noChangeAspect="1" noChangeArrowheads="1"/>
          </p:cNvSpPr>
          <p:nvPr/>
        </p:nvSpPr>
        <p:spPr bwMode="auto">
          <a:xfrm>
            <a:off x="3444875" y="5224463"/>
            <a:ext cx="838200" cy="336550"/>
          </a:xfrm>
          <a:prstGeom prst="rect">
            <a:avLst/>
          </a:prstGeom>
          <a:solidFill>
            <a:srgbClr val="FFCCFF"/>
          </a:solidFill>
          <a:ln>
            <a:noFill/>
          </a:ln>
          <a:effectLst>
            <a:outerShdw blurRad="63500" dist="38099" dir="2700000" algn="ctr" rotWithShape="0">
              <a:srgbClr val="000000">
                <a:alpha val="74998"/>
              </a:srgbClr>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pPr algn="ctr">
              <a:defRPr/>
            </a:pPr>
            <a:r>
              <a:rPr lang="fr-FR" sz="1600" b="1">
                <a:cs typeface="+mn-cs"/>
              </a:rPr>
              <a:t>SMS</a:t>
            </a:r>
          </a:p>
        </p:txBody>
      </p:sp>
      <p:sp>
        <p:nvSpPr>
          <p:cNvPr id="137225" name="Rectangle 9"/>
          <p:cNvSpPr>
            <a:spLocks noChangeAspect="1" noChangeArrowheads="1"/>
          </p:cNvSpPr>
          <p:nvPr/>
        </p:nvSpPr>
        <p:spPr bwMode="auto">
          <a:xfrm>
            <a:off x="4359275" y="5219700"/>
            <a:ext cx="838200" cy="346075"/>
          </a:xfrm>
          <a:prstGeom prst="rect">
            <a:avLst/>
          </a:prstGeom>
          <a:solidFill>
            <a:srgbClr val="FF99FF"/>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USSD</a:t>
            </a:r>
          </a:p>
        </p:txBody>
      </p:sp>
      <p:sp>
        <p:nvSpPr>
          <p:cNvPr id="137226" name="Rectangle 10"/>
          <p:cNvSpPr>
            <a:spLocks noChangeAspect="1" noChangeArrowheads="1"/>
          </p:cNvSpPr>
          <p:nvPr/>
        </p:nvSpPr>
        <p:spPr bwMode="auto">
          <a:xfrm>
            <a:off x="5273675" y="5219700"/>
            <a:ext cx="838200" cy="346075"/>
          </a:xfrm>
          <a:prstGeom prst="rect">
            <a:avLst/>
          </a:prstGeom>
          <a:solidFill>
            <a:srgbClr val="FF66FF"/>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CSD</a:t>
            </a:r>
          </a:p>
        </p:txBody>
      </p:sp>
      <p:sp>
        <p:nvSpPr>
          <p:cNvPr id="137227" name="Rectangle 11"/>
          <p:cNvSpPr>
            <a:spLocks noChangeAspect="1" noChangeArrowheads="1"/>
          </p:cNvSpPr>
          <p:nvPr/>
        </p:nvSpPr>
        <p:spPr bwMode="auto">
          <a:xfrm>
            <a:off x="6188075" y="5219700"/>
            <a:ext cx="838200" cy="346075"/>
          </a:xfrm>
          <a:prstGeom prst="rect">
            <a:avLst/>
          </a:prstGeom>
          <a:solidFill>
            <a:srgbClr val="FF00FF"/>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IS-136</a:t>
            </a:r>
          </a:p>
        </p:txBody>
      </p:sp>
      <p:sp>
        <p:nvSpPr>
          <p:cNvPr id="137228" name="Rectangle 12"/>
          <p:cNvSpPr>
            <a:spLocks noChangeAspect="1" noChangeArrowheads="1"/>
          </p:cNvSpPr>
          <p:nvPr/>
        </p:nvSpPr>
        <p:spPr bwMode="auto">
          <a:xfrm>
            <a:off x="7102475" y="5219700"/>
            <a:ext cx="838200" cy="346075"/>
          </a:xfrm>
          <a:prstGeom prst="rect">
            <a:avLst/>
          </a:prstGeom>
          <a:solidFill>
            <a:srgbClr val="CC00CC"/>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CDMA</a:t>
            </a:r>
          </a:p>
        </p:txBody>
      </p:sp>
      <p:sp>
        <p:nvSpPr>
          <p:cNvPr id="137229" name="Rectangle 13"/>
          <p:cNvSpPr>
            <a:spLocks noChangeAspect="1" noChangeArrowheads="1"/>
          </p:cNvSpPr>
          <p:nvPr/>
        </p:nvSpPr>
        <p:spPr bwMode="auto">
          <a:xfrm>
            <a:off x="3444875" y="5673725"/>
            <a:ext cx="838200" cy="346075"/>
          </a:xfrm>
          <a:prstGeom prst="rect">
            <a:avLst/>
          </a:prstGeom>
          <a:solidFill>
            <a:srgbClr val="9900FF"/>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CDPD</a:t>
            </a:r>
          </a:p>
        </p:txBody>
      </p:sp>
      <p:sp>
        <p:nvSpPr>
          <p:cNvPr id="137230" name="Rectangle 14"/>
          <p:cNvSpPr>
            <a:spLocks noChangeAspect="1" noChangeArrowheads="1"/>
          </p:cNvSpPr>
          <p:nvPr/>
        </p:nvSpPr>
        <p:spPr bwMode="auto">
          <a:xfrm>
            <a:off x="8016875" y="5219700"/>
            <a:ext cx="838200" cy="346075"/>
          </a:xfrm>
          <a:prstGeom prst="rect">
            <a:avLst/>
          </a:prstGeom>
          <a:solidFill>
            <a:srgbClr val="8C0066"/>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PDC-P</a:t>
            </a:r>
          </a:p>
        </p:txBody>
      </p:sp>
      <p:sp>
        <p:nvSpPr>
          <p:cNvPr id="137231" name="Rectangle 15"/>
          <p:cNvSpPr>
            <a:spLocks noChangeAspect="1" noChangeArrowheads="1"/>
          </p:cNvSpPr>
          <p:nvPr/>
        </p:nvSpPr>
        <p:spPr bwMode="auto">
          <a:xfrm>
            <a:off x="5273675" y="5673725"/>
            <a:ext cx="838200" cy="346075"/>
          </a:xfrm>
          <a:prstGeom prst="rect">
            <a:avLst/>
          </a:prstGeom>
          <a:solidFill>
            <a:srgbClr val="9966FF"/>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GPRS</a:t>
            </a:r>
          </a:p>
        </p:txBody>
      </p:sp>
      <p:sp>
        <p:nvSpPr>
          <p:cNvPr id="137232" name="Rectangle 16"/>
          <p:cNvSpPr>
            <a:spLocks noChangeAspect="1" noChangeArrowheads="1"/>
          </p:cNvSpPr>
          <p:nvPr/>
        </p:nvSpPr>
        <p:spPr bwMode="auto">
          <a:xfrm>
            <a:off x="7102475" y="5673725"/>
            <a:ext cx="838200" cy="346075"/>
          </a:xfrm>
          <a:prstGeom prst="rect">
            <a:avLst/>
          </a:prstGeom>
          <a:solidFill>
            <a:srgbClr val="99CCFF"/>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UMTS</a:t>
            </a:r>
          </a:p>
        </p:txBody>
      </p:sp>
      <p:sp>
        <p:nvSpPr>
          <p:cNvPr id="137233" name="Rectangle 17"/>
          <p:cNvSpPr>
            <a:spLocks noChangeAspect="1" noChangeArrowheads="1"/>
          </p:cNvSpPr>
          <p:nvPr/>
        </p:nvSpPr>
        <p:spPr bwMode="auto">
          <a:xfrm>
            <a:off x="6188075" y="5673725"/>
            <a:ext cx="838200" cy="346075"/>
          </a:xfrm>
          <a:prstGeom prst="rect">
            <a:avLst/>
          </a:prstGeom>
          <a:solidFill>
            <a:srgbClr val="9999FF"/>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EDGE</a:t>
            </a:r>
          </a:p>
        </p:txBody>
      </p:sp>
      <p:sp>
        <p:nvSpPr>
          <p:cNvPr id="137234" name="Rectangle 18"/>
          <p:cNvSpPr>
            <a:spLocks noChangeAspect="1" noChangeArrowheads="1"/>
          </p:cNvSpPr>
          <p:nvPr/>
        </p:nvSpPr>
        <p:spPr bwMode="auto">
          <a:xfrm>
            <a:off x="8016875" y="5673725"/>
            <a:ext cx="838200" cy="346075"/>
          </a:xfrm>
          <a:prstGeom prst="rect">
            <a:avLst/>
          </a:prstGeom>
          <a:solidFill>
            <a:srgbClr val="66CCFF"/>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etc.</a:t>
            </a:r>
          </a:p>
        </p:txBody>
      </p:sp>
      <p:sp>
        <p:nvSpPr>
          <p:cNvPr id="137235" name="Rectangle 19"/>
          <p:cNvSpPr>
            <a:spLocks noChangeAspect="1" noChangeArrowheads="1"/>
          </p:cNvSpPr>
          <p:nvPr/>
        </p:nvSpPr>
        <p:spPr bwMode="auto">
          <a:xfrm>
            <a:off x="4359275" y="5659438"/>
            <a:ext cx="838200" cy="376237"/>
          </a:xfrm>
          <a:prstGeom prst="rect">
            <a:avLst/>
          </a:prstGeom>
          <a:solidFill>
            <a:srgbClr val="9933FF"/>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800">
                <a:cs typeface="+mn-cs"/>
              </a:rPr>
              <a:t>GSM</a:t>
            </a:r>
          </a:p>
        </p:txBody>
      </p:sp>
      <p:sp>
        <p:nvSpPr>
          <p:cNvPr id="137236" name="Text Box 20"/>
          <p:cNvSpPr txBox="1">
            <a:spLocks noChangeAspect="1" noChangeArrowheads="1"/>
          </p:cNvSpPr>
          <p:nvPr/>
        </p:nvSpPr>
        <p:spPr bwMode="auto">
          <a:xfrm>
            <a:off x="3352800" y="4954588"/>
            <a:ext cx="854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b="1">
                <a:effectLst>
                  <a:outerShdw blurRad="38100" dist="38100" dir="2700000" algn="tl">
                    <a:srgbClr val="DDDDDD"/>
                  </a:outerShdw>
                </a:effectLst>
                <a:cs typeface="+mn-cs"/>
              </a:rPr>
              <a:t>Bearers:</a:t>
            </a:r>
          </a:p>
        </p:txBody>
      </p:sp>
      <p:sp>
        <p:nvSpPr>
          <p:cNvPr id="247828" name="Rectangle 21"/>
          <p:cNvSpPr>
            <a:spLocks noChangeArrowheads="1"/>
          </p:cNvSpPr>
          <p:nvPr/>
        </p:nvSpPr>
        <p:spPr bwMode="auto">
          <a:xfrm>
            <a:off x="3352800" y="4108450"/>
            <a:ext cx="5562600" cy="719138"/>
          </a:xfrm>
          <a:prstGeom prst="rect">
            <a:avLst/>
          </a:prstGeom>
          <a:solidFill>
            <a:srgbClr val="CCFFFF"/>
          </a:solidFill>
          <a:ln w="9525">
            <a:solidFill>
              <a:schemeClr val="tx1"/>
            </a:solidFill>
            <a:miter lim="800000"/>
            <a:headEnd/>
            <a:tailEnd/>
          </a:ln>
          <a:effectLst>
            <a:prstShdw prst="shdw13" dist="53882" dir="13500000">
              <a:schemeClr val="bg2">
                <a:alpha val="74997"/>
              </a:schemeClr>
            </a:prstShdw>
          </a:effectLst>
        </p:spPr>
        <p:txBody>
          <a:bodyPr anchor="ctr"/>
          <a:lstStyle/>
          <a:p>
            <a:pPr algn="ctr"/>
            <a:r>
              <a:rPr lang="en-US" sz="2400"/>
              <a:t>Datagram Protocol (WDP)</a:t>
            </a:r>
          </a:p>
        </p:txBody>
      </p:sp>
      <p:sp>
        <p:nvSpPr>
          <p:cNvPr id="247829" name="Rectangle 22"/>
          <p:cNvSpPr>
            <a:spLocks noChangeAspect="1" noChangeArrowheads="1"/>
          </p:cNvSpPr>
          <p:nvPr/>
        </p:nvSpPr>
        <p:spPr bwMode="auto">
          <a:xfrm>
            <a:off x="3352800" y="3455988"/>
            <a:ext cx="5562600" cy="466725"/>
          </a:xfrm>
          <a:prstGeom prst="rect">
            <a:avLst/>
          </a:prstGeom>
          <a:solidFill>
            <a:srgbClr val="CCFFCC"/>
          </a:solidFill>
          <a:ln w="9525">
            <a:solidFill>
              <a:schemeClr val="tx1"/>
            </a:solidFill>
            <a:miter lim="800000"/>
            <a:headEnd/>
            <a:tailEnd/>
          </a:ln>
          <a:effectLst>
            <a:prstShdw prst="shdw13" dist="53882" dir="13500000">
              <a:schemeClr val="bg2">
                <a:alpha val="74997"/>
              </a:schemeClr>
            </a:prstShdw>
          </a:effectLst>
        </p:spPr>
        <p:txBody>
          <a:bodyPr anchor="ctr">
            <a:spAutoFit/>
          </a:bodyPr>
          <a:lstStyle/>
          <a:p>
            <a:pPr algn="ctr"/>
            <a:r>
              <a:rPr lang="en-US" sz="2400"/>
              <a:t>Transport Security Protocol (WTLS)</a:t>
            </a:r>
          </a:p>
        </p:txBody>
      </p:sp>
      <p:sp>
        <p:nvSpPr>
          <p:cNvPr id="247830" name="Rectangle 23"/>
          <p:cNvSpPr>
            <a:spLocks noChangeAspect="1" noChangeArrowheads="1"/>
          </p:cNvSpPr>
          <p:nvPr/>
        </p:nvSpPr>
        <p:spPr bwMode="auto">
          <a:xfrm>
            <a:off x="3352800" y="2846388"/>
            <a:ext cx="5562600" cy="466725"/>
          </a:xfrm>
          <a:prstGeom prst="rect">
            <a:avLst/>
          </a:prstGeom>
          <a:solidFill>
            <a:srgbClr val="CCFF99"/>
          </a:solidFill>
          <a:ln w="9525">
            <a:solidFill>
              <a:schemeClr val="tx1"/>
            </a:solidFill>
            <a:miter lim="800000"/>
            <a:headEnd/>
            <a:tailEnd/>
          </a:ln>
          <a:effectLst>
            <a:prstShdw prst="shdw13" dist="53882" dir="13500000">
              <a:schemeClr val="bg2">
                <a:alpha val="74997"/>
              </a:schemeClr>
            </a:prstShdw>
          </a:effectLst>
        </p:spPr>
        <p:txBody>
          <a:bodyPr anchor="ctr">
            <a:spAutoFit/>
          </a:bodyPr>
          <a:lstStyle/>
          <a:p>
            <a:pPr algn="ctr"/>
            <a:r>
              <a:rPr lang="en-US" sz="2400"/>
              <a:t>Transaction Protocol (WTP)</a:t>
            </a:r>
          </a:p>
        </p:txBody>
      </p:sp>
      <p:sp>
        <p:nvSpPr>
          <p:cNvPr id="247831" name="Rectangle 24"/>
          <p:cNvSpPr>
            <a:spLocks noChangeAspect="1" noChangeArrowheads="1"/>
          </p:cNvSpPr>
          <p:nvPr/>
        </p:nvSpPr>
        <p:spPr bwMode="auto">
          <a:xfrm>
            <a:off x="3352800" y="2236788"/>
            <a:ext cx="5562600" cy="466725"/>
          </a:xfrm>
          <a:prstGeom prst="rect">
            <a:avLst/>
          </a:prstGeom>
          <a:solidFill>
            <a:srgbClr val="CCFF66"/>
          </a:solidFill>
          <a:ln w="9525">
            <a:solidFill>
              <a:schemeClr val="tx1"/>
            </a:solidFill>
            <a:miter lim="800000"/>
            <a:headEnd/>
            <a:tailEnd/>
          </a:ln>
          <a:effectLst>
            <a:prstShdw prst="shdw13" dist="53882" dir="13500000">
              <a:schemeClr val="bg2">
                <a:alpha val="74997"/>
              </a:schemeClr>
            </a:prstShdw>
          </a:effectLst>
        </p:spPr>
        <p:txBody>
          <a:bodyPr anchor="ctr">
            <a:spAutoFit/>
          </a:bodyPr>
          <a:lstStyle/>
          <a:p>
            <a:pPr algn="ctr"/>
            <a:r>
              <a:rPr lang="en-US" sz="2400"/>
              <a:t>Session Protocol (WSP)</a:t>
            </a:r>
          </a:p>
        </p:txBody>
      </p:sp>
      <p:sp>
        <p:nvSpPr>
          <p:cNvPr id="247832" name="Rectangle 25"/>
          <p:cNvSpPr>
            <a:spLocks noChangeAspect="1" noChangeArrowheads="1"/>
          </p:cNvSpPr>
          <p:nvPr/>
        </p:nvSpPr>
        <p:spPr bwMode="auto">
          <a:xfrm>
            <a:off x="3352800" y="1630363"/>
            <a:ext cx="5562600" cy="466725"/>
          </a:xfrm>
          <a:prstGeom prst="rect">
            <a:avLst/>
          </a:prstGeom>
          <a:solidFill>
            <a:srgbClr val="CCFF33"/>
          </a:solidFill>
          <a:ln w="9525">
            <a:solidFill>
              <a:schemeClr val="tx1"/>
            </a:solidFill>
            <a:miter lim="800000"/>
            <a:headEnd/>
            <a:tailEnd/>
          </a:ln>
          <a:effectLst>
            <a:prstShdw prst="shdw13" dist="53882" dir="13500000">
              <a:schemeClr val="bg2">
                <a:alpha val="74997"/>
              </a:schemeClr>
            </a:prstShdw>
          </a:effectLst>
        </p:spPr>
        <p:txBody>
          <a:bodyPr anchor="ctr">
            <a:spAutoFit/>
          </a:bodyPr>
          <a:lstStyle/>
          <a:p>
            <a:pPr algn="ctr"/>
            <a:r>
              <a:rPr lang="en-US" sz="2400"/>
              <a:t>Application Environment (WAE)</a:t>
            </a:r>
          </a:p>
        </p:txBody>
      </p:sp>
      <p:sp>
        <p:nvSpPr>
          <p:cNvPr id="247833" name="Rectangle 26"/>
          <p:cNvSpPr>
            <a:spLocks noChangeAspect="1" noChangeArrowheads="1"/>
          </p:cNvSpPr>
          <p:nvPr/>
        </p:nvSpPr>
        <p:spPr bwMode="auto">
          <a:xfrm>
            <a:off x="3352800" y="1041400"/>
            <a:ext cx="5562600" cy="466725"/>
          </a:xfrm>
          <a:prstGeom prst="rect">
            <a:avLst/>
          </a:prstGeom>
          <a:solidFill>
            <a:srgbClr val="CCCC00"/>
          </a:solidFill>
          <a:ln w="9525">
            <a:solidFill>
              <a:schemeClr val="tx1"/>
            </a:solidFill>
            <a:miter lim="800000"/>
            <a:headEnd/>
            <a:tailEnd/>
          </a:ln>
          <a:effectLst>
            <a:prstShdw prst="shdw13" dist="53882" dir="13500000">
              <a:schemeClr val="bg2">
                <a:alpha val="74997"/>
              </a:schemeClr>
            </a:prstShdw>
          </a:effectLst>
        </p:spPr>
        <p:txBody>
          <a:bodyPr anchor="ctr">
            <a:spAutoFit/>
          </a:bodyPr>
          <a:lstStyle/>
          <a:p>
            <a:pPr algn="ctr"/>
            <a:r>
              <a:rPr lang="en-US" sz="2400" b="1"/>
              <a:t>Wireless</a:t>
            </a:r>
            <a:r>
              <a:rPr lang="en-US" sz="2400"/>
              <a:t> Markup Language (WML)</a:t>
            </a:r>
          </a:p>
        </p:txBody>
      </p:sp>
      <p:sp>
        <p:nvSpPr>
          <p:cNvPr id="247834" name="Rectangle 27"/>
          <p:cNvSpPr>
            <a:spLocks noChangeArrowheads="1"/>
          </p:cNvSpPr>
          <p:nvPr/>
        </p:nvSpPr>
        <p:spPr bwMode="auto">
          <a:xfrm>
            <a:off x="238125" y="4989513"/>
            <a:ext cx="2879725" cy="1181100"/>
          </a:xfrm>
          <a:prstGeom prst="rect">
            <a:avLst/>
          </a:prstGeom>
          <a:solidFill>
            <a:srgbClr val="DDDDDD"/>
          </a:solidFill>
          <a:ln w="9525">
            <a:solidFill>
              <a:schemeClr val="tx1"/>
            </a:solidFill>
            <a:miter lim="800000"/>
            <a:headEnd/>
            <a:tailEnd/>
          </a:ln>
          <a:effectLst>
            <a:prstShdw prst="shdw13" dist="53882" dir="13500000">
              <a:schemeClr val="bg2">
                <a:alpha val="74997"/>
              </a:schemeClr>
            </a:prstShdw>
          </a:effectLst>
        </p:spPr>
        <p:txBody>
          <a:bodyPr wrap="none" anchor="ctr"/>
          <a:lstStyle/>
          <a:p>
            <a:pPr algn="ctr"/>
            <a:endParaRPr lang="fr-FR" sz="2400"/>
          </a:p>
        </p:txBody>
      </p:sp>
      <p:sp>
        <p:nvSpPr>
          <p:cNvPr id="137244" name="Rectangle 28"/>
          <p:cNvSpPr>
            <a:spLocks noChangeAspect="1" noChangeArrowheads="1"/>
          </p:cNvSpPr>
          <p:nvPr/>
        </p:nvSpPr>
        <p:spPr bwMode="auto">
          <a:xfrm>
            <a:off x="314325" y="5253038"/>
            <a:ext cx="838200" cy="346075"/>
          </a:xfrm>
          <a:prstGeom prst="rect">
            <a:avLst/>
          </a:prstGeom>
          <a:solidFill>
            <a:srgbClr val="FFCC00"/>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802.3</a:t>
            </a:r>
          </a:p>
        </p:txBody>
      </p:sp>
      <p:sp>
        <p:nvSpPr>
          <p:cNvPr id="137245" name="Rectangle 29"/>
          <p:cNvSpPr>
            <a:spLocks noChangeArrowheads="1"/>
          </p:cNvSpPr>
          <p:nvPr/>
        </p:nvSpPr>
        <p:spPr bwMode="auto">
          <a:xfrm>
            <a:off x="1262063" y="5253038"/>
            <a:ext cx="838200" cy="346075"/>
          </a:xfrm>
          <a:prstGeom prst="rect">
            <a:avLst/>
          </a:prstGeom>
          <a:solidFill>
            <a:srgbClr val="FF9933"/>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802.4</a:t>
            </a:r>
          </a:p>
        </p:txBody>
      </p:sp>
      <p:sp>
        <p:nvSpPr>
          <p:cNvPr id="137246" name="Rectangle 30"/>
          <p:cNvSpPr>
            <a:spLocks noChangeAspect="1" noChangeArrowheads="1"/>
          </p:cNvSpPr>
          <p:nvPr/>
        </p:nvSpPr>
        <p:spPr bwMode="auto">
          <a:xfrm>
            <a:off x="2219325" y="5253038"/>
            <a:ext cx="838200" cy="346075"/>
          </a:xfrm>
          <a:prstGeom prst="rect">
            <a:avLst/>
          </a:prstGeom>
          <a:solidFill>
            <a:srgbClr val="FF6600"/>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802.5</a:t>
            </a:r>
          </a:p>
        </p:txBody>
      </p:sp>
      <p:sp>
        <p:nvSpPr>
          <p:cNvPr id="137247" name="Rectangle 31"/>
          <p:cNvSpPr>
            <a:spLocks noChangeAspect="1" noChangeArrowheads="1"/>
          </p:cNvSpPr>
          <p:nvPr/>
        </p:nvSpPr>
        <p:spPr bwMode="auto">
          <a:xfrm>
            <a:off x="314325" y="5710238"/>
            <a:ext cx="838200" cy="346075"/>
          </a:xfrm>
          <a:prstGeom prst="rect">
            <a:avLst/>
          </a:prstGeom>
          <a:solidFill>
            <a:srgbClr val="FF9900"/>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802.11</a:t>
            </a:r>
          </a:p>
        </p:txBody>
      </p:sp>
      <p:sp>
        <p:nvSpPr>
          <p:cNvPr id="137248" name="Rectangle 32"/>
          <p:cNvSpPr>
            <a:spLocks noChangeAspect="1" noChangeArrowheads="1"/>
          </p:cNvSpPr>
          <p:nvPr/>
        </p:nvSpPr>
        <p:spPr bwMode="auto">
          <a:xfrm>
            <a:off x="1262063" y="5710238"/>
            <a:ext cx="838200" cy="346075"/>
          </a:xfrm>
          <a:prstGeom prst="rect">
            <a:avLst/>
          </a:prstGeom>
          <a:solidFill>
            <a:srgbClr val="CC6600"/>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802.15</a:t>
            </a:r>
          </a:p>
        </p:txBody>
      </p:sp>
      <p:sp>
        <p:nvSpPr>
          <p:cNvPr id="137249" name="Rectangle 33"/>
          <p:cNvSpPr>
            <a:spLocks noChangeAspect="1" noChangeArrowheads="1"/>
          </p:cNvSpPr>
          <p:nvPr/>
        </p:nvSpPr>
        <p:spPr bwMode="auto">
          <a:xfrm>
            <a:off x="2219325" y="5710238"/>
            <a:ext cx="838200" cy="346075"/>
          </a:xfrm>
          <a:prstGeom prst="rect">
            <a:avLst/>
          </a:prstGeom>
          <a:solidFill>
            <a:srgbClr val="FF3300"/>
          </a:solidFill>
          <a:ln w="9525">
            <a:solidFill>
              <a:schemeClr val="tx1"/>
            </a:solidFill>
            <a:miter lim="800000"/>
            <a:headEnd/>
            <a:tailEnd/>
          </a:ln>
          <a:effectLst>
            <a:outerShdw blurRad="63500" dist="38099" dir="2700000" algn="ctr" rotWithShape="0">
              <a:schemeClr val="bg2">
                <a:alpha val="74998"/>
              </a:schemeClr>
            </a:outerShdw>
          </a:effectLst>
        </p:spPr>
        <p:txBody>
          <a:bodyPr anchor="ctr">
            <a:spAutoFit/>
          </a:bodyPr>
          <a:lstStyle/>
          <a:p>
            <a:pPr algn="ctr">
              <a:defRPr/>
            </a:pPr>
            <a:r>
              <a:rPr lang="fr-FR" sz="1600" b="1">
                <a:cs typeface="+mn-cs"/>
              </a:rPr>
              <a:t>etc.</a:t>
            </a:r>
          </a:p>
        </p:txBody>
      </p:sp>
      <p:sp>
        <p:nvSpPr>
          <p:cNvPr id="137250" name="Text Box 34"/>
          <p:cNvSpPr txBox="1">
            <a:spLocks noChangeAspect="1" noChangeArrowheads="1"/>
          </p:cNvSpPr>
          <p:nvPr/>
        </p:nvSpPr>
        <p:spPr bwMode="auto">
          <a:xfrm>
            <a:off x="228600" y="4954588"/>
            <a:ext cx="854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400" b="1">
                <a:effectLst>
                  <a:outerShdw blurRad="38100" dist="38100" dir="2700000" algn="tl">
                    <a:srgbClr val="DDDDDD"/>
                  </a:outerShdw>
                </a:effectLst>
                <a:cs typeface="+mn-cs"/>
              </a:rPr>
              <a:t>Bearers:</a:t>
            </a:r>
            <a:endParaRPr lang="fr-FR" sz="1400">
              <a:cs typeface="+mn-cs"/>
            </a:endParaRPr>
          </a:p>
        </p:txBody>
      </p:sp>
      <p:sp>
        <p:nvSpPr>
          <p:cNvPr id="137251" name="Text Box 35"/>
          <p:cNvSpPr txBox="1">
            <a:spLocks noChangeArrowheads="1"/>
          </p:cNvSpPr>
          <p:nvPr/>
        </p:nvSpPr>
        <p:spPr bwMode="auto">
          <a:xfrm>
            <a:off x="3424238" y="6172200"/>
            <a:ext cx="3281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sz="1400">
                <a:cs typeface="+mn-cs"/>
              </a:rPr>
              <a:t>Sources: Georges Arhodakis - WAP Forum</a:t>
            </a:r>
          </a:p>
        </p:txBody>
      </p:sp>
      <p:sp>
        <p:nvSpPr>
          <p:cNvPr id="2" name="Date Placeholder 1"/>
          <p:cNvSpPr>
            <a:spLocks noGrp="1"/>
          </p:cNvSpPr>
          <p:nvPr>
            <p:ph type="dt" sz="quarter" idx="10"/>
          </p:nvPr>
        </p:nvSpPr>
        <p:spPr/>
        <p:txBody>
          <a:bodyPr/>
          <a:lstStyle/>
          <a:p>
            <a:pPr>
              <a:defRPr/>
            </a:pPr>
            <a:r>
              <a:rPr lang="fr-FR" smtClean="0"/>
              <a:t>© </a:t>
            </a:r>
            <a:fld id="{28FC95FA-B8D9-544E-8D2E-7093A987FFE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7438CC5-0662-D14F-A3CD-220F4C197330}" type="slidenum">
              <a:rPr lang="fr-FR" smtClean="0"/>
              <a:pPr>
                <a:defRPr/>
              </a:pPr>
              <a:t>173</a:t>
            </a:fld>
            <a:endParaRPr lang="fr-F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spect="1" noChangeArrowheads="1"/>
          </p:cNvSpPr>
          <p:nvPr>
            <p:ph type="title"/>
          </p:nvPr>
        </p:nvSpPr>
        <p:spPr>
          <a:xfrm>
            <a:off x="1828800" y="0"/>
            <a:ext cx="4648200" cy="701675"/>
          </a:xfrm>
        </p:spPr>
        <p:txBody>
          <a:bodyPr>
            <a:spAutoFit/>
          </a:bodyPr>
          <a:lstStyle/>
          <a:p>
            <a:pPr>
              <a:defRPr/>
            </a:pPr>
            <a:r>
              <a:rPr lang="fr-FR" sz="4000" smtClean="0">
                <a:cs typeface="+mj-cs"/>
              </a:rPr>
              <a:t>Le modèle</a:t>
            </a:r>
          </a:p>
        </p:txBody>
      </p:sp>
      <p:graphicFrame>
        <p:nvGraphicFramePr>
          <p:cNvPr id="248834" name="Object 3"/>
          <p:cNvGraphicFramePr>
            <a:graphicFrameLocks noChangeAspect="1"/>
          </p:cNvGraphicFramePr>
          <p:nvPr/>
        </p:nvGraphicFramePr>
        <p:xfrm>
          <a:off x="0" y="990600"/>
          <a:ext cx="9144000" cy="5702300"/>
        </p:xfrm>
        <a:graphic>
          <a:graphicData uri="http://schemas.openxmlformats.org/presentationml/2006/ole">
            <mc:AlternateContent xmlns:mc="http://schemas.openxmlformats.org/markup-compatibility/2006">
              <mc:Choice xmlns:v="urn:schemas-microsoft-com:vml" Requires="v">
                <p:oleObj spid="_x0000_s248851" name="VISIO" r:id="rId3" imgW="6057900" imgH="3962400" progId="Visio.Drawing.5">
                  <p:embed/>
                </p:oleObj>
              </mc:Choice>
              <mc:Fallback>
                <p:oleObj name="VISIO" r:id="rId3" imgW="6057900" imgH="39624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0600"/>
                        <a:ext cx="9144000" cy="570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93738362-B067-1E46-9D58-6F098E1D9C9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490FC85A-28EB-F845-9E8B-8E6F5265A887}" type="slidenum">
              <a:rPr lang="fr-FR" smtClean="0"/>
              <a:pPr>
                <a:defRPr/>
              </a:pPr>
              <a:t>174</a:t>
            </a:fld>
            <a:endParaRPr lang="fr-F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spect="1" noChangeArrowheads="1"/>
          </p:cNvSpPr>
          <p:nvPr>
            <p:ph type="title"/>
          </p:nvPr>
        </p:nvSpPr>
        <p:spPr>
          <a:xfrm>
            <a:off x="1524000" y="0"/>
            <a:ext cx="6324600" cy="701675"/>
          </a:xfrm>
        </p:spPr>
        <p:txBody>
          <a:bodyPr>
            <a:spAutoFit/>
          </a:bodyPr>
          <a:lstStyle/>
          <a:p>
            <a:pPr>
              <a:defRPr/>
            </a:pPr>
            <a:r>
              <a:rPr lang="fr-FR" sz="4000" smtClean="0">
                <a:cs typeface="+mj-cs"/>
              </a:rPr>
              <a:t>SMS </a:t>
            </a:r>
            <a:r>
              <a:rPr lang="fr-FR" sz="4000" i="1" smtClean="0">
                <a:cs typeface="+mj-cs"/>
              </a:rPr>
              <a:t>(Short Message Service)</a:t>
            </a:r>
            <a:endParaRPr lang="fr-FR" sz="4000" smtClean="0">
              <a:cs typeface="+mj-cs"/>
            </a:endParaRPr>
          </a:p>
        </p:txBody>
      </p:sp>
      <p:sp>
        <p:nvSpPr>
          <p:cNvPr id="139267" name="Rectangle 3"/>
          <p:cNvSpPr>
            <a:spLocks noGrp="1" noChangeAspect="1" noChangeArrowheads="1"/>
          </p:cNvSpPr>
          <p:nvPr>
            <p:ph type="body" sz="half" idx="1"/>
          </p:nvPr>
        </p:nvSpPr>
        <p:spPr>
          <a:xfrm>
            <a:off x="304800" y="1143000"/>
            <a:ext cx="8534400" cy="1698625"/>
          </a:xfrm>
        </p:spPr>
        <p:txBody>
          <a:bodyPr>
            <a:spAutoFit/>
          </a:bodyPr>
          <a:lstStyle/>
          <a:p>
            <a:pPr>
              <a:defRPr/>
            </a:pPr>
            <a:r>
              <a:rPr lang="fr-FR" sz="2400" smtClean="0">
                <a:cs typeface="+mn-cs"/>
              </a:rPr>
              <a:t>Messages de 160 caractères</a:t>
            </a:r>
          </a:p>
          <a:p>
            <a:pPr>
              <a:defRPr/>
            </a:pPr>
            <a:r>
              <a:rPr lang="fr-FR" sz="2400" smtClean="0">
                <a:cs typeface="+mn-cs"/>
              </a:rPr>
              <a:t>Temps de latence à chaque envoie de 3 à 5 secondes (</a:t>
            </a:r>
            <a:r>
              <a:rPr lang="en-US" sz="2400" i="1" smtClean="0">
                <a:cs typeface="+mn-cs"/>
              </a:rPr>
              <a:t>store &amp; forward</a:t>
            </a:r>
            <a:r>
              <a:rPr lang="fr-FR" sz="2400" smtClean="0">
                <a:cs typeface="+mn-cs"/>
              </a:rPr>
              <a:t>)</a:t>
            </a:r>
          </a:p>
          <a:p>
            <a:pPr>
              <a:defRPr/>
            </a:pPr>
            <a:r>
              <a:rPr lang="fr-FR" sz="2400" smtClean="0">
                <a:cs typeface="+mn-cs"/>
              </a:rPr>
              <a:t>Protocole de communication propriétaire (non TCP/IP)</a:t>
            </a:r>
          </a:p>
        </p:txBody>
      </p:sp>
      <p:graphicFrame>
        <p:nvGraphicFramePr>
          <p:cNvPr id="249859" name="Object 4"/>
          <p:cNvGraphicFramePr>
            <a:graphicFrameLocks noGrp="1" noChangeAspect="1"/>
          </p:cNvGraphicFramePr>
          <p:nvPr>
            <p:ph type="clipArt" sz="half" idx="2"/>
          </p:nvPr>
        </p:nvGraphicFramePr>
        <p:xfrm>
          <a:off x="533400" y="2667000"/>
          <a:ext cx="8216900" cy="3754438"/>
        </p:xfrm>
        <a:graphic>
          <a:graphicData uri="http://schemas.openxmlformats.org/presentationml/2006/ole">
            <mc:AlternateContent xmlns:mc="http://schemas.openxmlformats.org/markup-compatibility/2006">
              <mc:Choice xmlns:v="urn:schemas-microsoft-com:vml" Requires="v">
                <p:oleObj spid="_x0000_s249876" name="VISIO" r:id="rId3" imgW="11366500" imgH="5194300" progId="Visio.Drawing.5">
                  <p:embed/>
                </p:oleObj>
              </mc:Choice>
              <mc:Fallback>
                <p:oleObj name="VISIO" r:id="rId3" imgW="11366500" imgH="5194300" progId="Visio.Drawing.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667000"/>
                        <a:ext cx="821690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47B8677B-94AD-D340-A809-FE7FC42C433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4CE930CB-048B-FB41-8198-74F8FF2682E1}" type="slidenum">
              <a:rPr lang="fr-FR" smtClean="0"/>
              <a:pPr>
                <a:defRPr/>
              </a:pPr>
              <a:t>175</a:t>
            </a:fld>
            <a:endParaRPr lang="fr-F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spect="1" noChangeArrowheads="1"/>
          </p:cNvSpPr>
          <p:nvPr>
            <p:ph type="title"/>
          </p:nvPr>
        </p:nvSpPr>
        <p:spPr>
          <a:xfrm>
            <a:off x="1219200" y="0"/>
            <a:ext cx="6858000" cy="701675"/>
          </a:xfrm>
        </p:spPr>
        <p:txBody>
          <a:bodyPr>
            <a:spAutoFit/>
          </a:bodyPr>
          <a:lstStyle/>
          <a:p>
            <a:pPr>
              <a:defRPr/>
            </a:pPr>
            <a:r>
              <a:rPr lang="fr-FR" sz="4000" smtClean="0">
                <a:cs typeface="+mj-cs"/>
              </a:rPr>
              <a:t>CSD </a:t>
            </a:r>
            <a:r>
              <a:rPr lang="fr-FR" sz="4000" i="1" smtClean="0">
                <a:cs typeface="+mj-cs"/>
              </a:rPr>
              <a:t>(</a:t>
            </a:r>
            <a:r>
              <a:rPr lang="en-US" sz="4000" i="1" smtClean="0">
                <a:cs typeface="+mj-cs"/>
              </a:rPr>
              <a:t>Circuit Switched Data</a:t>
            </a:r>
            <a:r>
              <a:rPr lang="fr-FR" sz="4000" i="1" smtClean="0">
                <a:cs typeface="+mj-cs"/>
              </a:rPr>
              <a:t>)</a:t>
            </a:r>
            <a:endParaRPr lang="fr-FR" sz="4000" smtClean="0">
              <a:cs typeface="+mj-cs"/>
            </a:endParaRPr>
          </a:p>
        </p:txBody>
      </p:sp>
      <p:sp>
        <p:nvSpPr>
          <p:cNvPr id="140291" name="Rectangle 3"/>
          <p:cNvSpPr>
            <a:spLocks noGrp="1" noChangeAspect="1" noChangeArrowheads="1"/>
          </p:cNvSpPr>
          <p:nvPr>
            <p:ph type="body" sz="half" idx="1"/>
          </p:nvPr>
        </p:nvSpPr>
        <p:spPr>
          <a:xfrm>
            <a:off x="457200" y="1219200"/>
            <a:ext cx="8229600" cy="1333500"/>
          </a:xfrm>
        </p:spPr>
        <p:txBody>
          <a:bodyPr>
            <a:spAutoFit/>
          </a:bodyPr>
          <a:lstStyle/>
          <a:p>
            <a:pPr>
              <a:defRPr/>
            </a:pPr>
            <a:r>
              <a:rPr lang="fr-FR" sz="2400" smtClean="0">
                <a:cs typeface="+mn-cs"/>
              </a:rPr>
              <a:t>Débit 14,4 Kbps</a:t>
            </a:r>
          </a:p>
          <a:p>
            <a:pPr>
              <a:defRPr/>
            </a:pPr>
            <a:r>
              <a:rPr lang="fr-FR" sz="2400" smtClean="0">
                <a:cs typeface="+mn-cs"/>
              </a:rPr>
              <a:t>Pas de temps de latence (</a:t>
            </a:r>
            <a:r>
              <a:rPr lang="fr-FR" sz="2400" i="1" smtClean="0">
                <a:cs typeface="+mn-cs"/>
              </a:rPr>
              <a:t>usage de PPP</a:t>
            </a:r>
            <a:r>
              <a:rPr lang="fr-FR" sz="2400" smtClean="0">
                <a:cs typeface="+mn-cs"/>
              </a:rPr>
              <a:t>)</a:t>
            </a:r>
          </a:p>
          <a:p>
            <a:pPr>
              <a:defRPr/>
            </a:pPr>
            <a:r>
              <a:rPr lang="fr-FR" sz="2400" smtClean="0">
                <a:cs typeface="+mn-cs"/>
              </a:rPr>
              <a:t>Protocole de communication basé sur TCP/IP</a:t>
            </a:r>
          </a:p>
        </p:txBody>
      </p:sp>
      <p:graphicFrame>
        <p:nvGraphicFramePr>
          <p:cNvPr id="250883" name="Object 4"/>
          <p:cNvGraphicFramePr>
            <a:graphicFrameLocks noGrp="1" noChangeAspect="1"/>
          </p:cNvGraphicFramePr>
          <p:nvPr>
            <p:ph type="clipArt" sz="half" idx="2"/>
          </p:nvPr>
        </p:nvGraphicFramePr>
        <p:xfrm>
          <a:off x="279400" y="2886075"/>
          <a:ext cx="8686800" cy="3116263"/>
        </p:xfrm>
        <a:graphic>
          <a:graphicData uri="http://schemas.openxmlformats.org/presentationml/2006/ole">
            <mc:AlternateContent xmlns:mc="http://schemas.openxmlformats.org/markup-compatibility/2006">
              <mc:Choice xmlns:v="urn:schemas-microsoft-com:vml" Requires="v">
                <p:oleObj spid="_x0000_s250900" name="VISIO" r:id="rId4" imgW="15062200" imgH="5410200" progId="Visio.Drawing.5">
                  <p:embed/>
                </p:oleObj>
              </mc:Choice>
              <mc:Fallback>
                <p:oleObj name="VISIO" r:id="rId4" imgW="15062200" imgH="5410200" progId="Visio.Drawing.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 y="2886075"/>
                        <a:ext cx="86868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AC29CEB2-ADA6-C748-B798-39C44340607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CD2AC2C-92D8-E341-9297-3BF46A80F1F2}" type="slidenum">
              <a:rPr lang="fr-FR" smtClean="0"/>
              <a:pPr>
                <a:defRPr/>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spect="1" noChangeArrowheads="1"/>
          </p:cNvSpPr>
          <p:nvPr>
            <p:ph type="title"/>
          </p:nvPr>
        </p:nvSpPr>
        <p:spPr>
          <a:xfrm>
            <a:off x="685800" y="1433513"/>
            <a:ext cx="7772400" cy="822325"/>
          </a:xfrm>
        </p:spPr>
        <p:txBody>
          <a:bodyPr>
            <a:spAutoFit/>
          </a:bodyPr>
          <a:lstStyle/>
          <a:p>
            <a:pPr algn="just">
              <a:defRPr/>
            </a:pPr>
            <a:r>
              <a:rPr lang="fr-FR" sz="2400" smtClean="0">
                <a:cs typeface="+mj-cs"/>
              </a:rPr>
              <a:t>Consultation </a:t>
            </a:r>
            <a:r>
              <a:rPr lang="fr-FR" sz="2400" i="1" smtClean="0">
                <a:cs typeface="+mj-cs"/>
              </a:rPr>
              <a:t>en ligne</a:t>
            </a:r>
            <a:r>
              <a:rPr lang="fr-FR" sz="2400" smtClean="0">
                <a:cs typeface="+mj-cs"/>
              </a:rPr>
              <a:t> d’informations issues d’Internet adaptées en WML à partir d’un mobile GSM/WAP</a:t>
            </a:r>
          </a:p>
        </p:txBody>
      </p:sp>
      <p:graphicFrame>
        <p:nvGraphicFramePr>
          <p:cNvPr id="252930" name="Object 3"/>
          <p:cNvGraphicFramePr>
            <a:graphicFrameLocks noChangeAspect="1"/>
          </p:cNvGraphicFramePr>
          <p:nvPr/>
        </p:nvGraphicFramePr>
        <p:xfrm>
          <a:off x="254000" y="2895600"/>
          <a:ext cx="8826500" cy="2667000"/>
        </p:xfrm>
        <a:graphic>
          <a:graphicData uri="http://schemas.openxmlformats.org/presentationml/2006/ole">
            <mc:AlternateContent xmlns:mc="http://schemas.openxmlformats.org/markup-compatibility/2006">
              <mc:Choice xmlns:v="urn:schemas-microsoft-com:vml" Requires="v">
                <p:oleObj spid="_x0000_s252948" name="VISIO" r:id="rId3" imgW="8940800" imgH="2679700" progId="Visio.Drawing.5">
                  <p:embed/>
                </p:oleObj>
              </mc:Choice>
              <mc:Fallback>
                <p:oleObj name="VISIO" r:id="rId3" imgW="8940800" imgH="26797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 y="2895600"/>
                        <a:ext cx="88265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42340" name="Rectangle 4"/>
          <p:cNvSpPr>
            <a:spLocks noChangeAspect="1" noChangeArrowheads="1"/>
          </p:cNvSpPr>
          <p:nvPr/>
        </p:nvSpPr>
        <p:spPr bwMode="auto">
          <a:xfrm>
            <a:off x="2057400" y="0"/>
            <a:ext cx="4800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4000">
                <a:latin typeface="Tahoma" charset="0"/>
                <a:cs typeface="+mn-cs"/>
              </a:rPr>
              <a:t>L’Usage</a:t>
            </a:r>
          </a:p>
        </p:txBody>
      </p:sp>
      <p:sp>
        <p:nvSpPr>
          <p:cNvPr id="2" name="Date Placeholder 1"/>
          <p:cNvSpPr>
            <a:spLocks noGrp="1"/>
          </p:cNvSpPr>
          <p:nvPr>
            <p:ph type="dt" sz="quarter" idx="10"/>
          </p:nvPr>
        </p:nvSpPr>
        <p:spPr/>
        <p:txBody>
          <a:bodyPr/>
          <a:lstStyle/>
          <a:p>
            <a:pPr>
              <a:defRPr/>
            </a:pPr>
            <a:r>
              <a:rPr lang="fr-FR" smtClean="0"/>
              <a:t>© </a:t>
            </a:r>
            <a:fld id="{290AA8C3-E5A6-BD4F-8530-9AFB8A9DEA9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DE47C9F-A0DE-CC42-A41E-D96D6E34F21E}" type="slidenum">
              <a:rPr lang="fr-FR" smtClean="0"/>
              <a:pPr>
                <a:defRPr/>
              </a:pPr>
              <a:t>177</a:t>
            </a:fld>
            <a:endParaRPr lang="fr-F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spect="1" noChangeArrowheads="1"/>
          </p:cNvSpPr>
          <p:nvPr>
            <p:ph type="title"/>
          </p:nvPr>
        </p:nvSpPr>
        <p:spPr>
          <a:xfrm>
            <a:off x="1752600" y="0"/>
            <a:ext cx="4724400" cy="701675"/>
          </a:xfrm>
        </p:spPr>
        <p:txBody>
          <a:bodyPr>
            <a:spAutoFit/>
          </a:bodyPr>
          <a:lstStyle/>
          <a:p>
            <a:pPr>
              <a:defRPr/>
            </a:pPr>
            <a:r>
              <a:rPr lang="fr-FR" sz="4000" smtClean="0">
                <a:cs typeface="+mj-cs"/>
              </a:rPr>
              <a:t>Demain</a:t>
            </a:r>
          </a:p>
        </p:txBody>
      </p:sp>
      <p:graphicFrame>
        <p:nvGraphicFramePr>
          <p:cNvPr id="253954" name="Object 3"/>
          <p:cNvGraphicFramePr>
            <a:graphicFrameLocks noChangeAspect="1"/>
          </p:cNvGraphicFramePr>
          <p:nvPr/>
        </p:nvGraphicFramePr>
        <p:xfrm>
          <a:off x="990600" y="762000"/>
          <a:ext cx="7239000" cy="5562600"/>
        </p:xfrm>
        <a:graphic>
          <a:graphicData uri="http://schemas.openxmlformats.org/presentationml/2006/ole">
            <mc:AlternateContent xmlns:mc="http://schemas.openxmlformats.org/markup-compatibility/2006">
              <mc:Choice xmlns:v="urn:schemas-microsoft-com:vml" Requires="v">
                <p:oleObj spid="_x0000_s253971" name="VISIO" r:id="rId3" imgW="10071100" imgH="7366000" progId="Visio.Drawing.5">
                  <p:embed/>
                </p:oleObj>
              </mc:Choice>
              <mc:Fallback>
                <p:oleObj name="VISIO" r:id="rId3" imgW="10071100" imgH="73660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762000"/>
                        <a:ext cx="72390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31E80290-EDBF-3B40-B60B-00744A358EAB}"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062A92F-C308-3F49-A7A1-38680BA357BA}" type="slidenum">
              <a:rPr lang="fr-FR" smtClean="0"/>
              <a:pPr>
                <a:defRPr/>
              </a:pPr>
              <a:t>178</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Bibliographie</a:t>
            </a:r>
          </a:p>
        </p:txBody>
      </p:sp>
      <p:sp>
        <p:nvSpPr>
          <p:cNvPr id="173059" name="Text Box 3"/>
          <p:cNvSpPr txBox="1">
            <a:spLocks noChangeAspect="1" noChangeArrowheads="1"/>
          </p:cNvSpPr>
          <p:nvPr/>
        </p:nvSpPr>
        <p:spPr bwMode="auto">
          <a:xfrm>
            <a:off x="179388" y="1463675"/>
            <a:ext cx="8637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a:t>
            </a:r>
            <a:r>
              <a:rPr lang="fr-FR">
                <a:cs typeface="+mn-cs"/>
                <a:hlinkClick r:id="rId2" action="ppaction://hlinksldjump"/>
              </a:rPr>
              <a:t>Connard 1980</a:t>
            </a:r>
            <a:r>
              <a:rPr lang="fr-FR">
                <a:cs typeface="+mn-cs"/>
              </a:rPr>
              <a:t>]</a:t>
            </a:r>
            <a:r>
              <a:rPr lang="fr-FR" sz="1800">
                <a:cs typeface="+mn-cs"/>
              </a:rPr>
              <a:t> </a:t>
            </a:r>
            <a:r>
              <a:rPr lang="fr-FR" sz="1800">
                <a:cs typeface="Times New Roman" charset="0"/>
              </a:rPr>
              <a:t>J.Conard, </a:t>
            </a:r>
            <a:r>
              <a:rPr lang="en-US" sz="1800" i="1">
                <a:cs typeface="Times New Roman" charset="0"/>
              </a:rPr>
              <a:t>Character Oriented Data Link Control Protocols</a:t>
            </a:r>
            <a:r>
              <a:rPr lang="fr-FR" sz="1800">
                <a:cs typeface="Times New Roman" charset="0"/>
              </a:rPr>
              <a:t>, IEEE, 1980.</a:t>
            </a:r>
            <a:endParaRPr lang="fr-FR" sz="1800">
              <a:cs typeface="+mn-cs"/>
            </a:endParaRPr>
          </a:p>
        </p:txBody>
      </p:sp>
      <p:sp>
        <p:nvSpPr>
          <p:cNvPr id="173060" name="Text Box 4"/>
          <p:cNvSpPr txBox="1">
            <a:spLocks noChangeAspect="1" noChangeArrowheads="1"/>
          </p:cNvSpPr>
          <p:nvPr/>
        </p:nvSpPr>
        <p:spPr bwMode="auto">
          <a:xfrm>
            <a:off x="179388" y="1858963"/>
            <a:ext cx="863758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a:t>
            </a:r>
            <a:r>
              <a:rPr lang="fr-FR">
                <a:cs typeface="+mn-cs"/>
                <a:hlinkClick r:id="rId3" action="ppaction://hlinksldjump"/>
              </a:rPr>
              <a:t>Zimmermann 1980</a:t>
            </a:r>
            <a:r>
              <a:rPr lang="fr-FR">
                <a:cs typeface="+mn-cs"/>
              </a:rPr>
              <a:t>]</a:t>
            </a:r>
            <a:r>
              <a:rPr lang="fr-FR" sz="1800">
                <a:cs typeface="+mn-cs"/>
              </a:rPr>
              <a:t> </a:t>
            </a:r>
            <a:r>
              <a:rPr lang="fr-FR" sz="1800">
                <a:cs typeface="Times New Roman" charset="0"/>
              </a:rPr>
              <a:t>H.Zimmermann, </a:t>
            </a:r>
            <a:r>
              <a:rPr lang="en-US" sz="1800" i="1">
                <a:cs typeface="Times New Roman" charset="0"/>
              </a:rPr>
              <a:t>O.S.I. Reference Model - The ISO Model of Architecture for Open Systems Interconnection</a:t>
            </a:r>
            <a:r>
              <a:rPr lang="fr-FR" sz="1800">
                <a:cs typeface="Times New Roman" charset="0"/>
              </a:rPr>
              <a:t>, IEEE, 1980.</a:t>
            </a:r>
          </a:p>
        </p:txBody>
      </p:sp>
      <p:sp>
        <p:nvSpPr>
          <p:cNvPr id="173061" name="Text Box 5"/>
          <p:cNvSpPr txBox="1">
            <a:spLocks noChangeAspect="1" noChangeArrowheads="1"/>
          </p:cNvSpPr>
          <p:nvPr/>
        </p:nvSpPr>
        <p:spPr bwMode="auto">
          <a:xfrm>
            <a:off x="179388" y="1079500"/>
            <a:ext cx="8637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a:t>
            </a:r>
            <a:r>
              <a:rPr lang="fr-FR">
                <a:cs typeface="+mn-cs"/>
                <a:hlinkClick r:id="rId4" action="ppaction://hlinksldjump"/>
              </a:rPr>
              <a:t>Carlson 1980</a:t>
            </a:r>
            <a:r>
              <a:rPr lang="fr-FR">
                <a:cs typeface="+mn-cs"/>
              </a:rPr>
              <a:t>]</a:t>
            </a:r>
            <a:r>
              <a:rPr lang="fr-FR" sz="1800">
                <a:cs typeface="+mn-cs"/>
              </a:rPr>
              <a:t> </a:t>
            </a:r>
            <a:r>
              <a:rPr lang="fr-FR" sz="1800">
                <a:cs typeface="Times New Roman" charset="0"/>
              </a:rPr>
              <a:t>D.Carlson, </a:t>
            </a:r>
            <a:r>
              <a:rPr lang="en-US" sz="1800" i="1">
                <a:cs typeface="Times New Roman" charset="0"/>
              </a:rPr>
              <a:t>Bit Oriented Data Link Control Procedures</a:t>
            </a:r>
            <a:r>
              <a:rPr lang="fr-FR" sz="1800">
                <a:cs typeface="Times New Roman" charset="0"/>
              </a:rPr>
              <a:t>, IEEE 1980.</a:t>
            </a:r>
          </a:p>
        </p:txBody>
      </p:sp>
      <p:sp>
        <p:nvSpPr>
          <p:cNvPr id="2" name="Date Placeholder 1"/>
          <p:cNvSpPr>
            <a:spLocks noGrp="1"/>
          </p:cNvSpPr>
          <p:nvPr>
            <p:ph type="dt" sz="quarter" idx="10"/>
          </p:nvPr>
        </p:nvSpPr>
        <p:spPr/>
        <p:txBody>
          <a:bodyPr/>
          <a:lstStyle/>
          <a:p>
            <a:pPr>
              <a:defRPr/>
            </a:pPr>
            <a:r>
              <a:rPr lang="fr-FR" smtClean="0"/>
              <a:t>© </a:t>
            </a:r>
            <a:fld id="{B8AE81AB-EAE5-9044-BDEE-FFC8A887A8AB}"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6ED8FA7-3A5A-2741-90C6-81F7BAD6D1A0}" type="slidenum">
              <a:rPr lang="fr-FR" smtClean="0"/>
              <a:pPr>
                <a:defRPr/>
              </a:pPr>
              <a:t>179</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spect="1" noChangeArrowheads="1"/>
          </p:cNvSpPr>
          <p:nvPr>
            <p:ph type="title"/>
          </p:nvPr>
        </p:nvSpPr>
        <p:spPr>
          <a:xfrm>
            <a:off x="989013" y="-7938"/>
            <a:ext cx="7164387" cy="701676"/>
          </a:xfrm>
        </p:spPr>
        <p:txBody>
          <a:bodyPr>
            <a:spAutoFit/>
          </a:bodyPr>
          <a:lstStyle/>
          <a:p>
            <a:pPr>
              <a:defRPr/>
            </a:pPr>
            <a:r>
              <a:rPr lang="fr-FR" sz="4000" smtClean="0">
                <a:cs typeface="+mj-cs"/>
              </a:rPr>
              <a:t>Protocoles - </a:t>
            </a:r>
            <a:r>
              <a:rPr lang="fr-FR" sz="4000" i="1" smtClean="0">
                <a:cs typeface="+mj-cs"/>
              </a:rPr>
              <a:t>CSMA/CD</a:t>
            </a:r>
            <a:endParaRPr lang="fr-FR" sz="4000" b="1" smtClean="0">
              <a:solidFill>
                <a:schemeClr val="tx1"/>
              </a:solidFill>
              <a:cs typeface="+mj-cs"/>
            </a:endParaRPr>
          </a:p>
        </p:txBody>
      </p:sp>
      <p:sp>
        <p:nvSpPr>
          <p:cNvPr id="2" name="Date Placeholder 1"/>
          <p:cNvSpPr>
            <a:spLocks noGrp="1"/>
          </p:cNvSpPr>
          <p:nvPr>
            <p:ph type="dt" sz="quarter" idx="10"/>
          </p:nvPr>
        </p:nvSpPr>
        <p:spPr/>
        <p:txBody>
          <a:bodyPr/>
          <a:lstStyle/>
          <a:p>
            <a:pPr>
              <a:defRPr/>
            </a:pPr>
            <a:r>
              <a:rPr lang="fr-FR" smtClean="0"/>
              <a:t>© </a:t>
            </a:r>
            <a:fld id="{5B4AC418-1CAA-E241-A7FA-E0B888E28C6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DD06DC7-6A36-A645-8EB9-7CC809E9ED2F}" type="slidenum">
              <a:rPr lang="fr-FR" smtClean="0"/>
              <a:pPr>
                <a:defRPr/>
              </a:pPr>
              <a:t>18</a:t>
            </a:fld>
            <a:endParaRPr lang="fr-FR"/>
          </a:p>
        </p:txBody>
      </p:sp>
      <p:sp>
        <p:nvSpPr>
          <p:cNvPr id="89093" name="TextBox 4"/>
          <p:cNvSpPr txBox="1">
            <a:spLocks noChangeArrowheads="1"/>
          </p:cNvSpPr>
          <p:nvPr/>
        </p:nvSpPr>
        <p:spPr bwMode="auto">
          <a:xfrm>
            <a:off x="755650" y="1341438"/>
            <a:ext cx="7340600"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b="1"/>
              <a:t>C</a:t>
            </a:r>
            <a:r>
              <a:rPr lang="en-US"/>
              <a:t>arrier </a:t>
            </a:r>
            <a:r>
              <a:rPr lang="en-US" b="1"/>
              <a:t>S</a:t>
            </a:r>
            <a:r>
              <a:rPr lang="en-US"/>
              <a:t>ense </a:t>
            </a:r>
            <a:r>
              <a:rPr lang="en-US" b="1"/>
              <a:t>M</a:t>
            </a:r>
            <a:r>
              <a:rPr lang="en-US"/>
              <a:t>ultiple </a:t>
            </a:r>
            <a:r>
              <a:rPr lang="en-US" b="1"/>
              <a:t>A</a:t>
            </a:r>
            <a:r>
              <a:rPr lang="en-US"/>
              <a:t>ccess / </a:t>
            </a:r>
            <a:r>
              <a:rPr lang="en-US" b="1"/>
              <a:t>C</a:t>
            </a:r>
            <a:r>
              <a:rPr lang="en-US"/>
              <a:t>ollision </a:t>
            </a:r>
            <a:r>
              <a:rPr lang="en-US" b="1"/>
              <a:t>D</a:t>
            </a:r>
            <a:r>
              <a:rPr lang="en-US"/>
              <a:t>etection</a:t>
            </a:r>
          </a:p>
          <a:p>
            <a:r>
              <a:rPr lang="fr-FR"/>
              <a:t> </a:t>
            </a:r>
            <a:endParaRPr lang="en-US"/>
          </a:p>
          <a:p>
            <a:pPr lvl="1"/>
            <a:r>
              <a:rPr lang="fr-FR"/>
              <a:t>On peut émettre si le canal est libre (pas de </a:t>
            </a:r>
            <a:r>
              <a:rPr lang="fr-FR" b="1" i="1"/>
              <a:t>porteuse</a:t>
            </a:r>
            <a:r>
              <a:rPr lang="fr-FR"/>
              <a:t>)</a:t>
            </a:r>
            <a:endParaRPr lang="en-US"/>
          </a:p>
          <a:p>
            <a:pPr lvl="1"/>
            <a:r>
              <a:rPr lang="fr-FR"/>
              <a:t> </a:t>
            </a:r>
            <a:endParaRPr lang="en-US"/>
          </a:p>
          <a:p>
            <a:pPr lvl="1"/>
            <a:r>
              <a:rPr lang="fr-FR"/>
              <a:t>Si on peut émettre, tout le monde le peut (</a:t>
            </a:r>
            <a:r>
              <a:rPr lang="fr-FR" b="1" i="1"/>
              <a:t>accès multiple</a:t>
            </a:r>
            <a:r>
              <a:rPr lang="fr-FR"/>
              <a:t>)</a:t>
            </a:r>
            <a:endParaRPr lang="en-US"/>
          </a:p>
          <a:p>
            <a:pPr lvl="1"/>
            <a:r>
              <a:rPr lang="fr-FR"/>
              <a:t> </a:t>
            </a:r>
            <a:endParaRPr lang="en-US"/>
          </a:p>
          <a:p>
            <a:pPr lvl="1"/>
            <a:r>
              <a:rPr lang="fr-FR"/>
              <a:t>Si plusieurs émettent simultanément, il peut y avoir une </a:t>
            </a:r>
            <a:r>
              <a:rPr lang="fr-FR" b="1" i="1"/>
              <a:t>collision</a:t>
            </a:r>
            <a:endParaRPr lang="en-US"/>
          </a:p>
          <a:p>
            <a:r>
              <a:rPr lang="fr-FR"/>
              <a:t> </a:t>
            </a:r>
            <a:endParaRPr lang="en-US"/>
          </a:p>
          <a:p>
            <a:r>
              <a:rPr lang="fr-FR"/>
              <a:t>Stochastique </a:t>
            </a:r>
            <a:r>
              <a:rPr lang="fr-FR">
                <a:sym typeface="Symbol" charset="0"/>
              </a:rPr>
              <a:t></a:t>
            </a:r>
            <a:r>
              <a:rPr lang="fr-FR"/>
              <a:t> non déterministe</a:t>
            </a:r>
            <a:endParaRPr lang="en-US"/>
          </a:p>
          <a:p>
            <a:r>
              <a:rPr lang="fr-FR"/>
              <a:t> </a:t>
            </a:r>
            <a:endParaRPr lang="en-US"/>
          </a:p>
          <a:p>
            <a:r>
              <a:rPr lang="fr-FR"/>
              <a:t>Adapté à des canaux peu chargés, ou à du trafic asymétrique</a:t>
            </a:r>
            <a:endParaRPr lang="en-US"/>
          </a:p>
          <a:p>
            <a:r>
              <a:rPr lang="fr-FR"/>
              <a:t> </a:t>
            </a:r>
            <a:endParaRPr lang="en-US"/>
          </a:p>
          <a:p>
            <a:r>
              <a:rPr lang="fr-FR"/>
              <a:t>Limitation de distance / temps de propagation</a:t>
            </a:r>
            <a:r>
              <a:rPr lang="en-US"/>
              <a:t> </a:t>
            </a:r>
            <a:endParaRPr lang="fr-FR"/>
          </a:p>
        </p:txBody>
      </p:sp>
    </p:spTree>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682625" y="0"/>
            <a:ext cx="7772400" cy="701675"/>
          </a:xfrm>
        </p:spPr>
        <p:txBody>
          <a:bodyPr>
            <a:spAutoFit/>
          </a:bodyPr>
          <a:lstStyle/>
          <a:p>
            <a:pPr>
              <a:defRPr/>
            </a:pPr>
            <a:r>
              <a:rPr lang="fr-FR" sz="4000" i="1" smtClean="0">
                <a:cs typeface="+mj-cs"/>
              </a:rPr>
              <a:t>Distance</a:t>
            </a:r>
            <a:r>
              <a:rPr lang="fr-FR" sz="4000" smtClean="0">
                <a:cs typeface="+mj-cs"/>
              </a:rPr>
              <a:t> de Hamming</a:t>
            </a:r>
          </a:p>
        </p:txBody>
      </p:sp>
      <p:graphicFrame>
        <p:nvGraphicFramePr>
          <p:cNvPr id="175182" name="Group 78"/>
          <p:cNvGraphicFramePr>
            <a:graphicFrameLocks noGrp="1"/>
          </p:cNvGraphicFramePr>
          <p:nvPr>
            <p:ph type="tbl" idx="1"/>
          </p:nvPr>
        </p:nvGraphicFramePr>
        <p:xfrm>
          <a:off x="609600" y="914400"/>
          <a:ext cx="7924800" cy="3657600"/>
        </p:xfrm>
        <a:graphic>
          <a:graphicData uri="http://schemas.openxmlformats.org/drawingml/2006/table">
            <a:tbl>
              <a:tblPr/>
              <a:tblGrid>
                <a:gridCol w="3679825"/>
                <a:gridCol w="2074863"/>
                <a:gridCol w="2170112"/>
              </a:tblGrid>
              <a:tr h="314325">
                <a:tc gridSpan="3">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1" i="0" u="none" strike="noStrike" cap="none" normalizeH="0" baseline="0">
                          <a:ln>
                            <a:noFill/>
                          </a:ln>
                          <a:solidFill>
                            <a:schemeClr val="tx1"/>
                          </a:solidFill>
                          <a:effectLst/>
                          <a:latin typeface="Times New Roman" charset="0"/>
                          <a:ea typeface="ＭＳ Ｐゴシック" charset="0"/>
                        </a:rPr>
                        <a:t>Puissance des codes en fonction de la </a:t>
                      </a:r>
                      <a:r>
                        <a:rPr kumimoji="0" lang="fr-FR" sz="2400" b="1" i="1" u="none" strike="noStrike" cap="none" normalizeH="0" baseline="0">
                          <a:ln>
                            <a:noFill/>
                          </a:ln>
                          <a:solidFill>
                            <a:schemeClr val="tx1"/>
                          </a:solidFill>
                          <a:effectLst/>
                          <a:latin typeface="Times New Roman" charset="0"/>
                          <a:ea typeface="ＭＳ Ｐゴシック" charset="0"/>
                        </a:rPr>
                        <a:t>Distance</a:t>
                      </a:r>
                      <a:r>
                        <a:rPr kumimoji="0" lang="fr-FR" sz="2400" b="1" i="0" u="none" strike="noStrike" cap="none" normalizeH="0" baseline="0">
                          <a:ln>
                            <a:noFill/>
                          </a:ln>
                          <a:solidFill>
                            <a:schemeClr val="tx1"/>
                          </a:solidFill>
                          <a:effectLst/>
                          <a:latin typeface="Times New Roman" charset="0"/>
                          <a:ea typeface="ＭＳ Ｐゴシック" charset="0"/>
                        </a:rPr>
                        <a:t> de Hamming</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US"/>
                    </a:p>
                  </a:txBody>
                  <a:tcPr/>
                </a:tc>
                <a:tc hMerge="1">
                  <a:txBody>
                    <a:bodyPr/>
                    <a:lstStyle/>
                    <a:p>
                      <a:endParaRPr lang="en-US"/>
                    </a:p>
                  </a:txBody>
                  <a:tcPr/>
                </a:tc>
              </a:tr>
              <a:tr h="314325">
                <a:tc row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1" u="none" strike="noStrike" cap="none" normalizeH="0" baseline="0">
                          <a:ln>
                            <a:noFill/>
                          </a:ln>
                          <a:solidFill>
                            <a:schemeClr val="tx1"/>
                          </a:solidFill>
                          <a:effectLst/>
                          <a:latin typeface="Times New Roman" charset="0"/>
                          <a:ea typeface="ＭＳ Ｐゴシック" charset="0"/>
                        </a:rPr>
                        <a:t>Distance</a:t>
                      </a:r>
                      <a:r>
                        <a:rPr kumimoji="0" lang="fr-FR" sz="2400" b="0" i="0" u="none" strike="noStrike" cap="none" normalizeH="0" baseline="0">
                          <a:ln>
                            <a:noFill/>
                          </a:ln>
                          <a:solidFill>
                            <a:schemeClr val="tx1"/>
                          </a:solidFill>
                          <a:effectLst/>
                          <a:latin typeface="Times New Roman" charset="0"/>
                          <a:ea typeface="ＭＳ Ｐゴシック" charset="0"/>
                        </a:rPr>
                        <a:t> de Hamming</a:t>
                      </a:r>
                      <a:endParaRPr kumimoji="0" lang="fr-FR" sz="2400" b="0" i="1" u="none" strike="noStrike" cap="none" normalizeH="0" baseline="0">
                        <a:ln>
                          <a:noFill/>
                        </a:ln>
                        <a:solidFill>
                          <a:schemeClr val="tx1"/>
                        </a:solidFill>
                        <a:effectLst/>
                        <a:latin typeface="Times New Roman" charset="0"/>
                        <a:ea typeface="ＭＳ Ｐゴシック" charset="0"/>
                      </a:endParaRP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Erreurs</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US"/>
                    </a:p>
                  </a:txBody>
                  <a:tcPr/>
                </a:tc>
              </a:tr>
              <a:tr h="314325">
                <a:tc v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Détectables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Corrigeables</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14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1</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0</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0</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14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2</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0</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14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3</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2</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14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4</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3</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1</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143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5</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4</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2400" b="0" i="0" u="none" strike="noStrike" cap="none" normalizeH="0" baseline="0">
                          <a:ln>
                            <a:noFill/>
                          </a:ln>
                          <a:solidFill>
                            <a:schemeClr val="tx1"/>
                          </a:solidFill>
                          <a:effectLst/>
                          <a:latin typeface="Times New Roman" charset="0"/>
                          <a:ea typeface="ＭＳ Ｐゴシック" charset="0"/>
                        </a:rPr>
                        <a:t>2</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75183" name="Text Box 79"/>
          <p:cNvSpPr txBox="1">
            <a:spLocks noChangeAspect="1" noChangeArrowheads="1"/>
          </p:cNvSpPr>
          <p:nvPr/>
        </p:nvSpPr>
        <p:spPr bwMode="auto">
          <a:xfrm>
            <a:off x="609600" y="4953000"/>
            <a:ext cx="7924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b="1">
                <a:effectLst>
                  <a:outerShdw blurRad="38100" dist="38100" dir="2700000" algn="tl">
                    <a:srgbClr val="DDDDDD"/>
                  </a:outerShdw>
                </a:effectLst>
                <a:cs typeface="+mn-cs"/>
              </a:rPr>
              <a:t>La </a:t>
            </a:r>
            <a:r>
              <a:rPr lang="fr-FR" b="1" i="1">
                <a:effectLst>
                  <a:outerShdw blurRad="38100" dist="38100" dir="2700000" algn="tl">
                    <a:srgbClr val="DDDDDD"/>
                  </a:outerShdw>
                </a:effectLst>
                <a:cs typeface="+mn-cs"/>
              </a:rPr>
              <a:t>Distance</a:t>
            </a:r>
            <a:r>
              <a:rPr lang="fr-FR" b="1">
                <a:effectLst>
                  <a:outerShdw blurRad="38100" dist="38100" dir="2700000" algn="tl">
                    <a:srgbClr val="DDDDDD"/>
                  </a:outerShdw>
                </a:effectLst>
                <a:cs typeface="+mn-cs"/>
              </a:rPr>
              <a:t> de Hamming entre deux nombres binaires est le nombre de bits à modifier pour passer de l’un à l’autre</a:t>
            </a:r>
          </a:p>
        </p:txBody>
      </p:sp>
      <p:sp>
        <p:nvSpPr>
          <p:cNvPr id="175184" name="AutoShape 80">
            <a:hlinkClick r:id="rId2" action="ppaction://hlinksldjump" highlightClick="1"/>
          </p:cNvPr>
          <p:cNvSpPr>
            <a:spLocks noChangeArrowheads="1"/>
          </p:cNvSpPr>
          <p:nvPr/>
        </p:nvSpPr>
        <p:spPr bwMode="auto">
          <a:xfrm rot="16200000" flipH="1">
            <a:off x="8169275" y="5883275"/>
            <a:ext cx="360363" cy="360363"/>
          </a:xfrm>
          <a:prstGeom prst="actionButtonReturn">
            <a:avLst/>
          </a:prstGeom>
          <a:solidFill>
            <a:schemeClr va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a:defRPr/>
            </a:pPr>
            <a:endParaRPr lang="fr-FR">
              <a:cs typeface="+mn-cs"/>
            </a:endParaRPr>
          </a:p>
        </p:txBody>
      </p:sp>
      <p:sp>
        <p:nvSpPr>
          <p:cNvPr id="2" name="Date Placeholder 1"/>
          <p:cNvSpPr>
            <a:spLocks noGrp="1"/>
          </p:cNvSpPr>
          <p:nvPr>
            <p:ph type="dt" sz="quarter" idx="10"/>
          </p:nvPr>
        </p:nvSpPr>
        <p:spPr/>
        <p:txBody>
          <a:bodyPr/>
          <a:lstStyle/>
          <a:p>
            <a:pPr>
              <a:defRPr/>
            </a:pPr>
            <a:r>
              <a:rPr lang="fr-FR" smtClean="0"/>
              <a:t>© </a:t>
            </a:r>
            <a:fld id="{D0A9177D-8E84-564A-9E1B-7B69B6A50AE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0AA738B-4443-734D-A09A-F133D40942AF}" type="slidenum">
              <a:rPr lang="fr-FR" smtClean="0"/>
              <a:pPr>
                <a:defRPr/>
              </a:pPr>
              <a:t>180</a:t>
            </a:fld>
            <a:endParaRPr lang="fr-F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Parité</a:t>
            </a:r>
          </a:p>
        </p:txBody>
      </p:sp>
      <p:sp>
        <p:nvSpPr>
          <p:cNvPr id="176131" name="Rectangle 3"/>
          <p:cNvSpPr>
            <a:spLocks noGrp="1" noChangeArrowheads="1"/>
          </p:cNvSpPr>
          <p:nvPr>
            <p:ph type="body" idx="1"/>
          </p:nvPr>
        </p:nvSpPr>
        <p:spPr>
          <a:xfrm>
            <a:off x="609600" y="1225550"/>
            <a:ext cx="7772400" cy="4910138"/>
          </a:xfrm>
        </p:spPr>
        <p:txBody>
          <a:bodyPr>
            <a:spAutoFit/>
          </a:bodyPr>
          <a:lstStyle/>
          <a:p>
            <a:pPr marL="609600" indent="-609600">
              <a:buFontTx/>
              <a:buAutoNum type="arabicPeriod"/>
              <a:defRPr/>
            </a:pPr>
            <a:r>
              <a:rPr lang="fr-FR" sz="2800" smtClean="0">
                <a:cs typeface="+mn-cs"/>
              </a:rPr>
              <a:t>None </a:t>
            </a:r>
            <a:r>
              <a:rPr lang="fr-FR" sz="2800" smtClean="0">
                <a:cs typeface="+mn-cs"/>
                <a:sym typeface="Wingdings 3" charset="0"/>
              </a:rPr>
              <a:t> Pas de Parité</a:t>
            </a:r>
            <a:endParaRPr lang="fr-FR" sz="2800" smtClean="0">
              <a:cs typeface="+mn-cs"/>
            </a:endParaRPr>
          </a:p>
          <a:p>
            <a:pPr marL="609600" indent="-609600">
              <a:buFontTx/>
              <a:buAutoNum type="arabicPeriod"/>
              <a:defRPr/>
            </a:pPr>
            <a:r>
              <a:rPr lang="fr-FR" sz="2800" smtClean="0">
                <a:cs typeface="+mn-cs"/>
              </a:rPr>
              <a:t>Mark </a:t>
            </a:r>
            <a:r>
              <a:rPr lang="fr-FR" sz="2800" smtClean="0">
                <a:cs typeface="+mn-cs"/>
                <a:sym typeface="Wingdings 3" charset="0"/>
              </a:rPr>
              <a:t> 1’s</a:t>
            </a:r>
            <a:endParaRPr lang="fr-FR" sz="2800" smtClean="0">
              <a:cs typeface="+mn-cs"/>
            </a:endParaRPr>
          </a:p>
          <a:p>
            <a:pPr marL="609600" indent="-609600">
              <a:buFontTx/>
              <a:buAutoNum type="arabicPeriod"/>
              <a:defRPr/>
            </a:pPr>
            <a:r>
              <a:rPr lang="fr-FR" sz="2800" smtClean="0">
                <a:cs typeface="+mn-cs"/>
              </a:rPr>
              <a:t>Space </a:t>
            </a:r>
            <a:r>
              <a:rPr lang="fr-FR" sz="2800" smtClean="0">
                <a:cs typeface="+mn-cs"/>
                <a:sym typeface="Wingdings 3" charset="0"/>
              </a:rPr>
              <a:t> 0’s</a:t>
            </a:r>
            <a:endParaRPr lang="fr-FR" sz="2800" smtClean="0">
              <a:cs typeface="+mn-cs"/>
            </a:endParaRPr>
          </a:p>
          <a:p>
            <a:pPr marL="609600" indent="-609600">
              <a:buFontTx/>
              <a:buAutoNum type="arabicPeriod"/>
              <a:defRPr/>
            </a:pPr>
            <a:r>
              <a:rPr lang="fr-FR" sz="2800" smtClean="0">
                <a:cs typeface="+mn-cs"/>
              </a:rPr>
              <a:t>Paire </a:t>
            </a:r>
            <a:r>
              <a:rPr lang="fr-FR" sz="2800" smtClean="0">
                <a:cs typeface="+mn-cs"/>
                <a:sym typeface="Wingdings 3" charset="0"/>
              </a:rPr>
              <a:t> Somme totale = 0</a:t>
            </a:r>
            <a:endParaRPr lang="fr-FR" sz="2800" smtClean="0">
              <a:cs typeface="+mn-cs"/>
            </a:endParaRPr>
          </a:p>
          <a:p>
            <a:pPr marL="609600" indent="-609600">
              <a:buFontTx/>
              <a:buAutoNum type="arabicPeriod"/>
              <a:defRPr/>
            </a:pPr>
            <a:r>
              <a:rPr lang="fr-FR" sz="2800" smtClean="0">
                <a:cs typeface="+mn-cs"/>
              </a:rPr>
              <a:t>Impaire </a:t>
            </a:r>
            <a:r>
              <a:rPr lang="fr-FR" sz="2800" smtClean="0">
                <a:cs typeface="+mn-cs"/>
                <a:sym typeface="Wingdings 3" charset="0"/>
              </a:rPr>
              <a:t> Somme totale = 1</a:t>
            </a:r>
          </a:p>
          <a:p>
            <a:pPr marL="609600" indent="-609600">
              <a:defRPr/>
            </a:pPr>
            <a:endParaRPr lang="fr-FR" sz="2800" smtClean="0">
              <a:cs typeface="+mn-cs"/>
            </a:endParaRPr>
          </a:p>
          <a:p>
            <a:pPr marL="609600" indent="-609600">
              <a:defRPr/>
            </a:pPr>
            <a:endParaRPr lang="fr-FR" sz="2800" smtClean="0">
              <a:cs typeface="+mn-cs"/>
            </a:endParaRPr>
          </a:p>
          <a:p>
            <a:pPr marL="609600" indent="-609600">
              <a:defRPr/>
            </a:pPr>
            <a:r>
              <a:rPr lang="fr-FR" sz="2400" smtClean="0">
                <a:cs typeface="+mn-cs"/>
              </a:rPr>
              <a:t>Transmissions </a:t>
            </a:r>
            <a:r>
              <a:rPr lang="fr-FR" sz="2400" smtClean="0">
                <a:solidFill>
                  <a:srgbClr val="3366CC"/>
                </a:solidFill>
                <a:cs typeface="+mn-cs"/>
              </a:rPr>
              <a:t>Asynchrones</a:t>
            </a:r>
            <a:r>
              <a:rPr lang="fr-FR" sz="2400" smtClean="0">
                <a:cs typeface="+mn-cs"/>
              </a:rPr>
              <a:t> </a:t>
            </a:r>
            <a:r>
              <a:rPr lang="fr-FR" sz="2400" smtClean="0">
                <a:cs typeface="+mn-cs"/>
                <a:sym typeface="Wingdings 3" charset="0"/>
              </a:rPr>
              <a:t> </a:t>
            </a:r>
            <a:r>
              <a:rPr lang="fr-FR" sz="2400" b="1" smtClean="0">
                <a:solidFill>
                  <a:srgbClr val="3366CC"/>
                </a:solidFill>
                <a:cs typeface="+mn-cs"/>
                <a:sym typeface="Wingdings 3" charset="0"/>
              </a:rPr>
              <a:t>Paire</a:t>
            </a:r>
            <a:endParaRPr lang="fr-FR" sz="2400" b="1" smtClean="0">
              <a:solidFill>
                <a:srgbClr val="3366CC"/>
              </a:solidFill>
              <a:cs typeface="+mn-cs"/>
            </a:endParaRPr>
          </a:p>
          <a:p>
            <a:pPr marL="609600" indent="-609600">
              <a:defRPr/>
            </a:pPr>
            <a:r>
              <a:rPr lang="fr-FR" sz="2400" smtClean="0">
                <a:cs typeface="+mn-cs"/>
              </a:rPr>
              <a:t>Transmissions </a:t>
            </a:r>
            <a:r>
              <a:rPr lang="fr-FR" sz="2400" smtClean="0">
                <a:solidFill>
                  <a:srgbClr val="FF3300"/>
                </a:solidFill>
                <a:cs typeface="+mn-cs"/>
              </a:rPr>
              <a:t>Synchrones</a:t>
            </a:r>
            <a:r>
              <a:rPr lang="fr-FR" sz="2400" smtClean="0">
                <a:cs typeface="+mn-cs"/>
              </a:rPr>
              <a:t> </a:t>
            </a:r>
            <a:r>
              <a:rPr lang="fr-FR" sz="2400" smtClean="0">
                <a:cs typeface="+mn-cs"/>
                <a:sym typeface="Wingdings 3" charset="0"/>
              </a:rPr>
              <a:t> </a:t>
            </a:r>
            <a:r>
              <a:rPr lang="fr-FR" sz="2400" b="1" smtClean="0">
                <a:solidFill>
                  <a:srgbClr val="FF3300"/>
                </a:solidFill>
                <a:cs typeface="+mn-cs"/>
                <a:sym typeface="Wingdings 3" charset="0"/>
              </a:rPr>
              <a:t>Impaire</a:t>
            </a:r>
            <a:endParaRPr lang="fr-FR" sz="2400" b="1" smtClean="0">
              <a:solidFill>
                <a:srgbClr val="FF3300"/>
              </a:solidFill>
              <a:cs typeface="+mn-cs"/>
            </a:endParaRPr>
          </a:p>
          <a:p>
            <a:pPr marL="609600" indent="-609600">
              <a:defRPr/>
            </a:pPr>
            <a:r>
              <a:rPr lang="fr-FR" sz="2400" i="1" smtClean="0">
                <a:cs typeface="+mn-cs"/>
              </a:rPr>
              <a:t>Distance</a:t>
            </a:r>
            <a:r>
              <a:rPr lang="fr-FR" sz="2400" smtClean="0">
                <a:cs typeface="+mn-cs"/>
              </a:rPr>
              <a:t> de Hamming = </a:t>
            </a:r>
            <a:r>
              <a:rPr lang="fr-FR" sz="2400" b="1" smtClean="0">
                <a:effectLst>
                  <a:outerShdw blurRad="38100" dist="38100" dir="2700000" algn="tl">
                    <a:srgbClr val="DDDDDD"/>
                  </a:outerShdw>
                </a:effectLst>
                <a:cs typeface="+mn-cs"/>
              </a:rPr>
              <a:t>2</a:t>
            </a:r>
          </a:p>
        </p:txBody>
      </p:sp>
      <p:sp>
        <p:nvSpPr>
          <p:cNvPr id="176132" name="AutoShape 4">
            <a:hlinkClick r:id="rId2" action="ppaction://hlinksldjump" highlightClick="1"/>
          </p:cNvPr>
          <p:cNvSpPr>
            <a:spLocks noChangeAspect="1" noChangeArrowheads="1"/>
          </p:cNvSpPr>
          <p:nvPr/>
        </p:nvSpPr>
        <p:spPr bwMode="auto">
          <a:xfrm rot="16200000" flipH="1">
            <a:off x="8169275" y="5883275"/>
            <a:ext cx="360363" cy="360363"/>
          </a:xfrm>
          <a:prstGeom prst="actionButtonReturn">
            <a:avLst/>
          </a:prstGeom>
          <a:solidFill>
            <a:schemeClr val="hlink"/>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 name="Date Placeholder 1"/>
          <p:cNvSpPr>
            <a:spLocks noGrp="1"/>
          </p:cNvSpPr>
          <p:nvPr>
            <p:ph type="dt" sz="quarter" idx="10"/>
          </p:nvPr>
        </p:nvSpPr>
        <p:spPr/>
        <p:txBody>
          <a:bodyPr/>
          <a:lstStyle/>
          <a:p>
            <a:pPr>
              <a:defRPr/>
            </a:pPr>
            <a:r>
              <a:rPr lang="fr-FR" smtClean="0"/>
              <a:t>© </a:t>
            </a:r>
            <a:fld id="{159A90B6-89A6-9246-8216-ACC78661C49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C9E42A8-F3CC-2F41-B540-89C3C2A4D937}" type="slidenum">
              <a:rPr lang="fr-FR" smtClean="0"/>
              <a:pPr>
                <a:defRPr/>
              </a:pPr>
              <a:t>181</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Protocoles - </a:t>
            </a:r>
            <a:r>
              <a:rPr lang="fr-FR" sz="4000" i="1" smtClean="0">
                <a:cs typeface="+mj-cs"/>
              </a:rPr>
              <a:t>Passage de Jeton</a:t>
            </a:r>
            <a:endParaRPr lang="fr-FR" sz="4000" smtClean="0">
              <a:cs typeface="+mj-cs"/>
            </a:endParaRPr>
          </a:p>
        </p:txBody>
      </p:sp>
      <p:sp>
        <p:nvSpPr>
          <p:cNvPr id="2" name="Date Placeholder 1"/>
          <p:cNvSpPr>
            <a:spLocks noGrp="1"/>
          </p:cNvSpPr>
          <p:nvPr>
            <p:ph type="dt" sz="quarter" idx="10"/>
          </p:nvPr>
        </p:nvSpPr>
        <p:spPr/>
        <p:txBody>
          <a:bodyPr/>
          <a:lstStyle/>
          <a:p>
            <a:pPr>
              <a:defRPr/>
            </a:pPr>
            <a:r>
              <a:rPr lang="fr-FR" smtClean="0"/>
              <a:t>© </a:t>
            </a:r>
            <a:fld id="{4C9B3A88-BFC4-C84C-9ABA-CD443E431C4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2950848-B32B-B44C-8005-BDCAC8332F12}" type="slidenum">
              <a:rPr lang="fr-FR" smtClean="0"/>
              <a:pPr>
                <a:defRPr/>
              </a:pPr>
              <a:t>19</a:t>
            </a:fld>
            <a:endParaRPr lang="fr-FR"/>
          </a:p>
        </p:txBody>
      </p:sp>
      <p:sp>
        <p:nvSpPr>
          <p:cNvPr id="90117" name="TextBox 4"/>
          <p:cNvSpPr txBox="1">
            <a:spLocks noChangeArrowheads="1"/>
          </p:cNvSpPr>
          <p:nvPr/>
        </p:nvSpPr>
        <p:spPr bwMode="auto">
          <a:xfrm>
            <a:off x="1116013" y="1679575"/>
            <a:ext cx="6904037"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charset="0"/>
                <a:ea typeface="ＭＳ Ｐゴシック" charset="0"/>
                <a:cs typeface="ＭＳ Ｐゴシック" charset="0"/>
              </a:defRPr>
            </a:lvl1pPr>
            <a:lvl2pPr>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b="1"/>
              <a:t>Algorithme</a:t>
            </a:r>
            <a:r>
              <a:rPr lang="fr-FR"/>
              <a:t> :</a:t>
            </a:r>
          </a:p>
          <a:p>
            <a:pPr lvl="1"/>
            <a:r>
              <a:rPr lang="fr-FR"/>
              <a:t>Un jeton </a:t>
            </a:r>
            <a:r>
              <a:rPr lang="fr-FR" b="1" i="1"/>
              <a:t>libre</a:t>
            </a:r>
            <a:r>
              <a:rPr lang="fr-FR"/>
              <a:t> circule sur l'anneau</a:t>
            </a:r>
          </a:p>
          <a:p>
            <a:pPr lvl="1"/>
            <a:r>
              <a:rPr lang="fr-FR"/>
              <a:t>On ne peut émettre que si l'on a le jeton </a:t>
            </a:r>
            <a:r>
              <a:rPr lang="fr-FR" b="1"/>
              <a:t>libre</a:t>
            </a:r>
            <a:endParaRPr lang="fr-FR"/>
          </a:p>
          <a:p>
            <a:pPr lvl="1"/>
            <a:r>
              <a:rPr lang="fr-FR"/>
              <a:t>On libère le jeton après que la trame de données soit revenue</a:t>
            </a:r>
          </a:p>
          <a:p>
            <a:pPr lvl="1"/>
            <a:r>
              <a:rPr lang="fr-FR"/>
              <a:t>On passe le jeton libre a son voisin</a:t>
            </a:r>
          </a:p>
          <a:p>
            <a:pPr lvl="1"/>
            <a:r>
              <a:rPr lang="fr-FR"/>
              <a:t> </a:t>
            </a:r>
          </a:p>
          <a:p>
            <a:r>
              <a:rPr lang="fr-FR"/>
              <a:t> </a:t>
            </a:r>
          </a:p>
          <a:p>
            <a:r>
              <a:rPr lang="fr-FR" b="1"/>
              <a:t>Caractéristiques</a:t>
            </a:r>
            <a:r>
              <a:rPr lang="fr-FR"/>
              <a:t> :</a:t>
            </a:r>
          </a:p>
          <a:p>
            <a:pPr lvl="1"/>
            <a:r>
              <a:rPr lang="fr-FR"/>
              <a:t>Déterministe</a:t>
            </a:r>
          </a:p>
          <a:p>
            <a:pPr lvl="1"/>
            <a:r>
              <a:rPr lang="fr-FR"/>
              <a:t>Gestion du jeton</a:t>
            </a:r>
          </a:p>
          <a:p>
            <a:pPr lvl="1"/>
            <a:r>
              <a:rPr lang="fr-FR"/>
              <a:t>Utilisable sur toute topologie</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358775" y="0"/>
            <a:ext cx="8382000" cy="1292225"/>
          </a:xfrm>
        </p:spPr>
        <p:txBody>
          <a:bodyPr lIns="72000" tIns="36000" rIns="72000" bIns="36000">
            <a:spAutoFit/>
          </a:bodyPr>
          <a:lstStyle/>
          <a:p>
            <a:pPr>
              <a:defRPr/>
            </a:pPr>
            <a:r>
              <a:rPr lang="fr-FR" sz="4000" b="1" dirty="0" smtClean="0">
                <a:solidFill>
                  <a:srgbClr val="FF3300"/>
                </a:solidFill>
                <a:cs typeface="+mj-cs"/>
              </a:rPr>
              <a:t>Cette présentation est tout à fait librement réutilisable !</a:t>
            </a:r>
          </a:p>
        </p:txBody>
      </p:sp>
      <p:sp>
        <p:nvSpPr>
          <p:cNvPr id="283651" name="Rectangle 3"/>
          <p:cNvSpPr>
            <a:spLocks noGrp="1" noChangeArrowheads="1"/>
          </p:cNvSpPr>
          <p:nvPr>
            <p:ph type="body" idx="4294967295"/>
          </p:nvPr>
        </p:nvSpPr>
        <p:spPr>
          <a:xfrm>
            <a:off x="179388" y="1438275"/>
            <a:ext cx="8736012" cy="4822825"/>
          </a:xfrm>
        </p:spPr>
        <p:txBody>
          <a:bodyPr lIns="72000" tIns="36000" rIns="72000" bIns="36000">
            <a:spAutoFit/>
          </a:bodyPr>
          <a:lstStyle/>
          <a:p>
            <a:pPr marL="0" indent="0" algn="just">
              <a:buFontTx/>
              <a:buNone/>
            </a:pPr>
            <a:r>
              <a:rPr lang="fr-FR" sz="2000">
                <a:solidFill>
                  <a:srgbClr val="000000"/>
                </a:solidFill>
                <a:latin typeface="Times New Roman" charset="0"/>
                <a:ea typeface="ＭＳ Ｐゴシック" charset="0"/>
              </a:rPr>
              <a:t>Ce support est constitué de la reproduction de documents utilisés pendant le cours; il ne prétend en aucune manière à l'exhaustivité et n'est destiné à être utilisé que comme une illustration dans le cadre du cours correspondant.</a:t>
            </a:r>
          </a:p>
          <a:p>
            <a:pPr marL="0" indent="0" algn="just">
              <a:buFontTx/>
              <a:buNone/>
            </a:pPr>
            <a:r>
              <a:rPr lang="fr-FR" sz="2000">
                <a:solidFill>
                  <a:srgbClr val="000000"/>
                </a:solidFill>
                <a:latin typeface="Times New Roman" charset="0"/>
                <a:ea typeface="ＭＳ Ｐゴシック" charset="0"/>
              </a:rPr>
              <a:t>En tant que support de cours, ce document ne constitue pas une référence formelle et peut contenir des erreurs; ce support n'a notamment pas vocation à remplacer les normes, standards et autres spécifications techniques.</a:t>
            </a:r>
          </a:p>
          <a:p>
            <a:pPr marL="0" indent="0" algn="just">
              <a:buFontTx/>
              <a:buNone/>
            </a:pPr>
            <a:r>
              <a:rPr lang="fr-FR" sz="2000">
                <a:solidFill>
                  <a:srgbClr val="000000"/>
                </a:solidFill>
                <a:latin typeface="Times New Roman" charset="0"/>
                <a:ea typeface="ＭＳ Ｐゴシック" charset="0"/>
              </a:rPr>
              <a:t>Ce support peut être réutilisé:</a:t>
            </a:r>
          </a:p>
          <a:p>
            <a:pPr marL="857250" lvl="1" algn="just">
              <a:buFontTx/>
              <a:buNone/>
            </a:pPr>
            <a:r>
              <a:rPr lang="fr-FR" sz="2000">
                <a:solidFill>
                  <a:srgbClr val="000000"/>
                </a:solidFill>
                <a:latin typeface="Times New Roman" charset="0"/>
                <a:ea typeface="ＭＳ Ｐゴシック" charset="0"/>
              </a:rPr>
              <a:t>- Soit en l’état;</a:t>
            </a:r>
          </a:p>
          <a:p>
            <a:pPr marL="857250" lvl="1" algn="just">
              <a:buFontTx/>
              <a:buNone/>
            </a:pPr>
            <a:r>
              <a:rPr lang="fr-FR" sz="2000">
                <a:solidFill>
                  <a:srgbClr val="000000"/>
                </a:solidFill>
                <a:latin typeface="Times New Roman" charset="0"/>
                <a:ea typeface="ＭＳ Ｐゴシック" charset="0"/>
              </a:rPr>
              <a:t>- Soit en l’état en modifiant le masque;</a:t>
            </a:r>
          </a:p>
          <a:p>
            <a:pPr marL="857250" lvl="1" algn="just">
              <a:buFontTx/>
              <a:buNone/>
            </a:pPr>
            <a:r>
              <a:rPr lang="fr-FR" sz="2000">
                <a:solidFill>
                  <a:srgbClr val="000000"/>
                </a:solidFill>
                <a:latin typeface="Times New Roman" charset="0"/>
                <a:ea typeface="ＭＳ Ｐゴシック" charset="0"/>
              </a:rPr>
              <a:t>- Soit en modifiant les visuels;</a:t>
            </a:r>
          </a:p>
          <a:p>
            <a:pPr marL="0" indent="0" algn="just">
              <a:buFontTx/>
              <a:buNone/>
            </a:pPr>
            <a:r>
              <a:rPr lang="fr-FR" sz="2000">
                <a:solidFill>
                  <a:srgbClr val="000000"/>
                </a:solidFill>
                <a:latin typeface="Times New Roman" charset="0"/>
                <a:ea typeface="ＭＳ Ｐゴシック" charset="0"/>
              </a:rPr>
              <a:t>Il y a d’autant moins de « </a:t>
            </a:r>
            <a:r>
              <a:rPr lang="fr-FR" sz="2000" b="1" i="1">
                <a:solidFill>
                  <a:srgbClr val="000000"/>
                </a:solidFill>
                <a:latin typeface="Times New Roman" charset="0"/>
                <a:ea typeface="ＭＳ Ｐゴシック" charset="0"/>
              </a:rPr>
              <a:t>copyright</a:t>
            </a:r>
            <a:r>
              <a:rPr lang="fr-FR" sz="2000">
                <a:solidFill>
                  <a:srgbClr val="000000"/>
                </a:solidFill>
                <a:latin typeface="Times New Roman" charset="0"/>
                <a:ea typeface="ＭＳ Ｐゴシック" charset="0"/>
              </a:rPr>
              <a:t> » que j’ai moi-même cherché à droite ou à gauche l’idée pour le dessin de certains de ces visuels.</a:t>
            </a:r>
          </a:p>
          <a:p>
            <a:pPr marL="0" indent="0" algn="just">
              <a:buFontTx/>
              <a:buNone/>
            </a:pPr>
            <a:endParaRPr lang="fr-FR" sz="2000">
              <a:solidFill>
                <a:srgbClr val="000000"/>
              </a:solidFill>
              <a:latin typeface="Times New Roman" charset="0"/>
              <a:ea typeface="ＭＳ Ｐゴシック" charset="0"/>
            </a:endParaRPr>
          </a:p>
          <a:p>
            <a:pPr marL="0" indent="0" algn="just">
              <a:buFontTx/>
              <a:buNone/>
            </a:pPr>
            <a:r>
              <a:rPr lang="fr-FR" sz="2000">
                <a:solidFill>
                  <a:srgbClr val="000000"/>
                </a:solidFill>
                <a:effectLst>
                  <a:outerShdw blurRad="38100" dist="38100" dir="2700000" algn="tl">
                    <a:srgbClr val="DDDDDD"/>
                  </a:outerShdw>
                </a:effectLst>
                <a:latin typeface="Times New Roman" charset="0"/>
                <a:ea typeface="ＭＳ Ｐゴシック" charset="0"/>
              </a:rPr>
              <a:t>Les marques déposées citées sont la propriété de leurs propriétaires respectifs.</a:t>
            </a:r>
          </a:p>
        </p:txBody>
      </p:sp>
      <p:sp>
        <p:nvSpPr>
          <p:cNvPr id="2" name="Date Placeholder 1"/>
          <p:cNvSpPr>
            <a:spLocks noGrp="1"/>
          </p:cNvSpPr>
          <p:nvPr>
            <p:ph type="dt" sz="quarter" idx="10"/>
          </p:nvPr>
        </p:nvSpPr>
        <p:spPr/>
        <p:txBody>
          <a:bodyPr/>
          <a:lstStyle/>
          <a:p>
            <a:pPr>
              <a:defRPr/>
            </a:pPr>
            <a:r>
              <a:rPr lang="fr-FR" dirty="0" smtClean="0"/>
              <a:t>© </a:t>
            </a:r>
            <a:fld id="{106E62F2-42E7-7E48-B763-40107F90FF1C}" type="datetime1">
              <a:rPr lang="en-US" smtClean="0"/>
              <a:pPr>
                <a:defRPr/>
              </a:pPr>
              <a:t>23/03/17</a:t>
            </a:fld>
            <a:r>
              <a:rPr lang="fr-FR" dirty="0" smtClean="0"/>
              <a:t>, </a:t>
            </a:r>
            <a:endParaRPr lang="fr-FR" dirty="0"/>
          </a:p>
        </p:txBody>
      </p:sp>
      <p:sp>
        <p:nvSpPr>
          <p:cNvPr id="3" name="Footer Placeholder 2"/>
          <p:cNvSpPr>
            <a:spLocks noGrp="1"/>
          </p:cNvSpPr>
          <p:nvPr>
            <p:ph type="ftr" sz="quarter" idx="11"/>
          </p:nvPr>
        </p:nvSpPr>
        <p:spPr/>
        <p:txBody>
          <a:bodyPr/>
          <a:lstStyle/>
          <a:p>
            <a:pPr>
              <a:defRPr/>
            </a:pPr>
            <a:r>
              <a:rPr lang="fr-FR" dirty="0" err="1" smtClean="0"/>
              <a:t>Georgios</a:t>
            </a:r>
            <a:r>
              <a:rPr lang="fr-FR" smtClean="0"/>
              <a:t>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258F12B-EBA4-A64F-B29D-CFF1569E274C}" type="slidenum">
              <a:rPr lang="fr-FR" smtClean="0"/>
              <a:pPr>
                <a:defRPr/>
              </a:pPr>
              <a:t>2</a:t>
            </a:fld>
            <a:endParaRPr lang="fr-F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20725"/>
          </a:xfrm>
        </p:spPr>
        <p:txBody>
          <a:bodyPr lIns="0" tIns="0" rIns="0" bIns="0"/>
          <a:lstStyle/>
          <a:p>
            <a:pPr>
              <a:defRPr/>
            </a:pPr>
            <a:r>
              <a:rPr lang="fr-FR" sz="4000" dirty="0"/>
              <a:t>Comparaison des Topologies</a:t>
            </a:r>
          </a:p>
        </p:txBody>
      </p:sp>
      <p:sp>
        <p:nvSpPr>
          <p:cNvPr id="3" name="Date Placeholder 2"/>
          <p:cNvSpPr>
            <a:spLocks noGrp="1"/>
          </p:cNvSpPr>
          <p:nvPr>
            <p:ph type="dt" sz="quarter" idx="10"/>
          </p:nvPr>
        </p:nvSpPr>
        <p:spPr/>
        <p:txBody>
          <a:bodyPr/>
          <a:lstStyle/>
          <a:p>
            <a:pPr>
              <a:defRPr/>
            </a:pPr>
            <a:r>
              <a:rPr lang="fr-FR" smtClean="0"/>
              <a:t>© </a:t>
            </a:r>
            <a:fld id="{4357F34E-6B30-E740-930C-2C2178ED9FA9}" type="datetime1">
              <a:rPr lang="en-US" smtClean="0"/>
              <a:pPr>
                <a:defRPr/>
              </a:pPr>
              <a:t>23/03/17</a:t>
            </a:fld>
            <a:r>
              <a:rPr lang="fr-FR" smtClean="0"/>
              <a:t>, </a:t>
            </a:r>
            <a:endParaRPr lang="fr-FR"/>
          </a:p>
        </p:txBody>
      </p:sp>
      <p:sp>
        <p:nvSpPr>
          <p:cNvPr id="4" name="Footer Placeholder 3"/>
          <p:cNvSpPr>
            <a:spLocks noGrp="1"/>
          </p:cNvSpPr>
          <p:nvPr>
            <p:ph type="ftr" sz="quarter" idx="11"/>
          </p:nvPr>
        </p:nvSpPr>
        <p:spPr/>
        <p:txBody>
          <a:bodyPr/>
          <a:lstStyle/>
          <a:p>
            <a:pPr>
              <a:defRPr/>
            </a:pPr>
            <a:r>
              <a:rPr lang="fr-FR" smtClean="0"/>
              <a:t>Georgios Arhodakis - Université Paris Dauphine</a:t>
            </a:r>
            <a:endParaRPr lang="fr-FR"/>
          </a:p>
        </p:txBody>
      </p:sp>
      <p:sp>
        <p:nvSpPr>
          <p:cNvPr id="5" name="Slide Number Placeholder 4"/>
          <p:cNvSpPr>
            <a:spLocks noGrp="1"/>
          </p:cNvSpPr>
          <p:nvPr>
            <p:ph type="sldNum" sz="quarter" idx="12"/>
          </p:nvPr>
        </p:nvSpPr>
        <p:spPr/>
        <p:txBody>
          <a:bodyPr/>
          <a:lstStyle/>
          <a:p>
            <a:pPr>
              <a:defRPr/>
            </a:pPr>
            <a:fld id="{0D645389-07E5-E446-888F-36D7F3113889}" type="slidenum">
              <a:rPr lang="fr-FR" smtClean="0"/>
              <a:pPr>
                <a:defRPr/>
              </a:pPr>
              <a:t>20</a:t>
            </a:fld>
            <a:endParaRPr lang="fr-FR"/>
          </a:p>
        </p:txBody>
      </p:sp>
      <p:graphicFrame>
        <p:nvGraphicFramePr>
          <p:cNvPr id="6" name="Table 5"/>
          <p:cNvGraphicFramePr>
            <a:graphicFrameLocks noGrp="1"/>
          </p:cNvGraphicFramePr>
          <p:nvPr/>
        </p:nvGraphicFramePr>
        <p:xfrm>
          <a:off x="107950" y="1341438"/>
          <a:ext cx="8785225" cy="4406265"/>
        </p:xfrm>
        <a:graphic>
          <a:graphicData uri="http://schemas.openxmlformats.org/drawingml/2006/table">
            <a:tbl>
              <a:tblPr/>
              <a:tblGrid>
                <a:gridCol w="2195513"/>
                <a:gridCol w="2197100"/>
                <a:gridCol w="2195512"/>
                <a:gridCol w="2197100"/>
              </a:tblGrid>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1" i="0" u="none" strike="noStrike" cap="none" normalizeH="0" baseline="0">
                          <a:ln>
                            <a:noFill/>
                          </a:ln>
                          <a:solidFill>
                            <a:srgbClr val="FFFFFF"/>
                          </a:solidFill>
                          <a:effectLst/>
                          <a:latin typeface="Times New Roman" charset="0"/>
                          <a:ea typeface="ＭＳ Ｐゴシック" charset="0"/>
                          <a:cs typeface="ＭＳ Ｐゴシック" charset="0"/>
                        </a:rPr>
                        <a:t>Caractéristique de Topologie </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1" i="0" u="none" strike="noStrike" cap="none" normalizeH="0" baseline="0">
                          <a:ln>
                            <a:noFill/>
                          </a:ln>
                          <a:solidFill>
                            <a:srgbClr val="FFFFFF"/>
                          </a:solidFill>
                          <a:effectLst/>
                          <a:latin typeface="Times New Roman" charset="0"/>
                          <a:ea typeface="ＭＳ Ｐゴシック" charset="0"/>
                          <a:cs typeface="ＭＳ Ｐゴシック" charset="0"/>
                        </a:rPr>
                        <a:t>BUS</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1" i="0" u="none" strike="noStrike" cap="none" normalizeH="0" baseline="0">
                          <a:ln>
                            <a:noFill/>
                          </a:ln>
                          <a:solidFill>
                            <a:srgbClr val="FFFFFF"/>
                          </a:solidFill>
                          <a:effectLst/>
                          <a:latin typeface="Times New Roman" charset="0"/>
                          <a:ea typeface="ＭＳ Ｐゴシック" charset="0"/>
                          <a:cs typeface="ＭＳ Ｐゴシック" charset="0"/>
                        </a:rPr>
                        <a:t>Anneau</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1" i="0" u="none" strike="noStrike" cap="none" normalizeH="0" baseline="0">
                          <a:ln>
                            <a:noFill/>
                          </a:ln>
                          <a:solidFill>
                            <a:srgbClr val="FFFFFF"/>
                          </a:solidFill>
                          <a:effectLst/>
                          <a:latin typeface="Times New Roman" charset="0"/>
                          <a:ea typeface="ＭＳ Ｐゴシック" charset="0"/>
                          <a:cs typeface="ＭＳ Ｐゴシック" charset="0"/>
                        </a:rPr>
                        <a:t>Etoile</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Méthodes de connexion</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Les nœuds sont connectés directement les uns aux autres au moyen d’un adaptateur d’interface sur un câble </a:t>
                      </a:r>
                      <a:r>
                        <a:rPr kumimoji="0" lang="fr-FR" sz="1200" b="1" i="0" u="none" strike="noStrike" cap="none" normalizeH="0" baseline="0">
                          <a:ln>
                            <a:noFill/>
                          </a:ln>
                          <a:solidFill>
                            <a:srgbClr val="000000"/>
                          </a:solidFill>
                          <a:effectLst/>
                          <a:latin typeface="Times New Roman" charset="0"/>
                          <a:ea typeface="ＭＳ Ｐゴシック" charset="0"/>
                          <a:cs typeface="ＭＳ Ｐゴシック" charset="0"/>
                        </a:rPr>
                        <a:t>Backbone</a:t>
                      </a: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 commun</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Nœuds physiquement connectés à 2 nœuds adjacents pour former une boucle fermée</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Les nœuds sont connectés à un nœud central unique</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Interface Station</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Chaque nœud est à l’écoute du trafic et récupère uniquement les paquets qui lui sont adressés</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La transmission s'effectue de gauche à droite ou inversement et les nœuds récupèrent des données qui ne leur sont pas destinées</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Les données sont commutées au nœud central et les autres stations récupèrent uniquement le trafic qui leur est adressée.</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Effets de changement</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La connexion / déconnexion d’un nœud nécessite souvent la rupture du bus</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L’anneau doit être rompu pour ajouter ou enlever un nœud. Les relais sont utilisés pour maintenir l’intégrité de l’anneau et du trafic en 802.5. Si le relais tombe en panne l’anneau sera rompu</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Les changements de configuration interviennent sur le nœud central, sans interruption du trafic du réseau</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Impact d’erreurs</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Aucun, même si le nœud défectueux n’est pas enlevé.</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 </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Les nœuds défectueux doivent être enlevés de l’anneau et contournés.</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 </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Aucun, puisque les nœuds défectueux ne sont pas commutés par le nœud central.</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 </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Support de transmission</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gridSpan="3">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Câble coaxial, Fibre Optique, Paire Torsadée, Ondes, etc.</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 </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hMerge="1">
                  <a:txBody>
                    <a:bodyPr/>
                    <a:lstStyle/>
                    <a:p>
                      <a:endParaRPr lang="fr-FR"/>
                    </a:p>
                  </a:txBody>
                  <a:tcPr/>
                </a:tc>
                <a:tc hMerge="1">
                  <a:txBody>
                    <a:bodyPr/>
                    <a:lstStyle/>
                    <a:p>
                      <a:endParaRPr lang="fr-FR"/>
                    </a:p>
                  </a:txBody>
                  <a:tcPr/>
                </a:tc>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Méthode d’accès</a:t>
                      </a: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CSMA/CD, Passage de Jeton</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 </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Passage de Jeton</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 </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rPr>
                        <a:t>CSMA/CD, Commutation</a:t>
                      </a:r>
                      <a:r>
                        <a:rPr kumimoji="0" lang="en-US" sz="1200" b="0" i="0" u="none" strike="noStrike" cap="none" normalizeH="0" baseline="0">
                          <a:ln>
                            <a:noFill/>
                          </a:ln>
                          <a:solidFill>
                            <a:srgbClr val="000000"/>
                          </a:solidFill>
                          <a:effectLst/>
                          <a:latin typeface="Times New Roman" charset="0"/>
                          <a:ea typeface="ＭＳ Ｐゴシック" charset="0"/>
                          <a:cs typeface="ＭＳ Ｐゴシック" charset="0"/>
                        </a:rPr>
                        <a:t> </a:t>
                      </a:r>
                      <a:endParaRPr kumimoji="0" lang="fr-FR" sz="1200" b="0" i="0" u="none" strike="noStrike" cap="none" normalizeH="0" baseline="0">
                        <a:ln>
                          <a:noFill/>
                        </a:ln>
                        <a:solidFill>
                          <a:srgbClr val="000000"/>
                        </a:solidFill>
                        <a:effectLst/>
                        <a:latin typeface="Times New Roman" charset="0"/>
                        <a:ea typeface="ＭＳ Ｐゴシック" charset="0"/>
                        <a:cs typeface="ＭＳ Ｐゴシック" charset="0"/>
                      </a:endParaRPr>
                    </a:p>
                  </a:txBody>
                  <a:tcPr marL="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spect="1" noChangeArrowheads="1"/>
          </p:cNvSpPr>
          <p:nvPr>
            <p:ph type="title"/>
          </p:nvPr>
        </p:nvSpPr>
        <p:spPr>
          <a:xfrm>
            <a:off x="682625" y="0"/>
            <a:ext cx="7772400" cy="701675"/>
          </a:xfrm>
        </p:spPr>
        <p:txBody>
          <a:bodyPr>
            <a:spAutoFit/>
          </a:bodyPr>
          <a:lstStyle/>
          <a:p>
            <a:pPr>
              <a:defRPr/>
            </a:pPr>
            <a:r>
              <a:rPr lang="fr-FR" sz="4000" dirty="0" smtClean="0">
                <a:cs typeface="+mj-cs"/>
              </a:rPr>
              <a:t>Ethernet</a:t>
            </a:r>
          </a:p>
        </p:txBody>
      </p:sp>
      <p:sp>
        <p:nvSpPr>
          <p:cNvPr id="21508" name="Text Box 4"/>
          <p:cNvSpPr txBox="1">
            <a:spLocks noChangeAspect="1" noChangeArrowheads="1"/>
          </p:cNvSpPr>
          <p:nvPr/>
        </p:nvSpPr>
        <p:spPr bwMode="auto">
          <a:xfrm>
            <a:off x="719138" y="838200"/>
            <a:ext cx="1444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buFontTx/>
              <a:buChar char="•"/>
              <a:defRPr/>
            </a:pPr>
            <a:r>
              <a:rPr lang="fr-FR" dirty="0">
                <a:cs typeface="+mn-cs"/>
              </a:rPr>
              <a:t>Bus Sériel</a:t>
            </a:r>
          </a:p>
        </p:txBody>
      </p:sp>
      <p:sp>
        <p:nvSpPr>
          <p:cNvPr id="21509" name="Text Box 5"/>
          <p:cNvSpPr txBox="1">
            <a:spLocks noChangeAspect="1" noChangeArrowheads="1"/>
          </p:cNvSpPr>
          <p:nvPr/>
        </p:nvSpPr>
        <p:spPr bwMode="auto">
          <a:xfrm>
            <a:off x="719138" y="1295400"/>
            <a:ext cx="68246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buFontTx/>
              <a:buChar char="•"/>
              <a:defRPr/>
            </a:pPr>
            <a:r>
              <a:rPr lang="en-US" dirty="0">
                <a:cs typeface="+mn-cs"/>
              </a:rPr>
              <a:t>CSMA/CD </a:t>
            </a:r>
            <a:r>
              <a:rPr lang="en-US" dirty="0">
                <a:cs typeface="+mn-cs"/>
                <a:sym typeface="Symbol" charset="0"/>
              </a:rPr>
              <a:t> Carrier Sense Multiple Access / Collision Detect</a:t>
            </a:r>
            <a:endParaRPr lang="fr-FR" dirty="0">
              <a:cs typeface="+mn-cs"/>
            </a:endParaRPr>
          </a:p>
        </p:txBody>
      </p:sp>
      <p:sp>
        <p:nvSpPr>
          <p:cNvPr id="21510" name="Text Box 6"/>
          <p:cNvSpPr txBox="1">
            <a:spLocks noChangeAspect="1" noChangeArrowheads="1"/>
          </p:cNvSpPr>
          <p:nvPr/>
        </p:nvSpPr>
        <p:spPr bwMode="auto">
          <a:xfrm>
            <a:off x="719138" y="1752600"/>
            <a:ext cx="6367462" cy="122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000">
                <a:solidFill>
                  <a:schemeClr val="tx1"/>
                </a:solidFill>
                <a:latin typeface="Times New Roman" charset="0"/>
                <a:ea typeface="ＭＳ Ｐゴシック" charset="0"/>
                <a:cs typeface="ＭＳ Ｐゴシック" charset="0"/>
              </a:defRPr>
            </a:lvl1pPr>
            <a:lvl2pPr>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buFontTx/>
              <a:buChar char="•"/>
            </a:pPr>
            <a:r>
              <a:rPr lang="fr-FR"/>
              <a:t>10 base 5 (Ethernet épais - </a:t>
            </a:r>
            <a:r>
              <a:rPr lang="en-US" i="1">
                <a:effectLst>
                  <a:outerShdw blurRad="38100" dist="38100" dir="2700000" algn="tl">
                    <a:srgbClr val="DDDDDD"/>
                  </a:outerShdw>
                </a:effectLst>
              </a:rPr>
              <a:t>Thick</a:t>
            </a:r>
            <a:r>
              <a:rPr lang="fr-FR"/>
              <a:t>)</a:t>
            </a:r>
          </a:p>
          <a:p>
            <a:pPr lvl="1"/>
            <a:r>
              <a:rPr lang="fr-FR" sz="1800"/>
              <a:t>Isolation optoélectronique par </a:t>
            </a:r>
            <a:r>
              <a:rPr lang="en-US" sz="1800" i="1">
                <a:effectLst>
                  <a:outerShdw blurRad="38100" dist="38100" dir="2700000" algn="tl">
                    <a:srgbClr val="DDDDDD"/>
                  </a:outerShdw>
                </a:effectLst>
              </a:rPr>
              <a:t>transceivers</a:t>
            </a:r>
            <a:r>
              <a:rPr lang="fr-FR" sz="1800"/>
              <a:t>,</a:t>
            </a:r>
          </a:p>
          <a:p>
            <a:pPr lvl="1"/>
            <a:r>
              <a:rPr lang="fr-FR" sz="1800"/>
              <a:t>Câble de descente à prises AUI (</a:t>
            </a:r>
            <a:r>
              <a:rPr lang="en-US" sz="1800" i="1">
                <a:effectLst>
                  <a:outerShdw blurRad="38100" dist="38100" dir="2700000" algn="tl">
                    <a:srgbClr val="DDDDDD"/>
                  </a:outerShdw>
                </a:effectLst>
              </a:rPr>
              <a:t>Attachment Unit Interface</a:t>
            </a:r>
            <a:r>
              <a:rPr lang="fr-FR" sz="1800"/>
              <a:t>)</a:t>
            </a:r>
          </a:p>
          <a:p>
            <a:pPr lvl="1"/>
            <a:r>
              <a:rPr lang="fr-FR" sz="1800"/>
              <a:t>Jusqu’à 5 segments (chaque segment a une longueur </a:t>
            </a:r>
            <a:r>
              <a:rPr lang="fr-FR" sz="1800">
                <a:sym typeface="Symbol" charset="0"/>
              </a:rPr>
              <a:t> 500m)</a:t>
            </a:r>
            <a:endParaRPr lang="fr-FR" sz="1800"/>
          </a:p>
        </p:txBody>
      </p:sp>
      <p:sp>
        <p:nvSpPr>
          <p:cNvPr id="21511" name="Text Box 7"/>
          <p:cNvSpPr txBox="1">
            <a:spLocks noChangeAspect="1" noChangeArrowheads="1"/>
          </p:cNvSpPr>
          <p:nvPr/>
        </p:nvSpPr>
        <p:spPr bwMode="auto">
          <a:xfrm>
            <a:off x="719138" y="3092450"/>
            <a:ext cx="60626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buFontTx/>
              <a:buChar char="•"/>
              <a:defRPr/>
            </a:pPr>
            <a:r>
              <a:rPr lang="fr-FR" dirty="0">
                <a:cs typeface="+mn-cs"/>
              </a:rPr>
              <a:t>10 base 2 (Ethernet fin - </a:t>
            </a:r>
            <a:r>
              <a:rPr lang="en-US" i="1" dirty="0">
                <a:effectLst>
                  <a:outerShdw blurRad="38100" dist="38100" dir="2700000" algn="tl">
                    <a:srgbClr val="DDDDDD"/>
                  </a:outerShdw>
                </a:effectLst>
                <a:cs typeface="+mn-cs"/>
              </a:rPr>
              <a:t>Thin</a:t>
            </a:r>
            <a:r>
              <a:rPr lang="fr-FR" dirty="0">
                <a:cs typeface="+mn-cs"/>
              </a:rPr>
              <a:t>)</a:t>
            </a:r>
          </a:p>
          <a:p>
            <a:pPr lvl="1">
              <a:defRPr/>
            </a:pPr>
            <a:r>
              <a:rPr lang="fr-FR" sz="1800" dirty="0">
                <a:cs typeface="+mn-cs"/>
              </a:rPr>
              <a:t>Câble coaxial fin,</a:t>
            </a:r>
          </a:p>
          <a:p>
            <a:pPr lvl="1">
              <a:defRPr/>
            </a:pPr>
            <a:r>
              <a:rPr lang="fr-FR" sz="1800" dirty="0">
                <a:cs typeface="+mn-cs"/>
              </a:rPr>
              <a:t>Courtes distances (la longueur d’un segment est </a:t>
            </a:r>
            <a:r>
              <a:rPr lang="fr-FR" sz="1800" dirty="0">
                <a:cs typeface="+mn-cs"/>
                <a:sym typeface="Symbol" charset="0"/>
              </a:rPr>
              <a:t> 180m)</a:t>
            </a:r>
            <a:endParaRPr lang="fr-FR" sz="1800" dirty="0">
              <a:cs typeface="+mn-cs"/>
            </a:endParaRPr>
          </a:p>
        </p:txBody>
      </p:sp>
      <p:sp>
        <p:nvSpPr>
          <p:cNvPr id="21512" name="Text Box 8"/>
          <p:cNvSpPr txBox="1">
            <a:spLocks noChangeAspect="1" noChangeArrowheads="1"/>
          </p:cNvSpPr>
          <p:nvPr/>
        </p:nvSpPr>
        <p:spPr bwMode="auto">
          <a:xfrm>
            <a:off x="719138" y="4114800"/>
            <a:ext cx="37766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buFontTx/>
              <a:buChar char="•"/>
              <a:defRPr/>
            </a:pPr>
            <a:r>
              <a:rPr lang="fr-FR" dirty="0">
                <a:cs typeface="+mn-cs"/>
              </a:rPr>
              <a:t>10 base </a:t>
            </a:r>
            <a:r>
              <a:rPr lang="fr-FR" b="1" dirty="0" err="1">
                <a:cs typeface="+mn-cs"/>
              </a:rPr>
              <a:t>T</a:t>
            </a:r>
            <a:endParaRPr lang="fr-FR" dirty="0">
              <a:cs typeface="+mn-cs"/>
            </a:endParaRPr>
          </a:p>
          <a:p>
            <a:pPr lvl="1">
              <a:defRPr/>
            </a:pPr>
            <a:r>
              <a:rPr lang="fr-FR" sz="1800" dirty="0">
                <a:cs typeface="+mn-cs"/>
              </a:rPr>
              <a:t>Paire Torsadée,</a:t>
            </a:r>
          </a:p>
          <a:p>
            <a:pPr lvl="1">
              <a:defRPr/>
            </a:pPr>
            <a:r>
              <a:rPr lang="fr-FR" sz="1800" dirty="0">
                <a:cs typeface="+mn-cs"/>
              </a:rPr>
              <a:t>Distances assez courtes - </a:t>
            </a:r>
            <a:r>
              <a:rPr lang="fr-FR" sz="1800" dirty="0">
                <a:cs typeface="+mn-cs"/>
                <a:sym typeface="Symbol" charset="0"/>
              </a:rPr>
              <a:t> 100m</a:t>
            </a:r>
            <a:endParaRPr lang="fr-FR" sz="1800" dirty="0">
              <a:cs typeface="+mn-cs"/>
            </a:endParaRPr>
          </a:p>
        </p:txBody>
      </p:sp>
      <p:sp>
        <p:nvSpPr>
          <p:cNvPr id="21513" name="Text Box 9"/>
          <p:cNvSpPr txBox="1">
            <a:spLocks noChangeAspect="1" noChangeArrowheads="1"/>
          </p:cNvSpPr>
          <p:nvPr/>
        </p:nvSpPr>
        <p:spPr bwMode="auto">
          <a:xfrm>
            <a:off x="719138" y="5160963"/>
            <a:ext cx="75977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buFontTx/>
              <a:buChar char="•"/>
              <a:defRPr/>
            </a:pPr>
            <a:r>
              <a:rPr lang="fr-FR" dirty="0">
                <a:cs typeface="+mn-cs"/>
              </a:rPr>
              <a:t>100 Mbits/sec </a:t>
            </a:r>
            <a:r>
              <a:rPr lang="fr-FR" dirty="0">
                <a:cs typeface="+mn-cs"/>
                <a:sym typeface="Symbol" charset="0"/>
              </a:rPr>
              <a:t> </a:t>
            </a:r>
            <a:r>
              <a:rPr lang="en-US" i="1" dirty="0">
                <a:cs typeface="+mn-cs"/>
                <a:sym typeface="Symbol" charset="0"/>
              </a:rPr>
              <a:t>Fast Ethernet</a:t>
            </a:r>
          </a:p>
          <a:p>
            <a:pPr>
              <a:buFontTx/>
              <a:buChar char="•"/>
              <a:defRPr/>
            </a:pPr>
            <a:r>
              <a:rPr lang="fr-FR" dirty="0">
                <a:cs typeface="+mn-cs"/>
              </a:rPr>
              <a:t>1 Gbits/sec </a:t>
            </a:r>
            <a:r>
              <a:rPr lang="fr-FR" dirty="0">
                <a:cs typeface="+mn-cs"/>
                <a:sym typeface="Symbol" charset="0"/>
              </a:rPr>
              <a:t> </a:t>
            </a:r>
            <a:r>
              <a:rPr lang="fr-FR" i="1" dirty="0">
                <a:cs typeface="+mn-cs"/>
                <a:sym typeface="Symbol" charset="0"/>
              </a:rPr>
              <a:t>Giga Ethernet</a:t>
            </a:r>
          </a:p>
          <a:p>
            <a:pPr>
              <a:buFontTx/>
              <a:buChar char="•"/>
              <a:defRPr/>
            </a:pPr>
            <a:r>
              <a:rPr lang="fr-FR" dirty="0">
                <a:cs typeface="+mn-cs"/>
              </a:rPr>
              <a:t>10 Gbits/sec </a:t>
            </a:r>
            <a:r>
              <a:rPr lang="fr-FR" dirty="0">
                <a:cs typeface="+mn-cs"/>
                <a:sym typeface="Symbol" charset="0"/>
              </a:rPr>
              <a:t> </a:t>
            </a:r>
            <a:r>
              <a:rPr lang="fr-FR" i="1" dirty="0">
                <a:cs typeface="+mn-cs"/>
                <a:sym typeface="Symbol" charset="0"/>
              </a:rPr>
              <a:t>En cours de Normalisation/Test/Validation</a:t>
            </a:r>
          </a:p>
        </p:txBody>
      </p:sp>
      <p:sp>
        <p:nvSpPr>
          <p:cNvPr id="2" name="Date Placeholder 1"/>
          <p:cNvSpPr>
            <a:spLocks noGrp="1"/>
          </p:cNvSpPr>
          <p:nvPr>
            <p:ph type="dt" sz="quarter" idx="10"/>
          </p:nvPr>
        </p:nvSpPr>
        <p:spPr/>
        <p:txBody>
          <a:bodyPr/>
          <a:lstStyle/>
          <a:p>
            <a:pPr>
              <a:defRPr/>
            </a:pPr>
            <a:r>
              <a:rPr lang="fr-FR" smtClean="0"/>
              <a:t>© </a:t>
            </a:r>
            <a:fld id="{EC95B9E6-952C-1D4F-898C-BD2B6B20452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4BEBB995-5594-914A-B51E-6265AF801BB2}" type="slidenum">
              <a:rPr lang="fr-FR" smtClean="0"/>
              <a:pPr>
                <a:defRPr/>
              </a:pPr>
              <a:t>21</a:t>
            </a:fld>
            <a:endParaRPr lang="fr-F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Ethernet et / ou IEEE-802.3</a:t>
            </a:r>
          </a:p>
        </p:txBody>
      </p:sp>
      <p:graphicFrame>
        <p:nvGraphicFramePr>
          <p:cNvPr id="93186" name="Object 3"/>
          <p:cNvGraphicFramePr>
            <a:graphicFrameLocks noChangeAspect="1"/>
          </p:cNvGraphicFramePr>
          <p:nvPr/>
        </p:nvGraphicFramePr>
        <p:xfrm>
          <a:off x="609600" y="1295400"/>
          <a:ext cx="8077200" cy="4430713"/>
        </p:xfrm>
        <a:graphic>
          <a:graphicData uri="http://schemas.openxmlformats.org/presentationml/2006/ole">
            <mc:AlternateContent xmlns:mc="http://schemas.openxmlformats.org/markup-compatibility/2006">
              <mc:Choice xmlns:v="urn:schemas-microsoft-com:vml" Requires="v">
                <p:oleObj spid="_x0000_s93203" name="Document" r:id="rId3" imgW="6217920" imgH="3410712" progId="Word.Document.8">
                  <p:embed/>
                </p:oleObj>
              </mc:Choice>
              <mc:Fallback>
                <p:oleObj name="Document" r:id="rId3" imgW="6217920" imgH="3410712"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95400"/>
                        <a:ext cx="8077200"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BB608E71-8000-3444-90DB-8A58A9704FB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73F34C7-E082-AB4F-8845-15CC998DE2E9}" type="slidenum">
              <a:rPr lang="fr-FR" smtClean="0"/>
              <a:pPr>
                <a:defRPr/>
              </a:pPr>
              <a:t>22</a:t>
            </a:fld>
            <a:endParaRPr lang="fr-F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Ethernet - IEEE 802.3 (ISO 8802.3)</a:t>
            </a:r>
          </a:p>
        </p:txBody>
      </p:sp>
      <p:graphicFrame>
        <p:nvGraphicFramePr>
          <p:cNvPr id="94210" name="Object 4"/>
          <p:cNvGraphicFramePr>
            <a:graphicFrameLocks noChangeAspect="1"/>
          </p:cNvGraphicFramePr>
          <p:nvPr/>
        </p:nvGraphicFramePr>
        <p:xfrm>
          <a:off x="457200" y="901700"/>
          <a:ext cx="8394700" cy="2146300"/>
        </p:xfrm>
        <a:graphic>
          <a:graphicData uri="http://schemas.openxmlformats.org/presentationml/2006/ole">
            <mc:AlternateContent xmlns:mc="http://schemas.openxmlformats.org/markup-compatibility/2006">
              <mc:Choice xmlns:v="urn:schemas-microsoft-com:vml" Requires="v">
                <p:oleObj spid="_x0000_s94236" name="Document" r:id="rId3" imgW="8287512" imgH="2116836" progId="Word.Document.8">
                  <p:embed/>
                </p:oleObj>
              </mc:Choice>
              <mc:Fallback>
                <p:oleObj name="Document" r:id="rId3" imgW="8287512" imgH="2116836"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01700"/>
                        <a:ext cx="839470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2533" name="Text Box 5"/>
          <p:cNvSpPr txBox="1">
            <a:spLocks noChangeArrowheads="1"/>
          </p:cNvSpPr>
          <p:nvPr/>
        </p:nvSpPr>
        <p:spPr bwMode="auto">
          <a:xfrm>
            <a:off x="719138" y="3006725"/>
            <a:ext cx="202406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a:cs typeface="+mn-cs"/>
              </a:rPr>
              <a:t>Préambule: 0 &amp; 1 alternés</a:t>
            </a:r>
          </a:p>
        </p:txBody>
      </p:sp>
      <p:sp>
        <p:nvSpPr>
          <p:cNvPr id="22534" name="Text Box 6"/>
          <p:cNvSpPr txBox="1">
            <a:spLocks noChangeArrowheads="1"/>
          </p:cNvSpPr>
          <p:nvPr/>
        </p:nvSpPr>
        <p:spPr bwMode="auto">
          <a:xfrm>
            <a:off x="719138" y="3367088"/>
            <a:ext cx="192881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a:cs typeface="+mn-cs"/>
              </a:rPr>
              <a:t>SOF: </a:t>
            </a:r>
            <a:r>
              <a:rPr lang="fr-FR" sz="1400" b="1">
                <a:cs typeface="+mn-cs"/>
              </a:rPr>
              <a:t>S</a:t>
            </a:r>
            <a:r>
              <a:rPr lang="fr-FR" sz="1400">
                <a:cs typeface="+mn-cs"/>
              </a:rPr>
              <a:t>tart </a:t>
            </a:r>
            <a:r>
              <a:rPr lang="fr-FR" sz="1400" b="1">
                <a:cs typeface="+mn-cs"/>
              </a:rPr>
              <a:t>o</a:t>
            </a:r>
            <a:r>
              <a:rPr lang="fr-FR" sz="1400">
                <a:cs typeface="+mn-cs"/>
              </a:rPr>
              <a:t>f </a:t>
            </a:r>
            <a:r>
              <a:rPr lang="fr-FR" sz="1400" b="1">
                <a:cs typeface="+mn-cs"/>
              </a:rPr>
              <a:t>F</a:t>
            </a:r>
            <a:r>
              <a:rPr lang="fr-FR" sz="1400">
                <a:cs typeface="+mn-cs"/>
              </a:rPr>
              <a:t>rame</a:t>
            </a:r>
          </a:p>
        </p:txBody>
      </p:sp>
      <p:sp>
        <p:nvSpPr>
          <p:cNvPr id="22535" name="Text Box 7"/>
          <p:cNvSpPr txBox="1">
            <a:spLocks noChangeArrowheads="1"/>
          </p:cNvSpPr>
          <p:nvPr/>
        </p:nvSpPr>
        <p:spPr bwMode="auto">
          <a:xfrm>
            <a:off x="719138" y="3727450"/>
            <a:ext cx="712946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a:cs typeface="+mn-cs"/>
              </a:rPr>
              <a:t>Adresses: 3 octets </a:t>
            </a:r>
            <a:r>
              <a:rPr lang="fr-FR" sz="1400" b="1" i="1">
                <a:cs typeface="+mn-cs"/>
              </a:rPr>
              <a:t>Constructeur</a:t>
            </a:r>
            <a:r>
              <a:rPr lang="fr-FR" sz="1400">
                <a:cs typeface="+mn-cs"/>
              </a:rPr>
              <a:t>, 3 octets </a:t>
            </a:r>
            <a:r>
              <a:rPr lang="fr-FR" sz="1400" b="1" i="1">
                <a:cs typeface="+mn-cs"/>
              </a:rPr>
              <a:t>alloués par celui-ci</a:t>
            </a:r>
            <a:r>
              <a:rPr lang="fr-FR" sz="1400">
                <a:cs typeface="+mn-cs"/>
              </a:rPr>
              <a:t> – en théorie figée dans le contrôleur</a:t>
            </a:r>
          </a:p>
        </p:txBody>
      </p:sp>
      <p:sp>
        <p:nvSpPr>
          <p:cNvPr id="22536" name="Text Box 8"/>
          <p:cNvSpPr txBox="1">
            <a:spLocks noChangeArrowheads="1"/>
          </p:cNvSpPr>
          <p:nvPr/>
        </p:nvSpPr>
        <p:spPr bwMode="auto">
          <a:xfrm>
            <a:off x="719138" y="4086225"/>
            <a:ext cx="192881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a:cs typeface="+mn-cs"/>
              </a:rPr>
              <a:t>@source : </a:t>
            </a:r>
            <a:r>
              <a:rPr lang="en-US" sz="1400" i="1">
                <a:cs typeface="+mn-cs"/>
              </a:rPr>
              <a:t>unicast</a:t>
            </a:r>
          </a:p>
        </p:txBody>
      </p:sp>
      <p:sp>
        <p:nvSpPr>
          <p:cNvPr id="22537" name="Text Box 9"/>
          <p:cNvSpPr txBox="1">
            <a:spLocks noChangeArrowheads="1"/>
          </p:cNvSpPr>
          <p:nvPr/>
        </p:nvSpPr>
        <p:spPr bwMode="auto">
          <a:xfrm>
            <a:off x="719138" y="4446588"/>
            <a:ext cx="324326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a:cs typeface="+mn-cs"/>
              </a:rPr>
              <a:t>@destination : </a:t>
            </a:r>
            <a:r>
              <a:rPr lang="en-US" sz="1400" i="1">
                <a:cs typeface="+mn-cs"/>
              </a:rPr>
              <a:t>unicast</a:t>
            </a:r>
            <a:r>
              <a:rPr lang="en-US" sz="1400">
                <a:cs typeface="+mn-cs"/>
              </a:rPr>
              <a:t>, </a:t>
            </a:r>
            <a:r>
              <a:rPr lang="en-US" sz="1400" i="1">
                <a:cs typeface="+mn-cs"/>
              </a:rPr>
              <a:t>multicast</a:t>
            </a:r>
            <a:r>
              <a:rPr lang="en-US" sz="1400">
                <a:cs typeface="+mn-cs"/>
              </a:rPr>
              <a:t>, </a:t>
            </a:r>
            <a:r>
              <a:rPr lang="en-US" sz="1400" i="1">
                <a:cs typeface="+mn-cs"/>
              </a:rPr>
              <a:t>broadcast</a:t>
            </a:r>
          </a:p>
        </p:txBody>
      </p:sp>
      <p:sp>
        <p:nvSpPr>
          <p:cNvPr id="22538" name="Text Box 10"/>
          <p:cNvSpPr txBox="1">
            <a:spLocks noChangeArrowheads="1"/>
          </p:cNvSpPr>
          <p:nvPr/>
        </p:nvSpPr>
        <p:spPr bwMode="auto">
          <a:xfrm>
            <a:off x="719138" y="4806950"/>
            <a:ext cx="537686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a:cs typeface="+mn-cs"/>
              </a:rPr>
              <a:t>Type Ethernet: indique au pilote (</a:t>
            </a:r>
            <a:r>
              <a:rPr lang="fr-FR" sz="1400" i="1">
                <a:cs typeface="+mn-cs"/>
              </a:rPr>
              <a:t>driver</a:t>
            </a:r>
            <a:r>
              <a:rPr lang="fr-FR" sz="1400">
                <a:cs typeface="+mn-cs"/>
              </a:rPr>
              <a:t>) le protocole de niveau supérieur</a:t>
            </a:r>
          </a:p>
        </p:txBody>
      </p:sp>
      <p:sp>
        <p:nvSpPr>
          <p:cNvPr id="22539" name="Text Box 11"/>
          <p:cNvSpPr txBox="1">
            <a:spLocks noChangeArrowheads="1"/>
          </p:cNvSpPr>
          <p:nvPr/>
        </p:nvSpPr>
        <p:spPr bwMode="auto">
          <a:xfrm>
            <a:off x="719138" y="5165725"/>
            <a:ext cx="408146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a:cs typeface="+mn-cs"/>
              </a:rPr>
              <a:t>Longueur IEEE 802.3 : longueur du champ de données</a:t>
            </a:r>
          </a:p>
        </p:txBody>
      </p:sp>
      <p:sp>
        <p:nvSpPr>
          <p:cNvPr id="22540" name="Text Box 12"/>
          <p:cNvSpPr txBox="1">
            <a:spLocks noChangeArrowheads="1"/>
          </p:cNvSpPr>
          <p:nvPr/>
        </p:nvSpPr>
        <p:spPr bwMode="auto">
          <a:xfrm>
            <a:off x="719138" y="5526088"/>
            <a:ext cx="491966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a:cs typeface="+mn-cs"/>
              </a:rPr>
              <a:t>Données: remplissage (</a:t>
            </a:r>
            <a:r>
              <a:rPr lang="en-US" sz="1400" i="1">
                <a:cs typeface="+mn-cs"/>
              </a:rPr>
              <a:t>padding</a:t>
            </a:r>
            <a:r>
              <a:rPr lang="fr-FR" sz="1400">
                <a:cs typeface="+mn-cs"/>
              </a:rPr>
              <a:t>) si longueur de trame &lt; à 64 octets</a:t>
            </a:r>
          </a:p>
        </p:txBody>
      </p:sp>
      <p:sp>
        <p:nvSpPr>
          <p:cNvPr id="22541" name="Text Box 13"/>
          <p:cNvSpPr txBox="1">
            <a:spLocks noChangeArrowheads="1"/>
          </p:cNvSpPr>
          <p:nvPr/>
        </p:nvSpPr>
        <p:spPr bwMode="auto">
          <a:xfrm>
            <a:off x="719138" y="5886450"/>
            <a:ext cx="347186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a:cs typeface="+mn-cs"/>
              </a:rPr>
              <a:t>FCS: </a:t>
            </a:r>
            <a:r>
              <a:rPr lang="fr-FR" sz="1400" b="1">
                <a:cs typeface="+mn-cs"/>
              </a:rPr>
              <a:t>F</a:t>
            </a:r>
            <a:r>
              <a:rPr lang="fr-FR" sz="1400">
                <a:cs typeface="+mn-cs"/>
              </a:rPr>
              <a:t>rame </a:t>
            </a:r>
            <a:r>
              <a:rPr lang="fr-FR" sz="1400" b="1">
                <a:cs typeface="+mn-cs"/>
              </a:rPr>
              <a:t>C</a:t>
            </a:r>
            <a:r>
              <a:rPr lang="fr-FR" sz="1400">
                <a:cs typeface="+mn-cs"/>
              </a:rPr>
              <a:t>heck </a:t>
            </a:r>
            <a:r>
              <a:rPr lang="fr-FR" sz="1400" b="1">
                <a:cs typeface="+mn-cs"/>
              </a:rPr>
              <a:t>S</a:t>
            </a:r>
            <a:r>
              <a:rPr lang="fr-FR" sz="1400">
                <a:cs typeface="+mn-cs"/>
              </a:rPr>
              <a:t>equence, CRC de 32 bits</a:t>
            </a:r>
            <a:endParaRPr lang="fr-FR" sz="1400" b="1">
              <a:cs typeface="+mn-cs"/>
            </a:endParaRPr>
          </a:p>
        </p:txBody>
      </p:sp>
      <p:sp>
        <p:nvSpPr>
          <p:cNvPr id="2" name="Date Placeholder 1"/>
          <p:cNvSpPr>
            <a:spLocks noGrp="1"/>
          </p:cNvSpPr>
          <p:nvPr>
            <p:ph type="dt" sz="quarter" idx="10"/>
          </p:nvPr>
        </p:nvSpPr>
        <p:spPr/>
        <p:txBody>
          <a:bodyPr/>
          <a:lstStyle/>
          <a:p>
            <a:pPr>
              <a:defRPr/>
            </a:pPr>
            <a:r>
              <a:rPr lang="fr-FR" smtClean="0"/>
              <a:t>© </a:t>
            </a:r>
            <a:fld id="{8EF7DE26-32B1-A049-9769-3DEF46713E1C}"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5B6C78A-880A-2547-BD65-CA76288F958C}" type="slidenum">
              <a:rPr lang="fr-FR" smtClean="0"/>
              <a:pPr>
                <a:defRPr/>
              </a:pPr>
              <a:t>23</a:t>
            </a:fld>
            <a:endParaRPr lang="fr-F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Typologie IEEE 802.3</a:t>
            </a:r>
          </a:p>
        </p:txBody>
      </p:sp>
      <p:sp>
        <p:nvSpPr>
          <p:cNvPr id="24580" name="Text Box 4"/>
          <p:cNvSpPr txBox="1">
            <a:spLocks noChangeAspect="1" noChangeArrowheads="1"/>
          </p:cNvSpPr>
          <p:nvPr/>
        </p:nvSpPr>
        <p:spPr bwMode="auto">
          <a:xfrm>
            <a:off x="457200" y="1447800"/>
            <a:ext cx="2597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Débit Nominal</a:t>
            </a:r>
          </a:p>
          <a:p>
            <a:pPr algn="ctr">
              <a:defRPr/>
            </a:pPr>
            <a:r>
              <a:rPr lang="fr-FR">
                <a:cs typeface="+mn-cs"/>
              </a:rPr>
              <a:t>(exprimé en </a:t>
            </a:r>
            <a:r>
              <a:rPr lang="fr-FR" b="1" i="1">
                <a:effectLst>
                  <a:outerShdw blurRad="38100" dist="38100" dir="2700000" algn="tl">
                    <a:srgbClr val="DDDDDD"/>
                  </a:outerShdw>
                </a:effectLst>
                <a:cs typeface="+mn-cs"/>
              </a:rPr>
              <a:t>M</a:t>
            </a:r>
            <a:r>
              <a:rPr lang="fr-FR">
                <a:cs typeface="+mn-cs"/>
              </a:rPr>
              <a:t> bits/sec)</a:t>
            </a:r>
          </a:p>
        </p:txBody>
      </p:sp>
      <p:sp>
        <p:nvSpPr>
          <p:cNvPr id="24581" name="Text Box 5"/>
          <p:cNvSpPr txBox="1">
            <a:spLocks noChangeAspect="1" noChangeArrowheads="1"/>
          </p:cNvSpPr>
          <p:nvPr/>
        </p:nvSpPr>
        <p:spPr bwMode="auto">
          <a:xfrm>
            <a:off x="4968875" y="1295400"/>
            <a:ext cx="3657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Longueur maximale d’un segment (en centaines de mètres, approximative, ou autre, …)</a:t>
            </a:r>
          </a:p>
        </p:txBody>
      </p:sp>
      <p:sp>
        <p:nvSpPr>
          <p:cNvPr id="24582" name="Text Box 6"/>
          <p:cNvSpPr txBox="1">
            <a:spLocks noChangeAspect="1" noChangeArrowheads="1"/>
          </p:cNvSpPr>
          <p:nvPr/>
        </p:nvSpPr>
        <p:spPr bwMode="auto">
          <a:xfrm>
            <a:off x="1600200" y="2971800"/>
            <a:ext cx="7620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1</a:t>
            </a:r>
            <a:br>
              <a:rPr lang="fr-FR">
                <a:cs typeface="+mn-cs"/>
              </a:rPr>
            </a:br>
            <a:r>
              <a:rPr lang="fr-FR">
                <a:cs typeface="+mn-cs"/>
              </a:rPr>
              <a:t>10</a:t>
            </a:r>
            <a:br>
              <a:rPr lang="fr-FR">
                <a:cs typeface="+mn-cs"/>
              </a:rPr>
            </a:br>
            <a:r>
              <a:rPr lang="fr-FR">
                <a:cs typeface="+mn-cs"/>
              </a:rPr>
              <a:t>100</a:t>
            </a:r>
          </a:p>
          <a:p>
            <a:pPr algn="ctr">
              <a:defRPr/>
            </a:pPr>
            <a:r>
              <a:rPr lang="fr-FR">
                <a:cs typeface="+mn-cs"/>
              </a:rPr>
              <a:t>1000</a:t>
            </a:r>
          </a:p>
          <a:p>
            <a:pPr algn="ctr">
              <a:defRPr/>
            </a:pPr>
            <a:r>
              <a:rPr lang="fr-FR">
                <a:cs typeface="+mn-cs"/>
              </a:rPr>
              <a:t>...</a:t>
            </a:r>
          </a:p>
        </p:txBody>
      </p:sp>
      <p:sp>
        <p:nvSpPr>
          <p:cNvPr id="24583" name="Text Box 7"/>
          <p:cNvSpPr txBox="1">
            <a:spLocks noChangeAspect="1" noChangeArrowheads="1"/>
          </p:cNvSpPr>
          <p:nvPr/>
        </p:nvSpPr>
        <p:spPr bwMode="auto">
          <a:xfrm>
            <a:off x="6781800" y="3124200"/>
            <a:ext cx="762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2</a:t>
            </a:r>
            <a:br>
              <a:rPr lang="fr-FR">
                <a:cs typeface="+mn-cs"/>
              </a:rPr>
            </a:br>
            <a:r>
              <a:rPr lang="fr-FR">
                <a:cs typeface="+mn-cs"/>
              </a:rPr>
              <a:t>5</a:t>
            </a:r>
            <a:br>
              <a:rPr lang="fr-FR">
                <a:cs typeface="+mn-cs"/>
              </a:rPr>
            </a:br>
            <a:r>
              <a:rPr lang="fr-FR">
                <a:cs typeface="+mn-cs"/>
              </a:rPr>
              <a:t>T</a:t>
            </a:r>
            <a:br>
              <a:rPr lang="fr-FR">
                <a:cs typeface="+mn-cs"/>
              </a:rPr>
            </a:br>
            <a:r>
              <a:rPr lang="fr-FR">
                <a:cs typeface="+mn-cs"/>
              </a:rPr>
              <a:t>...</a:t>
            </a:r>
          </a:p>
        </p:txBody>
      </p:sp>
      <p:sp>
        <p:nvSpPr>
          <p:cNvPr id="24584" name="Text Box 8"/>
          <p:cNvSpPr txBox="1">
            <a:spLocks noChangeAspect="1" noChangeArrowheads="1"/>
          </p:cNvSpPr>
          <p:nvPr/>
        </p:nvSpPr>
        <p:spPr bwMode="auto">
          <a:xfrm>
            <a:off x="4191000" y="3360738"/>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Base</a:t>
            </a:r>
          </a:p>
        </p:txBody>
      </p:sp>
      <p:sp>
        <p:nvSpPr>
          <p:cNvPr id="24585" name="Text Box 9"/>
          <p:cNvSpPr txBox="1">
            <a:spLocks noChangeAspect="1" noChangeArrowheads="1"/>
          </p:cNvSpPr>
          <p:nvPr/>
        </p:nvSpPr>
        <p:spPr bwMode="auto">
          <a:xfrm>
            <a:off x="4114800" y="3802063"/>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Broad</a:t>
            </a:r>
          </a:p>
        </p:txBody>
      </p:sp>
      <p:sp>
        <p:nvSpPr>
          <p:cNvPr id="24586" name="Text Box 10"/>
          <p:cNvSpPr txBox="1">
            <a:spLocks noChangeAspect="1" noChangeArrowheads="1"/>
          </p:cNvSpPr>
          <p:nvPr/>
        </p:nvSpPr>
        <p:spPr bwMode="auto">
          <a:xfrm>
            <a:off x="5257800" y="5791200"/>
            <a:ext cx="2895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1600">
                <a:cs typeface="+mn-cs"/>
              </a:rPr>
              <a:t>Broad: Large Band (BroadBand)</a:t>
            </a:r>
          </a:p>
        </p:txBody>
      </p:sp>
      <p:sp>
        <p:nvSpPr>
          <p:cNvPr id="24587" name="Text Box 11"/>
          <p:cNvSpPr txBox="1">
            <a:spLocks noChangeAspect="1" noChangeArrowheads="1"/>
          </p:cNvSpPr>
          <p:nvPr/>
        </p:nvSpPr>
        <p:spPr bwMode="auto">
          <a:xfrm>
            <a:off x="914400" y="5791200"/>
            <a:ext cx="297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a:cs typeface="+mn-cs"/>
              </a:rPr>
              <a:t>Base: Bande de Base (BaseBand)</a:t>
            </a:r>
          </a:p>
        </p:txBody>
      </p:sp>
      <p:cxnSp>
        <p:nvCxnSpPr>
          <p:cNvPr id="24589" name="AutoShape 13"/>
          <p:cNvCxnSpPr>
            <a:cxnSpLocks noChangeShapeType="1"/>
            <a:stCxn id="24580" idx="2"/>
            <a:endCxn id="24582" idx="0"/>
          </p:cNvCxnSpPr>
          <p:nvPr/>
        </p:nvCxnSpPr>
        <p:spPr bwMode="auto">
          <a:xfrm>
            <a:off x="1755775" y="2149475"/>
            <a:ext cx="225425" cy="822325"/>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0" name="AutoShape 14"/>
          <p:cNvCxnSpPr>
            <a:cxnSpLocks noChangeShapeType="1"/>
            <a:stCxn id="24581" idx="2"/>
            <a:endCxn id="24583" idx="0"/>
          </p:cNvCxnSpPr>
          <p:nvPr/>
        </p:nvCxnSpPr>
        <p:spPr bwMode="auto">
          <a:xfrm>
            <a:off x="6797675" y="2301875"/>
            <a:ext cx="365125" cy="822325"/>
          </a:xfrm>
          <a:prstGeom prst="straightConnector1">
            <a:avLst/>
          </a:prstGeom>
          <a:noFill/>
          <a:ln w="190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1" name="AutoShape 15"/>
          <p:cNvCxnSpPr>
            <a:cxnSpLocks noChangeShapeType="1"/>
            <a:stCxn id="24584" idx="1"/>
            <a:endCxn id="24587" idx="0"/>
          </p:cNvCxnSpPr>
          <p:nvPr/>
        </p:nvCxnSpPr>
        <p:spPr bwMode="auto">
          <a:xfrm flipH="1">
            <a:off x="2400300" y="3559175"/>
            <a:ext cx="1790700" cy="2232025"/>
          </a:xfrm>
          <a:prstGeom prst="straightConnector1">
            <a:avLst/>
          </a:prstGeom>
          <a:noFill/>
          <a:ln w="31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2" name="AutoShape 16"/>
          <p:cNvCxnSpPr>
            <a:cxnSpLocks noChangeShapeType="1"/>
            <a:stCxn id="24585" idx="3"/>
            <a:endCxn id="24586" idx="0"/>
          </p:cNvCxnSpPr>
          <p:nvPr/>
        </p:nvCxnSpPr>
        <p:spPr bwMode="auto">
          <a:xfrm>
            <a:off x="4953000" y="4000500"/>
            <a:ext cx="1752600" cy="1790700"/>
          </a:xfrm>
          <a:prstGeom prst="straightConnector1">
            <a:avLst/>
          </a:prstGeom>
          <a:noFill/>
          <a:ln w="31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AFFC9837-7F3A-024A-8F83-55BD22D5B448}"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A9DFFB9-8041-E446-B57A-097B2E3E51C5}" type="slidenum">
              <a:rPr lang="fr-FR" smtClean="0"/>
              <a:pPr>
                <a:defRPr/>
              </a:pPr>
              <a:t>24</a:t>
            </a:fld>
            <a:endParaRPr lang="fr-F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10 Base 5</a:t>
            </a:r>
          </a:p>
        </p:txBody>
      </p:sp>
      <p:sp>
        <p:nvSpPr>
          <p:cNvPr id="25604" name="Text Box 4"/>
          <p:cNvSpPr txBox="1">
            <a:spLocks noChangeArrowheads="1"/>
          </p:cNvSpPr>
          <p:nvPr/>
        </p:nvSpPr>
        <p:spPr bwMode="auto">
          <a:xfrm>
            <a:off x="0" y="5580063"/>
            <a:ext cx="91440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fr-FR" sz="2400" b="1" dirty="0">
                <a:cs typeface="+mn-cs"/>
              </a:rPr>
              <a:t>10 Base 5</a:t>
            </a:r>
            <a:r>
              <a:rPr lang="fr-FR" sz="2400" dirty="0">
                <a:cs typeface="+mn-cs"/>
              </a:rPr>
              <a:t> </a:t>
            </a:r>
            <a:r>
              <a:rPr lang="fr-FR" sz="2400" b="1" dirty="0">
                <a:effectLst>
                  <a:outerShdw blurRad="38100" dist="38100" dir="2700000" algn="tl">
                    <a:srgbClr val="DDDDDD"/>
                  </a:outerShdw>
                </a:effectLst>
                <a:cs typeface="+mn-cs"/>
                <a:sym typeface="Symbol" charset="0"/>
              </a:rPr>
              <a:t></a:t>
            </a:r>
            <a:r>
              <a:rPr lang="fr-FR" sz="2400" dirty="0">
                <a:cs typeface="+mn-cs"/>
                <a:sym typeface="Symbol" charset="0"/>
              </a:rPr>
              <a:t> </a:t>
            </a:r>
            <a:r>
              <a:rPr lang="fr-FR" sz="2400" i="1" dirty="0">
                <a:effectLst>
                  <a:outerShdw blurRad="38100" dist="38100" dir="2700000" algn="tl">
                    <a:srgbClr val="DDDDDD"/>
                  </a:outerShdw>
                </a:effectLst>
                <a:cs typeface="+mn-cs"/>
                <a:sym typeface="Symbol" charset="0"/>
              </a:rPr>
              <a:t>Ethernet Épais</a:t>
            </a:r>
            <a:r>
              <a:rPr lang="fr-FR" sz="2400" dirty="0">
                <a:cs typeface="+mn-cs"/>
                <a:sym typeface="Symbol" charset="0"/>
              </a:rPr>
              <a:t> </a:t>
            </a:r>
            <a:r>
              <a:rPr lang="fr-FR" sz="2400" b="1" dirty="0">
                <a:effectLst>
                  <a:outerShdw blurRad="38100" dist="38100" dir="2700000" algn="tl">
                    <a:srgbClr val="DDDDDD"/>
                  </a:outerShdw>
                </a:effectLst>
                <a:cs typeface="+mn-cs"/>
                <a:sym typeface="Symbol" charset="0"/>
              </a:rPr>
              <a:t></a:t>
            </a:r>
            <a:r>
              <a:rPr lang="fr-FR" sz="2400" dirty="0">
                <a:cs typeface="+mn-cs"/>
                <a:sym typeface="Symbol" charset="0"/>
              </a:rPr>
              <a:t> </a:t>
            </a:r>
            <a:r>
              <a:rPr lang="en-US" sz="2400" i="1" dirty="0">
                <a:effectLst>
                  <a:outerShdw blurRad="38100" dist="38100" dir="2700000" algn="tl">
                    <a:srgbClr val="DDDDDD"/>
                  </a:outerShdw>
                </a:effectLst>
                <a:cs typeface="+mn-cs"/>
                <a:sym typeface="Symbol" charset="0"/>
              </a:rPr>
              <a:t>Thick Ethernet</a:t>
            </a:r>
            <a:r>
              <a:rPr lang="fr-FR" sz="2400" dirty="0">
                <a:cs typeface="+mn-cs"/>
                <a:sym typeface="Symbol" charset="0"/>
              </a:rPr>
              <a:t> </a:t>
            </a:r>
            <a:r>
              <a:rPr lang="fr-FR" sz="2400" b="1" dirty="0">
                <a:effectLst>
                  <a:outerShdw blurRad="38100" dist="38100" dir="2700000" algn="tl">
                    <a:srgbClr val="DDDDDD"/>
                  </a:outerShdw>
                </a:effectLst>
                <a:cs typeface="+mn-cs"/>
                <a:sym typeface="Symbol" charset="0"/>
              </a:rPr>
              <a:t></a:t>
            </a:r>
            <a:r>
              <a:rPr lang="fr-FR" sz="2400" dirty="0">
                <a:cs typeface="+mn-cs"/>
                <a:sym typeface="Symbol" charset="0"/>
              </a:rPr>
              <a:t> </a:t>
            </a:r>
            <a:r>
              <a:rPr lang="fr-FR" sz="2400" i="1" dirty="0">
                <a:effectLst>
                  <a:outerShdw blurRad="38100" dist="38100" dir="2700000" algn="tl">
                    <a:srgbClr val="DDDDDD"/>
                  </a:outerShdw>
                </a:effectLst>
                <a:cs typeface="+mn-cs"/>
                <a:sym typeface="Symbol" charset="0"/>
              </a:rPr>
              <a:t>Câble Jaune</a:t>
            </a:r>
          </a:p>
          <a:p>
            <a:pPr algn="ctr">
              <a:defRPr/>
            </a:pPr>
            <a:r>
              <a:rPr lang="fr-FR" sz="2400" b="1" u="sng" dirty="0">
                <a:cs typeface="+mn-cs"/>
                <a:sym typeface="Symbol" charset="0"/>
              </a:rPr>
              <a:t>10 Mbits/s</a:t>
            </a:r>
            <a:endParaRPr lang="fr-FR" sz="2400" dirty="0">
              <a:cs typeface="+mn-cs"/>
              <a:sym typeface="Symbol" charset="0"/>
            </a:endParaRPr>
          </a:p>
        </p:txBody>
      </p:sp>
      <p:sp>
        <p:nvSpPr>
          <p:cNvPr id="2" name="Date Placeholder 1"/>
          <p:cNvSpPr>
            <a:spLocks noGrp="1"/>
          </p:cNvSpPr>
          <p:nvPr>
            <p:ph type="dt" sz="quarter" idx="10"/>
          </p:nvPr>
        </p:nvSpPr>
        <p:spPr/>
        <p:txBody>
          <a:bodyPr/>
          <a:lstStyle/>
          <a:p>
            <a:pPr>
              <a:defRPr/>
            </a:pPr>
            <a:r>
              <a:rPr lang="fr-FR" smtClean="0"/>
              <a:t>© </a:t>
            </a:r>
            <a:fld id="{9DF47BFD-76E5-1848-9142-591240B87897}"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222CF58-7E58-C347-B9E3-BF6911C61F97}" type="slidenum">
              <a:rPr lang="fr-FR" smtClean="0"/>
              <a:pPr>
                <a:defRPr/>
              </a:pPr>
              <a:t>25</a:t>
            </a:fld>
            <a:endParaRPr lang="fr-FR"/>
          </a:p>
        </p:txBody>
      </p:sp>
      <p:pic>
        <p:nvPicPr>
          <p:cNvPr id="96262"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3825" y="1741488"/>
            <a:ext cx="5032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525588"/>
            <a:ext cx="504825"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14975" y="1670050"/>
            <a:ext cx="5603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Picture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38950" y="1839913"/>
            <a:ext cx="7874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6" name="Picture 3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23163" y="3325813"/>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7" name="Picture 3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14875" y="3397250"/>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8" name="Picture 3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91250" y="3613150"/>
            <a:ext cx="6477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9" name="Picture 3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97238" y="3613150"/>
            <a:ext cx="69691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bwMode="auto">
          <a:xfrm>
            <a:off x="2914650"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rot="16200000">
            <a:off x="3275806" y="325358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635375" y="2894013"/>
            <a:ext cx="719138"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4354513"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5075238" y="2894013"/>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5794375"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6515100"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7235825" y="2894013"/>
            <a:ext cx="719138"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2193925"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rot="16200000">
            <a:off x="3994150" y="253365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rot="16200000">
            <a:off x="4715669" y="325358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rot="16200000">
            <a:off x="5434012" y="253365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rot="16200000">
            <a:off x="6155531" y="325358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rot="16200000">
            <a:off x="6875462" y="253365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rot="16200000">
            <a:off x="7595394" y="325358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rot="16200000">
            <a:off x="2554287" y="253365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6286" name="TextBox 38"/>
          <p:cNvSpPr txBox="1">
            <a:spLocks noChangeArrowheads="1"/>
          </p:cNvSpPr>
          <p:nvPr/>
        </p:nvSpPr>
        <p:spPr bwMode="auto">
          <a:xfrm>
            <a:off x="6981825" y="1597025"/>
            <a:ext cx="500063"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Routeur</a:t>
            </a:r>
          </a:p>
        </p:txBody>
      </p:sp>
      <p:sp>
        <p:nvSpPr>
          <p:cNvPr id="96287" name="TextBox 39"/>
          <p:cNvSpPr txBox="1">
            <a:spLocks noChangeArrowheads="1"/>
          </p:cNvSpPr>
          <p:nvPr/>
        </p:nvSpPr>
        <p:spPr bwMode="auto">
          <a:xfrm>
            <a:off x="5507038" y="1454150"/>
            <a:ext cx="5778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Moniteur</a:t>
            </a:r>
          </a:p>
        </p:txBody>
      </p:sp>
      <p:sp>
        <p:nvSpPr>
          <p:cNvPr id="96288" name="TextBox 40"/>
          <p:cNvSpPr txBox="1">
            <a:spLocks noChangeArrowheads="1"/>
          </p:cNvSpPr>
          <p:nvPr/>
        </p:nvSpPr>
        <p:spPr bwMode="auto">
          <a:xfrm>
            <a:off x="4097338" y="1341438"/>
            <a:ext cx="4794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Serveur</a:t>
            </a:r>
          </a:p>
        </p:txBody>
      </p:sp>
      <p:sp>
        <p:nvSpPr>
          <p:cNvPr id="96289" name="TextBox 41"/>
          <p:cNvSpPr txBox="1">
            <a:spLocks noChangeArrowheads="1"/>
          </p:cNvSpPr>
          <p:nvPr/>
        </p:nvSpPr>
        <p:spPr bwMode="auto">
          <a:xfrm>
            <a:off x="2697163" y="1525588"/>
            <a:ext cx="4365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Laptop</a:t>
            </a:r>
          </a:p>
        </p:txBody>
      </p:sp>
      <p:sp>
        <p:nvSpPr>
          <p:cNvPr id="96290" name="TextBox 42"/>
          <p:cNvSpPr txBox="1">
            <a:spLocks noChangeArrowheads="1"/>
          </p:cNvSpPr>
          <p:nvPr/>
        </p:nvSpPr>
        <p:spPr bwMode="auto">
          <a:xfrm>
            <a:off x="3516313" y="4262438"/>
            <a:ext cx="2603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X11</a:t>
            </a:r>
          </a:p>
        </p:txBody>
      </p:sp>
      <p:sp>
        <p:nvSpPr>
          <p:cNvPr id="96291" name="TextBox 43"/>
          <p:cNvSpPr txBox="1">
            <a:spLocks noChangeArrowheads="1"/>
          </p:cNvSpPr>
          <p:nvPr/>
        </p:nvSpPr>
        <p:spPr bwMode="auto">
          <a:xfrm>
            <a:off x="4643438" y="3902075"/>
            <a:ext cx="8461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Commutateur</a:t>
            </a:r>
          </a:p>
        </p:txBody>
      </p:sp>
      <p:sp>
        <p:nvSpPr>
          <p:cNvPr id="96292" name="TextBox 44"/>
          <p:cNvSpPr txBox="1">
            <a:spLocks noChangeArrowheads="1"/>
          </p:cNvSpPr>
          <p:nvPr/>
        </p:nvSpPr>
        <p:spPr bwMode="auto">
          <a:xfrm>
            <a:off x="6156325" y="4262438"/>
            <a:ext cx="7175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Imprimante</a:t>
            </a:r>
          </a:p>
        </p:txBody>
      </p:sp>
      <p:sp>
        <p:nvSpPr>
          <p:cNvPr id="96293" name="TextBox 45"/>
          <p:cNvSpPr txBox="1">
            <a:spLocks noChangeArrowheads="1"/>
          </p:cNvSpPr>
          <p:nvPr/>
        </p:nvSpPr>
        <p:spPr bwMode="auto">
          <a:xfrm>
            <a:off x="7705725" y="4044950"/>
            <a:ext cx="500063"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Scanner</a:t>
            </a:r>
          </a:p>
        </p:txBody>
      </p:sp>
      <p:cxnSp>
        <p:nvCxnSpPr>
          <p:cNvPr id="43" name="Straight Arrow Connector 42"/>
          <p:cNvCxnSpPr>
            <a:stCxn id="96302" idx="2"/>
          </p:cNvCxnSpPr>
          <p:nvPr/>
        </p:nvCxnSpPr>
        <p:spPr bwMode="auto">
          <a:xfrm>
            <a:off x="1165225" y="1916113"/>
            <a:ext cx="1751013" cy="936625"/>
          </a:xfrm>
          <a:prstGeom prst="straightConnector1">
            <a:avLst/>
          </a:prstGeom>
          <a:solidFill>
            <a:schemeClr val="accent1"/>
          </a:solidFill>
          <a:ln w="12700" cap="sq"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Arrow Connector 43"/>
          <p:cNvCxnSpPr>
            <a:stCxn id="96301" idx="3"/>
          </p:cNvCxnSpPr>
          <p:nvPr/>
        </p:nvCxnSpPr>
        <p:spPr bwMode="auto">
          <a:xfrm flipV="1">
            <a:off x="1252538" y="2924175"/>
            <a:ext cx="979487" cy="522288"/>
          </a:xfrm>
          <a:prstGeom prst="straightConnector1">
            <a:avLst/>
          </a:prstGeom>
          <a:solidFill>
            <a:schemeClr val="accent1"/>
          </a:solidFill>
          <a:ln w="12700" cap="sq"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6296" name="Right Brace 44"/>
          <p:cNvSpPr>
            <a:spLocks/>
          </p:cNvSpPr>
          <p:nvPr/>
        </p:nvSpPr>
        <p:spPr bwMode="auto">
          <a:xfrm rot="5400000">
            <a:off x="6138068" y="2628107"/>
            <a:ext cx="36513" cy="647700"/>
          </a:xfrm>
          <a:prstGeom prst="rightBrace">
            <a:avLst>
              <a:gd name="adj1" fmla="val 8212"/>
              <a:gd name="adj2" fmla="val 50000"/>
            </a:avLst>
          </a:prstGeom>
          <a:solidFill>
            <a:schemeClr val="tx1"/>
          </a:solidFill>
          <a:ln w="3175" cap="sq">
            <a:solidFill>
              <a:schemeClr val="tx1"/>
            </a:solidFill>
            <a:round/>
            <a:headEnd type="none" w="sm" len="sm"/>
            <a:tailEnd type="none" w="sm" len="sm"/>
          </a:ln>
        </p:spPr>
        <p:txBody>
          <a:bodyPr/>
          <a:lstStyle/>
          <a:p>
            <a:endParaRPr lang="fr-FR"/>
          </a:p>
        </p:txBody>
      </p:sp>
      <p:sp>
        <p:nvSpPr>
          <p:cNvPr id="96297" name="TextBox 45"/>
          <p:cNvSpPr txBox="1">
            <a:spLocks noChangeArrowheads="1"/>
          </p:cNvSpPr>
          <p:nvPr/>
        </p:nvSpPr>
        <p:spPr bwMode="auto">
          <a:xfrm>
            <a:off x="5903913" y="2952750"/>
            <a:ext cx="5048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fr-FR" sz="1000"/>
              <a:t>Intervalle minimum</a:t>
            </a:r>
          </a:p>
          <a:p>
            <a:pPr algn="ctr"/>
            <a:r>
              <a:rPr lang="fr-FR" sz="1000"/>
              <a:t>2,5m</a:t>
            </a:r>
          </a:p>
        </p:txBody>
      </p:sp>
      <p:sp>
        <p:nvSpPr>
          <p:cNvPr id="96298" name="TextBox 46"/>
          <p:cNvSpPr txBox="1">
            <a:spLocks noChangeArrowheads="1"/>
          </p:cNvSpPr>
          <p:nvPr/>
        </p:nvSpPr>
        <p:spPr bwMode="auto">
          <a:xfrm>
            <a:off x="7632700" y="836613"/>
            <a:ext cx="14033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fr-FR" sz="1200" i="1"/>
              <a:t>In line tranceiver</a:t>
            </a:r>
            <a:r>
              <a:rPr lang="fr-FR" sz="1200"/>
              <a:t> avec </a:t>
            </a:r>
            <a:r>
              <a:rPr lang="fr-FR" sz="1200" b="1"/>
              <a:t>Terminateur</a:t>
            </a:r>
            <a:r>
              <a:rPr lang="fr-FR" sz="1200"/>
              <a:t> de câble</a:t>
            </a:r>
            <a:endParaRPr lang="fr-FR" sz="1000" b="1"/>
          </a:p>
        </p:txBody>
      </p:sp>
      <p:sp>
        <p:nvSpPr>
          <p:cNvPr id="96299" name="TextBox 47"/>
          <p:cNvSpPr txBox="1">
            <a:spLocks noChangeArrowheads="1"/>
          </p:cNvSpPr>
          <p:nvPr/>
        </p:nvSpPr>
        <p:spPr bwMode="auto">
          <a:xfrm>
            <a:off x="215900" y="3708400"/>
            <a:ext cx="13319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fr-FR" sz="1200"/>
              <a:t>Terminaison de câble</a:t>
            </a:r>
          </a:p>
          <a:p>
            <a:pPr algn="ctr"/>
            <a:r>
              <a:rPr lang="fr-FR" sz="1200" b="1"/>
              <a:t>« Bouchon »</a:t>
            </a:r>
            <a:endParaRPr lang="fr-FR" sz="1000" b="1"/>
          </a:p>
        </p:txBody>
      </p:sp>
      <p:pic>
        <p:nvPicPr>
          <p:cNvPr id="96300" name="Picture 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80325" y="1196975"/>
            <a:ext cx="13081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301" name="Picture 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11175" y="3141663"/>
            <a:ext cx="7413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302" name="Picture 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39750" y="1196975"/>
            <a:ext cx="1252538"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p:cNvCxnSpPr>
            <a:stCxn id="96300" idx="2"/>
          </p:cNvCxnSpPr>
          <p:nvPr/>
        </p:nvCxnSpPr>
        <p:spPr bwMode="auto">
          <a:xfrm flipH="1">
            <a:off x="7956550" y="1916113"/>
            <a:ext cx="377825" cy="936625"/>
          </a:xfrm>
          <a:prstGeom prst="straightConnector1">
            <a:avLst/>
          </a:prstGeom>
          <a:solidFill>
            <a:schemeClr val="accent1"/>
          </a:solidFill>
          <a:ln w="12700" cap="sq"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6304" name="TextBox 53"/>
          <p:cNvSpPr txBox="1">
            <a:spLocks noChangeArrowheads="1"/>
          </p:cNvSpPr>
          <p:nvPr/>
        </p:nvSpPr>
        <p:spPr bwMode="auto">
          <a:xfrm>
            <a:off x="571500" y="981075"/>
            <a:ext cx="11890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fr-FR" sz="1200" i="1"/>
              <a:t>Vampire tranceiver</a:t>
            </a:r>
            <a:endParaRPr lang="fr-FR" sz="1000" b="1"/>
          </a:p>
        </p:txBody>
      </p:sp>
      <p:sp>
        <p:nvSpPr>
          <p:cNvPr id="96305" name="Right Brace 57"/>
          <p:cNvSpPr>
            <a:spLocks/>
          </p:cNvSpPr>
          <p:nvPr/>
        </p:nvSpPr>
        <p:spPr bwMode="auto">
          <a:xfrm rot="10800000">
            <a:off x="3527425" y="2924175"/>
            <a:ext cx="36513" cy="649288"/>
          </a:xfrm>
          <a:prstGeom prst="rightBrace">
            <a:avLst>
              <a:gd name="adj1" fmla="val 8233"/>
              <a:gd name="adj2" fmla="val 50000"/>
            </a:avLst>
          </a:prstGeom>
          <a:solidFill>
            <a:schemeClr val="tx1"/>
          </a:solidFill>
          <a:ln w="3175" cap="sq">
            <a:solidFill>
              <a:schemeClr val="tx1"/>
            </a:solidFill>
            <a:round/>
            <a:headEnd type="none" w="sm" len="sm"/>
            <a:tailEnd type="none" w="sm" len="sm"/>
          </a:ln>
        </p:spPr>
        <p:txBody>
          <a:bodyPr/>
          <a:lstStyle/>
          <a:p>
            <a:endParaRPr lang="fr-FR"/>
          </a:p>
        </p:txBody>
      </p:sp>
      <p:sp>
        <p:nvSpPr>
          <p:cNvPr id="96306" name="TextBox 58"/>
          <p:cNvSpPr txBox="1">
            <a:spLocks noChangeArrowheads="1"/>
          </p:cNvSpPr>
          <p:nvPr/>
        </p:nvSpPr>
        <p:spPr bwMode="auto">
          <a:xfrm>
            <a:off x="3203575" y="3087688"/>
            <a:ext cx="288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fr-FR" sz="1000"/>
              <a:t>A.U.I cable</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10 Base 5</a:t>
            </a:r>
          </a:p>
        </p:txBody>
      </p:sp>
      <p:graphicFrame>
        <p:nvGraphicFramePr>
          <p:cNvPr id="97282" name="Object 3"/>
          <p:cNvGraphicFramePr>
            <a:graphicFrameLocks noChangeAspect="1"/>
          </p:cNvGraphicFramePr>
          <p:nvPr/>
        </p:nvGraphicFramePr>
        <p:xfrm>
          <a:off x="838200" y="1981200"/>
          <a:ext cx="7785100" cy="3098800"/>
        </p:xfrm>
        <a:graphic>
          <a:graphicData uri="http://schemas.openxmlformats.org/presentationml/2006/ole">
            <mc:AlternateContent xmlns:mc="http://schemas.openxmlformats.org/markup-compatibility/2006">
              <mc:Choice xmlns:v="urn:schemas-microsoft-com:vml" Requires="v">
                <p:oleObj spid="_x0000_s97299" name="Document" r:id="rId3" imgW="7786116" imgH="3098292" progId="Word.Document.8">
                  <p:embed/>
                </p:oleObj>
              </mc:Choice>
              <mc:Fallback>
                <p:oleObj name="Document" r:id="rId3" imgW="7786116" imgH="3098292"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1200"/>
                        <a:ext cx="7785100" cy="30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3B0CB2E3-AE3A-EA4A-95C8-E44C8B6A0FB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2405E2B-FF97-384D-952C-27532742B5C1}" type="slidenum">
              <a:rPr lang="fr-FR" smtClean="0"/>
              <a:pPr>
                <a:defRPr/>
              </a:pPr>
              <a:t>26</a:t>
            </a:fld>
            <a:endParaRPr lang="fr-F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10 Base 2</a:t>
            </a:r>
          </a:p>
        </p:txBody>
      </p:sp>
      <p:sp>
        <p:nvSpPr>
          <p:cNvPr id="27652" name="Text Box 4"/>
          <p:cNvSpPr txBox="1">
            <a:spLocks noChangeArrowheads="1"/>
          </p:cNvSpPr>
          <p:nvPr/>
        </p:nvSpPr>
        <p:spPr bwMode="auto">
          <a:xfrm>
            <a:off x="0" y="5580063"/>
            <a:ext cx="91440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fr-FR" sz="2400" b="1" dirty="0">
                <a:cs typeface="+mn-cs"/>
              </a:rPr>
              <a:t>10 Base 2</a:t>
            </a:r>
            <a:r>
              <a:rPr lang="fr-FR" sz="2400" dirty="0">
                <a:cs typeface="+mn-cs"/>
              </a:rPr>
              <a:t> </a:t>
            </a:r>
            <a:r>
              <a:rPr lang="fr-FR" sz="2400" b="1" dirty="0">
                <a:effectLst>
                  <a:outerShdw blurRad="38100" dist="38100" dir="2700000" algn="tl">
                    <a:srgbClr val="DDDDDD"/>
                  </a:outerShdw>
                </a:effectLst>
                <a:cs typeface="+mn-cs"/>
                <a:sym typeface="Symbol" charset="0"/>
              </a:rPr>
              <a:t></a:t>
            </a:r>
            <a:r>
              <a:rPr lang="fr-FR" sz="2400" dirty="0">
                <a:cs typeface="+mn-cs"/>
                <a:sym typeface="Symbol" charset="0"/>
              </a:rPr>
              <a:t> </a:t>
            </a:r>
            <a:r>
              <a:rPr lang="fr-FR" sz="2400" i="1" dirty="0">
                <a:effectLst>
                  <a:outerShdw blurRad="38100" dist="38100" dir="2700000" algn="tl">
                    <a:srgbClr val="DDDDDD"/>
                  </a:outerShdw>
                </a:effectLst>
                <a:cs typeface="+mn-cs"/>
                <a:sym typeface="Symbol" charset="0"/>
              </a:rPr>
              <a:t>Ethernet Fin</a:t>
            </a:r>
            <a:r>
              <a:rPr lang="fr-FR" sz="2400" dirty="0">
                <a:cs typeface="+mn-cs"/>
                <a:sym typeface="Symbol" charset="0"/>
              </a:rPr>
              <a:t> </a:t>
            </a:r>
            <a:r>
              <a:rPr lang="fr-FR" sz="2400" b="1" dirty="0">
                <a:effectLst>
                  <a:outerShdw blurRad="38100" dist="38100" dir="2700000" algn="tl">
                    <a:srgbClr val="DDDDDD"/>
                  </a:outerShdw>
                </a:effectLst>
                <a:cs typeface="+mn-cs"/>
                <a:sym typeface="Symbol" charset="0"/>
              </a:rPr>
              <a:t></a:t>
            </a:r>
            <a:r>
              <a:rPr lang="fr-FR" sz="2400" dirty="0">
                <a:cs typeface="+mn-cs"/>
                <a:sym typeface="Symbol" charset="0"/>
              </a:rPr>
              <a:t> </a:t>
            </a:r>
            <a:r>
              <a:rPr lang="en-US" sz="2400" i="1" dirty="0">
                <a:effectLst>
                  <a:outerShdw blurRad="38100" dist="38100" dir="2700000" algn="tl">
                    <a:srgbClr val="DDDDDD"/>
                  </a:outerShdw>
                </a:effectLst>
                <a:cs typeface="+mn-cs"/>
                <a:sym typeface="Symbol" charset="0"/>
              </a:rPr>
              <a:t>Thin Ethernet</a:t>
            </a:r>
            <a:r>
              <a:rPr lang="fr-FR" sz="2400" dirty="0">
                <a:cs typeface="+mn-cs"/>
                <a:sym typeface="Symbol" charset="0"/>
              </a:rPr>
              <a:t> </a:t>
            </a:r>
            <a:r>
              <a:rPr lang="fr-FR" sz="2400" b="1" dirty="0">
                <a:effectLst>
                  <a:outerShdw blurRad="38100" dist="38100" dir="2700000" algn="tl">
                    <a:srgbClr val="DDDDDD"/>
                  </a:outerShdw>
                </a:effectLst>
                <a:cs typeface="+mn-cs"/>
                <a:sym typeface="Symbol" charset="0"/>
              </a:rPr>
              <a:t></a:t>
            </a:r>
            <a:r>
              <a:rPr lang="fr-FR" sz="2400" dirty="0">
                <a:cs typeface="+mn-cs"/>
                <a:sym typeface="Symbol" charset="0"/>
              </a:rPr>
              <a:t> </a:t>
            </a:r>
            <a:r>
              <a:rPr lang="fr-FR" sz="2400" i="1" dirty="0">
                <a:effectLst>
                  <a:outerShdw blurRad="38100" dist="38100" dir="2700000" algn="tl">
                    <a:srgbClr val="DDDDDD"/>
                  </a:outerShdw>
                </a:effectLst>
                <a:cs typeface="+mn-cs"/>
                <a:sym typeface="Symbol" charset="0"/>
              </a:rPr>
              <a:t>Câble Coaxial</a:t>
            </a:r>
          </a:p>
          <a:p>
            <a:pPr algn="ctr">
              <a:defRPr/>
            </a:pPr>
            <a:r>
              <a:rPr lang="fr-FR" sz="2400" b="1" u="sng" dirty="0">
                <a:cs typeface="+mn-cs"/>
                <a:sym typeface="Symbol" charset="0"/>
              </a:rPr>
              <a:t>10 Mbits/s</a:t>
            </a:r>
            <a:endParaRPr lang="fr-FR" sz="2400" dirty="0">
              <a:cs typeface="+mn-cs"/>
              <a:sym typeface="Symbol" charset="0"/>
            </a:endParaRPr>
          </a:p>
        </p:txBody>
      </p:sp>
      <p:sp>
        <p:nvSpPr>
          <p:cNvPr id="2" name="Date Placeholder 1"/>
          <p:cNvSpPr>
            <a:spLocks noGrp="1"/>
          </p:cNvSpPr>
          <p:nvPr>
            <p:ph type="dt" sz="quarter" idx="10"/>
          </p:nvPr>
        </p:nvSpPr>
        <p:spPr/>
        <p:txBody>
          <a:bodyPr/>
          <a:lstStyle/>
          <a:p>
            <a:pPr>
              <a:defRPr/>
            </a:pPr>
            <a:r>
              <a:rPr lang="fr-FR" smtClean="0"/>
              <a:t>© </a:t>
            </a:r>
            <a:fld id="{A87FA909-E615-BC40-8AAB-B0EB6E494CB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437444C-4722-704A-8EDE-A5A1AF1A0833}" type="slidenum">
              <a:rPr lang="fr-FR" smtClean="0"/>
              <a:pPr>
                <a:defRPr/>
              </a:pPr>
              <a:t>27</a:t>
            </a:fld>
            <a:endParaRPr lang="fr-FR"/>
          </a:p>
        </p:txBody>
      </p:sp>
      <p:pic>
        <p:nvPicPr>
          <p:cNvPr id="98310"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3825" y="1741488"/>
            <a:ext cx="5032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1"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525588"/>
            <a:ext cx="504825"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2" name="Picture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14975" y="1670050"/>
            <a:ext cx="5603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3" name="Picture 3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38950" y="1839913"/>
            <a:ext cx="78740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4" name="Picture 3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23163" y="3325813"/>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5" name="Picture 3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14875" y="3397250"/>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6" name="Picture 3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91250" y="3613150"/>
            <a:ext cx="6477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Picture 3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97238" y="3613150"/>
            <a:ext cx="69691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p:nvPr/>
        </p:nvCxnSpPr>
        <p:spPr bwMode="auto">
          <a:xfrm>
            <a:off x="2914650"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p:cNvCxnSpPr/>
          <p:nvPr/>
        </p:nvCxnSpPr>
        <p:spPr bwMode="auto">
          <a:xfrm rot="16200000">
            <a:off x="3275806" y="325358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a:off x="3635375" y="2894013"/>
            <a:ext cx="719138"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p:nvCxnSpPr>
        <p:spPr bwMode="auto">
          <a:xfrm>
            <a:off x="4354513"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a:off x="5075238" y="2894013"/>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a:off x="5794375"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Connector 21"/>
          <p:cNvCxnSpPr/>
          <p:nvPr/>
        </p:nvCxnSpPr>
        <p:spPr bwMode="auto">
          <a:xfrm>
            <a:off x="6515100"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p:cNvCxnSpPr/>
          <p:nvPr/>
        </p:nvCxnSpPr>
        <p:spPr bwMode="auto">
          <a:xfrm>
            <a:off x="7235825" y="2894013"/>
            <a:ext cx="719138"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7954963"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2193925" y="2894013"/>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25"/>
          <p:cNvCxnSpPr/>
          <p:nvPr/>
        </p:nvCxnSpPr>
        <p:spPr bwMode="auto">
          <a:xfrm rot="16200000">
            <a:off x="3994150" y="253365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rot="16200000">
            <a:off x="4715669" y="325358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rot="16200000">
            <a:off x="5434012" y="253365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p:cNvCxnSpPr/>
          <p:nvPr/>
        </p:nvCxnSpPr>
        <p:spPr bwMode="auto">
          <a:xfrm rot="16200000">
            <a:off x="6155531" y="325358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29"/>
          <p:cNvCxnSpPr/>
          <p:nvPr/>
        </p:nvCxnSpPr>
        <p:spPr bwMode="auto">
          <a:xfrm rot="16200000">
            <a:off x="6875462" y="253365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Connector 30"/>
          <p:cNvCxnSpPr/>
          <p:nvPr/>
        </p:nvCxnSpPr>
        <p:spPr bwMode="auto">
          <a:xfrm rot="16200000">
            <a:off x="7595394" y="3253582"/>
            <a:ext cx="719137"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Connector 31"/>
          <p:cNvCxnSpPr/>
          <p:nvPr/>
        </p:nvCxnSpPr>
        <p:spPr bwMode="auto">
          <a:xfrm rot="16200000">
            <a:off x="2554287" y="2533651"/>
            <a:ext cx="720725" cy="0"/>
          </a:xfrm>
          <a:prstGeom prst="lin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8335" name="TextBox 38"/>
          <p:cNvSpPr txBox="1">
            <a:spLocks noChangeArrowheads="1"/>
          </p:cNvSpPr>
          <p:nvPr/>
        </p:nvSpPr>
        <p:spPr bwMode="auto">
          <a:xfrm>
            <a:off x="6981825" y="1597025"/>
            <a:ext cx="500063"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Routeur</a:t>
            </a:r>
          </a:p>
        </p:txBody>
      </p:sp>
      <p:sp>
        <p:nvSpPr>
          <p:cNvPr id="98336" name="TextBox 39"/>
          <p:cNvSpPr txBox="1">
            <a:spLocks noChangeArrowheads="1"/>
          </p:cNvSpPr>
          <p:nvPr/>
        </p:nvSpPr>
        <p:spPr bwMode="auto">
          <a:xfrm>
            <a:off x="5507038" y="1454150"/>
            <a:ext cx="5778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Moniteur</a:t>
            </a:r>
          </a:p>
        </p:txBody>
      </p:sp>
      <p:sp>
        <p:nvSpPr>
          <p:cNvPr id="98337" name="TextBox 40"/>
          <p:cNvSpPr txBox="1">
            <a:spLocks noChangeArrowheads="1"/>
          </p:cNvSpPr>
          <p:nvPr/>
        </p:nvSpPr>
        <p:spPr bwMode="auto">
          <a:xfrm>
            <a:off x="4097338" y="1341438"/>
            <a:ext cx="4794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Serveur</a:t>
            </a:r>
          </a:p>
        </p:txBody>
      </p:sp>
      <p:sp>
        <p:nvSpPr>
          <p:cNvPr id="98338" name="TextBox 41"/>
          <p:cNvSpPr txBox="1">
            <a:spLocks noChangeArrowheads="1"/>
          </p:cNvSpPr>
          <p:nvPr/>
        </p:nvSpPr>
        <p:spPr bwMode="auto">
          <a:xfrm>
            <a:off x="2697163" y="1525588"/>
            <a:ext cx="4365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Laptop</a:t>
            </a:r>
          </a:p>
        </p:txBody>
      </p:sp>
      <p:sp>
        <p:nvSpPr>
          <p:cNvPr id="98339" name="TextBox 42"/>
          <p:cNvSpPr txBox="1">
            <a:spLocks noChangeArrowheads="1"/>
          </p:cNvSpPr>
          <p:nvPr/>
        </p:nvSpPr>
        <p:spPr bwMode="auto">
          <a:xfrm>
            <a:off x="3516313" y="4262438"/>
            <a:ext cx="2603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X11</a:t>
            </a:r>
          </a:p>
        </p:txBody>
      </p:sp>
      <p:sp>
        <p:nvSpPr>
          <p:cNvPr id="98340" name="TextBox 43"/>
          <p:cNvSpPr txBox="1">
            <a:spLocks noChangeArrowheads="1"/>
          </p:cNvSpPr>
          <p:nvPr/>
        </p:nvSpPr>
        <p:spPr bwMode="auto">
          <a:xfrm>
            <a:off x="4643438" y="3902075"/>
            <a:ext cx="8461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Commutateur</a:t>
            </a:r>
          </a:p>
        </p:txBody>
      </p:sp>
      <p:sp>
        <p:nvSpPr>
          <p:cNvPr id="98341" name="TextBox 44"/>
          <p:cNvSpPr txBox="1">
            <a:spLocks noChangeArrowheads="1"/>
          </p:cNvSpPr>
          <p:nvPr/>
        </p:nvSpPr>
        <p:spPr bwMode="auto">
          <a:xfrm>
            <a:off x="6156325" y="4262438"/>
            <a:ext cx="7175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Imprimante</a:t>
            </a:r>
          </a:p>
        </p:txBody>
      </p:sp>
      <p:sp>
        <p:nvSpPr>
          <p:cNvPr id="98342" name="TextBox 45"/>
          <p:cNvSpPr txBox="1">
            <a:spLocks noChangeArrowheads="1"/>
          </p:cNvSpPr>
          <p:nvPr/>
        </p:nvSpPr>
        <p:spPr bwMode="auto">
          <a:xfrm>
            <a:off x="7705725" y="4044950"/>
            <a:ext cx="500063"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1200"/>
              <a:t>Scanner</a:t>
            </a:r>
          </a:p>
        </p:txBody>
      </p:sp>
      <p:pic>
        <p:nvPicPr>
          <p:cNvPr id="98343" name="Picture 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1268413"/>
            <a:ext cx="11255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44" name="Picture 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3725" y="3141663"/>
            <a:ext cx="5762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Straight Arrow Connector 40"/>
          <p:cNvCxnSpPr>
            <a:stCxn id="98343" idx="2"/>
          </p:cNvCxnSpPr>
          <p:nvPr/>
        </p:nvCxnSpPr>
        <p:spPr bwMode="auto">
          <a:xfrm>
            <a:off x="1174750" y="1971675"/>
            <a:ext cx="1741488" cy="881063"/>
          </a:xfrm>
          <a:prstGeom prst="straightConnector1">
            <a:avLst/>
          </a:prstGeom>
          <a:solidFill>
            <a:schemeClr val="accent1"/>
          </a:solidFill>
          <a:ln w="12700" cap="sq"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Arrow Connector 42"/>
          <p:cNvCxnSpPr>
            <a:stCxn id="98344" idx="3"/>
          </p:cNvCxnSpPr>
          <p:nvPr/>
        </p:nvCxnSpPr>
        <p:spPr bwMode="auto">
          <a:xfrm flipV="1">
            <a:off x="1169988" y="2924175"/>
            <a:ext cx="1062037" cy="484188"/>
          </a:xfrm>
          <a:prstGeom prst="straightConnector1">
            <a:avLst/>
          </a:prstGeom>
          <a:solidFill>
            <a:schemeClr val="accent1"/>
          </a:solidFill>
          <a:ln w="12700" cap="sq" cmpd="sng" algn="ctr">
            <a:solidFill>
              <a:schemeClr val="tx1"/>
            </a:solidFill>
            <a:prstDash val="solid"/>
            <a:round/>
            <a:headEnd type="none" w="sm" len="sm"/>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8347" name="Right Brace 43"/>
          <p:cNvSpPr>
            <a:spLocks/>
          </p:cNvSpPr>
          <p:nvPr/>
        </p:nvSpPr>
        <p:spPr bwMode="auto">
          <a:xfrm rot="5400000">
            <a:off x="6138068" y="2628107"/>
            <a:ext cx="36513" cy="647700"/>
          </a:xfrm>
          <a:prstGeom prst="rightBrace">
            <a:avLst>
              <a:gd name="adj1" fmla="val 8212"/>
              <a:gd name="adj2" fmla="val 50000"/>
            </a:avLst>
          </a:prstGeom>
          <a:solidFill>
            <a:schemeClr val="tx1"/>
          </a:solidFill>
          <a:ln w="3175" cap="sq">
            <a:solidFill>
              <a:schemeClr val="tx1"/>
            </a:solidFill>
            <a:round/>
            <a:headEnd type="none" w="sm" len="sm"/>
            <a:tailEnd type="none" w="sm" len="sm"/>
          </a:ln>
        </p:spPr>
        <p:txBody>
          <a:bodyPr/>
          <a:lstStyle/>
          <a:p>
            <a:endParaRPr lang="fr-FR"/>
          </a:p>
        </p:txBody>
      </p:sp>
      <p:sp>
        <p:nvSpPr>
          <p:cNvPr id="98348" name="TextBox 44"/>
          <p:cNvSpPr txBox="1">
            <a:spLocks noChangeArrowheads="1"/>
          </p:cNvSpPr>
          <p:nvPr/>
        </p:nvSpPr>
        <p:spPr bwMode="auto">
          <a:xfrm>
            <a:off x="5903913" y="2952750"/>
            <a:ext cx="5048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fr-FR" sz="1000"/>
              <a:t>Intervalle minimum</a:t>
            </a:r>
          </a:p>
          <a:p>
            <a:pPr algn="ctr"/>
            <a:r>
              <a:rPr lang="fr-FR" sz="1000"/>
              <a:t>0,5m</a:t>
            </a:r>
          </a:p>
        </p:txBody>
      </p:sp>
      <p:sp>
        <p:nvSpPr>
          <p:cNvPr id="98349" name="TextBox 49"/>
          <p:cNvSpPr txBox="1">
            <a:spLocks noChangeArrowheads="1"/>
          </p:cNvSpPr>
          <p:nvPr/>
        </p:nvSpPr>
        <p:spPr bwMode="auto">
          <a:xfrm>
            <a:off x="674688" y="992188"/>
            <a:ext cx="10001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fr-FR" sz="1200"/>
              <a:t>Connecteur</a:t>
            </a:r>
            <a:r>
              <a:rPr lang="fr-FR" sz="1000"/>
              <a:t> en </a:t>
            </a:r>
            <a:r>
              <a:rPr lang="fr-FR" sz="1000" b="1"/>
              <a:t>T</a:t>
            </a:r>
          </a:p>
        </p:txBody>
      </p:sp>
      <p:sp>
        <p:nvSpPr>
          <p:cNvPr id="98350" name="TextBox 50"/>
          <p:cNvSpPr txBox="1">
            <a:spLocks noChangeArrowheads="1"/>
          </p:cNvSpPr>
          <p:nvPr/>
        </p:nvSpPr>
        <p:spPr bwMode="auto">
          <a:xfrm>
            <a:off x="215900" y="3644900"/>
            <a:ext cx="13319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ctr"/>
            <a:r>
              <a:rPr lang="fr-FR" sz="1200"/>
              <a:t>Terminaison de câble</a:t>
            </a:r>
            <a:endParaRPr lang="fr-FR" sz="1000" b="1"/>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10 Base 2</a:t>
            </a:r>
          </a:p>
        </p:txBody>
      </p:sp>
      <p:graphicFrame>
        <p:nvGraphicFramePr>
          <p:cNvPr id="99330" name="Object 3"/>
          <p:cNvGraphicFramePr>
            <a:graphicFrameLocks noChangeAspect="1"/>
          </p:cNvGraphicFramePr>
          <p:nvPr/>
        </p:nvGraphicFramePr>
        <p:xfrm>
          <a:off x="609600" y="1498600"/>
          <a:ext cx="8102600" cy="3060700"/>
        </p:xfrm>
        <a:graphic>
          <a:graphicData uri="http://schemas.openxmlformats.org/presentationml/2006/ole">
            <mc:AlternateContent xmlns:mc="http://schemas.openxmlformats.org/markup-compatibility/2006">
              <mc:Choice xmlns:v="urn:schemas-microsoft-com:vml" Requires="v">
                <p:oleObj spid="_x0000_s99347" name="Document" r:id="rId3" imgW="8109204" imgH="3072384" progId="Word.Document.8">
                  <p:embed/>
                </p:oleObj>
              </mc:Choice>
              <mc:Fallback>
                <p:oleObj name="Document" r:id="rId3" imgW="8109204" imgH="3072384"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98600"/>
                        <a:ext cx="8102600"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CC48350A-BE6C-8944-B744-28AFFB03316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7244917-576B-E643-92D3-301FDEDDC3D4}" type="slidenum">
              <a:rPr lang="fr-FR" smtClean="0"/>
              <a:pPr>
                <a:defRPr/>
              </a:pPr>
              <a:t>28</a:t>
            </a:fld>
            <a:endParaRPr lang="fr-F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Lien Inter Segment</a:t>
            </a:r>
            <a:r>
              <a:rPr lang="fr-FR" sz="2800" smtClean="0">
                <a:cs typeface="+mj-cs"/>
              </a:rPr>
              <a:t> - </a:t>
            </a:r>
            <a:r>
              <a:rPr lang="fr-FR" sz="2800" i="1" smtClean="0">
                <a:effectLst>
                  <a:outerShdw blurRad="38100" dist="38100" dir="2700000" algn="tl">
                    <a:srgbClr val="DDDDDD"/>
                  </a:outerShdw>
                </a:effectLst>
                <a:cs typeface="+mj-cs"/>
              </a:rPr>
              <a:t>Concept</a:t>
            </a:r>
            <a:endParaRPr lang="fr-FR" sz="4000" smtClean="0">
              <a:cs typeface="+mj-cs"/>
            </a:endParaRPr>
          </a:p>
        </p:txBody>
      </p:sp>
      <p:graphicFrame>
        <p:nvGraphicFramePr>
          <p:cNvPr id="100354" name="Object 3"/>
          <p:cNvGraphicFramePr>
            <a:graphicFrameLocks noChangeAspect="1"/>
          </p:cNvGraphicFramePr>
          <p:nvPr/>
        </p:nvGraphicFramePr>
        <p:xfrm>
          <a:off x="457200" y="1219200"/>
          <a:ext cx="8153400" cy="4919663"/>
        </p:xfrm>
        <a:graphic>
          <a:graphicData uri="http://schemas.openxmlformats.org/presentationml/2006/ole">
            <mc:AlternateContent xmlns:mc="http://schemas.openxmlformats.org/markup-compatibility/2006">
              <mc:Choice xmlns:v="urn:schemas-microsoft-com:vml" Requires="v">
                <p:oleObj spid="_x0000_s100371" name="VISIO" r:id="rId3" imgW="5765800" imgH="3479800" progId="Visio.Drawing.5">
                  <p:embed/>
                </p:oleObj>
              </mc:Choice>
              <mc:Fallback>
                <p:oleObj name="VISIO" r:id="rId3" imgW="5765800" imgH="34798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19200"/>
                        <a:ext cx="8153400" cy="491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4570E662-0053-FA4F-A06D-8F7B302F521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9EC8B64-8490-B143-BFBA-9A4402301C82}" type="slidenum">
              <a:rPr lang="fr-FR" smtClean="0"/>
              <a:pPr>
                <a:defRPr/>
              </a:pPr>
              <a:t>29</a:t>
            </a:fld>
            <a:endParaRPr lang="fr-F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spect="1" noChangeArrowheads="1"/>
          </p:cNvSpPr>
          <p:nvPr>
            <p:ph type="title"/>
          </p:nvPr>
        </p:nvSpPr>
        <p:spPr>
          <a:xfrm>
            <a:off x="539750" y="0"/>
            <a:ext cx="8097838" cy="701675"/>
          </a:xfrm>
        </p:spPr>
        <p:txBody>
          <a:bodyPr>
            <a:spAutoFit/>
          </a:bodyPr>
          <a:lstStyle/>
          <a:p>
            <a:pPr>
              <a:defRPr/>
            </a:pPr>
            <a:r>
              <a:rPr lang="fr-FR" sz="4000" b="1" dirty="0" smtClean="0">
                <a:solidFill>
                  <a:schemeClr val="tx1"/>
                </a:solidFill>
                <a:cs typeface="+mj-cs"/>
              </a:rPr>
              <a:t>Classification </a:t>
            </a:r>
            <a:r>
              <a:rPr lang="fr-FR" sz="4000" b="1" i="1" dirty="0" smtClean="0">
                <a:solidFill>
                  <a:schemeClr val="tx1"/>
                </a:solidFill>
                <a:cs typeface="+mj-cs"/>
              </a:rPr>
              <a:t>Processeurs / Distance</a:t>
            </a:r>
          </a:p>
        </p:txBody>
      </p:sp>
      <p:graphicFrame>
        <p:nvGraphicFramePr>
          <p:cNvPr id="21506" name="Object 3"/>
          <p:cNvGraphicFramePr>
            <a:graphicFrameLocks noGrp="1" noChangeAspect="1"/>
          </p:cNvGraphicFramePr>
          <p:nvPr>
            <p:ph type="tbl" idx="1"/>
          </p:nvPr>
        </p:nvGraphicFramePr>
        <p:xfrm>
          <a:off x="760413" y="1143000"/>
          <a:ext cx="7616825" cy="4132263"/>
        </p:xfrm>
        <a:graphic>
          <a:graphicData uri="http://schemas.openxmlformats.org/presentationml/2006/ole">
            <mc:AlternateContent xmlns:mc="http://schemas.openxmlformats.org/markup-compatibility/2006">
              <mc:Choice xmlns:v="urn:schemas-microsoft-com:vml" Requires="v">
                <p:oleObj spid="_x0000_s21527" name="Document" r:id="rId4" imgW="6233160" imgH="3361944" progId="Word.Document.8">
                  <p:embed/>
                </p:oleObj>
              </mc:Choice>
              <mc:Fallback>
                <p:oleObj name="Document" r:id="rId4" imgW="6233160" imgH="3361944"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1143000"/>
                        <a:ext cx="76168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 Box 4"/>
          <p:cNvSpPr txBox="1">
            <a:spLocks noChangeAspect="1" noChangeArrowheads="1"/>
          </p:cNvSpPr>
          <p:nvPr/>
        </p:nvSpPr>
        <p:spPr bwMode="auto">
          <a:xfrm>
            <a:off x="593725" y="5257800"/>
            <a:ext cx="3619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600">
                <a:cs typeface="+mn-cs"/>
              </a:rPr>
              <a:t>L.A.N. </a:t>
            </a:r>
            <a:r>
              <a:rPr lang="en-US" sz="1600" b="1">
                <a:effectLst>
                  <a:outerShdw blurRad="38100" dist="38100" dir="2700000" algn="tl">
                    <a:srgbClr val="DDDDDD"/>
                  </a:outerShdw>
                </a:effectLst>
                <a:cs typeface="+mn-cs"/>
                <a:sym typeface="Symbol" charset="0"/>
              </a:rPr>
              <a:t></a:t>
            </a:r>
            <a:r>
              <a:rPr lang="en-US" sz="1600">
                <a:cs typeface="+mn-cs"/>
                <a:sym typeface="Symbol" charset="0"/>
              </a:rPr>
              <a:t> </a:t>
            </a:r>
            <a:r>
              <a:rPr lang="en-US" sz="1600">
                <a:cs typeface="+mn-cs"/>
              </a:rPr>
              <a:t>Local Area Network</a:t>
            </a:r>
          </a:p>
        </p:txBody>
      </p:sp>
      <p:sp>
        <p:nvSpPr>
          <p:cNvPr id="7173" name="Text Box 5"/>
          <p:cNvSpPr txBox="1">
            <a:spLocks noChangeAspect="1" noChangeArrowheads="1"/>
          </p:cNvSpPr>
          <p:nvPr/>
        </p:nvSpPr>
        <p:spPr bwMode="auto">
          <a:xfrm>
            <a:off x="593725" y="5715000"/>
            <a:ext cx="3619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600">
                <a:cs typeface="+mn-cs"/>
              </a:rPr>
              <a:t>M.A.N. </a:t>
            </a:r>
            <a:r>
              <a:rPr lang="en-US" sz="1600" b="1">
                <a:effectLst>
                  <a:outerShdw blurRad="38100" dist="38100" dir="2700000" algn="tl">
                    <a:srgbClr val="DDDDDD"/>
                  </a:outerShdw>
                </a:effectLst>
                <a:cs typeface="+mn-cs"/>
                <a:sym typeface="Symbol" charset="0"/>
              </a:rPr>
              <a:t></a:t>
            </a:r>
            <a:r>
              <a:rPr lang="en-US" sz="1600">
                <a:cs typeface="+mn-cs"/>
                <a:sym typeface="Symbol" charset="0"/>
              </a:rPr>
              <a:t> </a:t>
            </a:r>
            <a:r>
              <a:rPr lang="en-US" sz="1600">
                <a:cs typeface="+mn-cs"/>
              </a:rPr>
              <a:t>Metropolitan Area Network</a:t>
            </a:r>
          </a:p>
        </p:txBody>
      </p:sp>
      <p:sp>
        <p:nvSpPr>
          <p:cNvPr id="7174" name="Text Box 6"/>
          <p:cNvSpPr txBox="1">
            <a:spLocks noChangeAspect="1" noChangeArrowheads="1"/>
          </p:cNvSpPr>
          <p:nvPr/>
        </p:nvSpPr>
        <p:spPr bwMode="auto">
          <a:xfrm>
            <a:off x="5143500" y="5257800"/>
            <a:ext cx="3619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600">
                <a:cs typeface="+mn-cs"/>
              </a:rPr>
              <a:t>W.A.N. </a:t>
            </a:r>
            <a:r>
              <a:rPr lang="en-US" sz="1600" b="1">
                <a:effectLst>
                  <a:outerShdw blurRad="38100" dist="38100" dir="2700000" algn="tl">
                    <a:srgbClr val="DDDDDD"/>
                  </a:outerShdw>
                </a:effectLst>
                <a:cs typeface="+mn-cs"/>
                <a:sym typeface="Symbol" charset="0"/>
              </a:rPr>
              <a:t></a:t>
            </a:r>
            <a:r>
              <a:rPr lang="en-US" sz="1600">
                <a:cs typeface="+mn-cs"/>
                <a:sym typeface="Symbol" charset="0"/>
              </a:rPr>
              <a:t> </a:t>
            </a:r>
            <a:r>
              <a:rPr lang="en-US" sz="1600">
                <a:cs typeface="+mn-cs"/>
              </a:rPr>
              <a:t>Wide Area Network</a:t>
            </a:r>
          </a:p>
        </p:txBody>
      </p:sp>
      <p:sp>
        <p:nvSpPr>
          <p:cNvPr id="7175" name="Text Box 7"/>
          <p:cNvSpPr txBox="1">
            <a:spLocks noChangeAspect="1" noChangeArrowheads="1"/>
          </p:cNvSpPr>
          <p:nvPr/>
        </p:nvSpPr>
        <p:spPr bwMode="auto">
          <a:xfrm>
            <a:off x="5143500" y="5715000"/>
            <a:ext cx="3619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600">
                <a:cs typeface="+mn-cs"/>
              </a:rPr>
              <a:t>V.A.N. </a:t>
            </a:r>
            <a:r>
              <a:rPr lang="en-US" sz="1600" b="1">
                <a:effectLst>
                  <a:outerShdw blurRad="38100" dist="38100" dir="2700000" algn="tl">
                    <a:srgbClr val="DDDDDD"/>
                  </a:outerShdw>
                </a:effectLst>
                <a:cs typeface="+mn-cs"/>
                <a:sym typeface="Symbol" charset="0"/>
              </a:rPr>
              <a:t></a:t>
            </a:r>
            <a:r>
              <a:rPr lang="en-US" sz="1600">
                <a:cs typeface="+mn-cs"/>
                <a:sym typeface="Symbol" charset="0"/>
              </a:rPr>
              <a:t> </a:t>
            </a:r>
            <a:r>
              <a:rPr lang="en-US" sz="1600">
                <a:cs typeface="+mn-cs"/>
              </a:rPr>
              <a:t>Virtual Area Network</a:t>
            </a:r>
          </a:p>
        </p:txBody>
      </p:sp>
      <p:sp>
        <p:nvSpPr>
          <p:cNvPr id="2" name="Date Placeholder 1"/>
          <p:cNvSpPr>
            <a:spLocks noGrp="1"/>
          </p:cNvSpPr>
          <p:nvPr>
            <p:ph type="dt" sz="quarter" idx="10"/>
          </p:nvPr>
        </p:nvSpPr>
        <p:spPr/>
        <p:txBody>
          <a:bodyPr/>
          <a:lstStyle/>
          <a:p>
            <a:pPr>
              <a:defRPr/>
            </a:pPr>
            <a:r>
              <a:rPr lang="fr-FR" smtClean="0"/>
              <a:t>© </a:t>
            </a:r>
            <a:fld id="{C4F7C15D-51C8-8B4A-8C4E-94D0381C6E46}" type="datetime1">
              <a:rPr lang="en-US" smtClean="0"/>
              <a:pPr>
                <a:defRPr/>
              </a:pPr>
              <a:t>23/03/17</a:t>
            </a:fld>
            <a:r>
              <a:rPr lang="fr-FR" smtClean="0"/>
              <a:t>, </a:t>
            </a:r>
            <a:endParaRPr lang="fr-FR"/>
          </a:p>
        </p:txBody>
      </p:sp>
      <p:sp>
        <p:nvSpPr>
          <p:cNvPr id="4" name="Footer Placeholder 3"/>
          <p:cNvSpPr>
            <a:spLocks noGrp="1"/>
          </p:cNvSpPr>
          <p:nvPr>
            <p:ph type="ftr" sz="quarter" idx="11"/>
          </p:nvPr>
        </p:nvSpPr>
        <p:spPr/>
        <p:txBody>
          <a:bodyPr/>
          <a:lstStyle/>
          <a:p>
            <a:pPr>
              <a:defRPr/>
            </a:pPr>
            <a:r>
              <a:rPr lang="fr-FR" smtClean="0"/>
              <a:t>Georgios Arhodakis - Université Paris Dauphine</a:t>
            </a:r>
            <a:endParaRPr lang="fr-FR"/>
          </a:p>
        </p:txBody>
      </p:sp>
      <p:sp>
        <p:nvSpPr>
          <p:cNvPr id="5" name="Slide Number Placeholder 4"/>
          <p:cNvSpPr>
            <a:spLocks noGrp="1"/>
          </p:cNvSpPr>
          <p:nvPr>
            <p:ph type="sldNum" sz="quarter" idx="12"/>
          </p:nvPr>
        </p:nvSpPr>
        <p:spPr/>
        <p:txBody>
          <a:bodyPr/>
          <a:lstStyle/>
          <a:p>
            <a:pPr>
              <a:defRPr/>
            </a:pPr>
            <a:fld id="{E97C7914-E374-0D48-B514-6C30B1A40AA1}" type="slidenum">
              <a:rPr lang="fr-FR" smtClean="0"/>
              <a:pPr>
                <a:defRPr/>
              </a:pPr>
              <a:t>3</a:t>
            </a:fld>
            <a:endParaRPr lang="fr-F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Lien Inter Segment</a:t>
            </a:r>
            <a:r>
              <a:rPr lang="fr-FR" sz="2800" smtClean="0">
                <a:cs typeface="+mj-cs"/>
              </a:rPr>
              <a:t> - </a:t>
            </a:r>
            <a:r>
              <a:rPr lang="fr-FR" sz="2800" i="1" smtClean="0">
                <a:effectLst>
                  <a:outerShdw blurRad="38100" dist="38100" dir="2700000" algn="tl">
                    <a:srgbClr val="DDDDDD"/>
                  </a:outerShdw>
                </a:effectLst>
                <a:cs typeface="+mj-cs"/>
              </a:rPr>
              <a:t>Métrologie</a:t>
            </a:r>
            <a:endParaRPr lang="fr-FR" sz="4000" smtClean="0">
              <a:cs typeface="+mj-cs"/>
            </a:endParaRPr>
          </a:p>
        </p:txBody>
      </p:sp>
      <p:sp>
        <p:nvSpPr>
          <p:cNvPr id="107524" name="Text Box 4"/>
          <p:cNvSpPr txBox="1">
            <a:spLocks noChangeAspect="1" noChangeArrowheads="1"/>
          </p:cNvSpPr>
          <p:nvPr/>
        </p:nvSpPr>
        <p:spPr bwMode="auto">
          <a:xfrm>
            <a:off x="358775" y="1798638"/>
            <a:ext cx="7234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3 Segments actifs de câble jaune (Thick) * 500m/segment</a:t>
            </a:r>
          </a:p>
        </p:txBody>
      </p:sp>
      <p:sp>
        <p:nvSpPr>
          <p:cNvPr id="107525" name="Text Box 5"/>
          <p:cNvSpPr txBox="1">
            <a:spLocks noChangeAspect="1" noChangeArrowheads="1"/>
          </p:cNvSpPr>
          <p:nvPr/>
        </p:nvSpPr>
        <p:spPr bwMode="auto">
          <a:xfrm>
            <a:off x="358775" y="2517775"/>
            <a:ext cx="4452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2 Liens Inter Répéteur * 500m/lien</a:t>
            </a:r>
          </a:p>
        </p:txBody>
      </p:sp>
      <p:sp>
        <p:nvSpPr>
          <p:cNvPr id="107526" name="Text Box 6"/>
          <p:cNvSpPr txBox="1">
            <a:spLocks noChangeAspect="1" noChangeArrowheads="1"/>
          </p:cNvSpPr>
          <p:nvPr/>
        </p:nvSpPr>
        <p:spPr bwMode="auto">
          <a:xfrm>
            <a:off x="358775" y="3238500"/>
            <a:ext cx="4452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10 Câbles de descente * 50m/câble</a:t>
            </a:r>
          </a:p>
        </p:txBody>
      </p:sp>
      <p:sp>
        <p:nvSpPr>
          <p:cNvPr id="107527" name="Text Box 7"/>
          <p:cNvSpPr txBox="1">
            <a:spLocks noChangeAspect="1" noChangeArrowheads="1"/>
          </p:cNvSpPr>
          <p:nvPr/>
        </p:nvSpPr>
        <p:spPr bwMode="auto">
          <a:xfrm>
            <a:off x="7737475" y="1798638"/>
            <a:ext cx="110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r">
              <a:defRPr/>
            </a:pPr>
            <a:r>
              <a:rPr lang="fr-FR" sz="2400" b="1">
                <a:cs typeface="+mn-cs"/>
              </a:rPr>
              <a:t>1500m</a:t>
            </a:r>
          </a:p>
        </p:txBody>
      </p:sp>
      <p:sp>
        <p:nvSpPr>
          <p:cNvPr id="107528" name="Text Box 8"/>
          <p:cNvSpPr txBox="1">
            <a:spLocks noChangeAspect="1" noChangeArrowheads="1"/>
          </p:cNvSpPr>
          <p:nvPr/>
        </p:nvSpPr>
        <p:spPr bwMode="auto">
          <a:xfrm>
            <a:off x="7737475" y="2517775"/>
            <a:ext cx="110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r">
              <a:defRPr/>
            </a:pPr>
            <a:r>
              <a:rPr lang="fr-FR" sz="2400" b="1">
                <a:cs typeface="+mn-cs"/>
              </a:rPr>
              <a:t>1000m</a:t>
            </a:r>
          </a:p>
        </p:txBody>
      </p:sp>
      <p:sp>
        <p:nvSpPr>
          <p:cNvPr id="107529" name="Text Box 9"/>
          <p:cNvSpPr txBox="1">
            <a:spLocks noChangeAspect="1" noChangeArrowheads="1"/>
          </p:cNvSpPr>
          <p:nvPr/>
        </p:nvSpPr>
        <p:spPr bwMode="auto">
          <a:xfrm>
            <a:off x="7737475" y="3238500"/>
            <a:ext cx="110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r">
              <a:defRPr/>
            </a:pPr>
            <a:r>
              <a:rPr lang="fr-FR" sz="2400" b="1">
                <a:cs typeface="+mn-cs"/>
              </a:rPr>
              <a:t>500m</a:t>
            </a:r>
          </a:p>
        </p:txBody>
      </p:sp>
      <p:sp>
        <p:nvSpPr>
          <p:cNvPr id="107530" name="Text Box 10"/>
          <p:cNvSpPr txBox="1">
            <a:spLocks noChangeAspect="1" noChangeArrowheads="1"/>
          </p:cNvSpPr>
          <p:nvPr/>
        </p:nvSpPr>
        <p:spPr bwMode="auto">
          <a:xfrm>
            <a:off x="358775" y="3957638"/>
            <a:ext cx="604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b="1">
                <a:cs typeface="+mn-cs"/>
              </a:rPr>
              <a:t>Distance maximum entre 2 E.T.T.D (</a:t>
            </a:r>
            <a:r>
              <a:rPr lang="fr-FR" sz="2400" b="1" i="1">
                <a:cs typeface="+mn-cs"/>
              </a:rPr>
              <a:t>D.T.E</a:t>
            </a:r>
            <a:r>
              <a:rPr lang="fr-FR" sz="2400" b="1">
                <a:cs typeface="+mn-cs"/>
              </a:rPr>
              <a:t>)</a:t>
            </a:r>
          </a:p>
        </p:txBody>
      </p:sp>
      <p:sp>
        <p:nvSpPr>
          <p:cNvPr id="107531" name="Text Box 11"/>
          <p:cNvSpPr txBox="1">
            <a:spLocks noChangeAspect="1" noChangeArrowheads="1"/>
          </p:cNvSpPr>
          <p:nvPr/>
        </p:nvSpPr>
        <p:spPr bwMode="auto">
          <a:xfrm>
            <a:off x="7737475" y="3957638"/>
            <a:ext cx="1101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r">
              <a:defRPr/>
            </a:pPr>
            <a:r>
              <a:rPr lang="fr-FR" sz="2400" b="1">
                <a:cs typeface="+mn-cs"/>
              </a:rPr>
              <a:t>3000m</a:t>
            </a:r>
          </a:p>
        </p:txBody>
      </p:sp>
      <p:sp>
        <p:nvSpPr>
          <p:cNvPr id="107532" name="Text Box 12"/>
          <p:cNvSpPr txBox="1">
            <a:spLocks noChangeAspect="1" noChangeArrowheads="1"/>
          </p:cNvSpPr>
          <p:nvPr/>
        </p:nvSpPr>
        <p:spPr bwMode="auto">
          <a:xfrm>
            <a:off x="358775" y="5218113"/>
            <a:ext cx="5197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1600">
                <a:cs typeface="+mn-cs"/>
              </a:rPr>
              <a:t>E.T.T.D </a:t>
            </a:r>
            <a:r>
              <a:rPr lang="fr-FR" sz="1600" b="1">
                <a:effectLst>
                  <a:outerShdw blurRad="38100" dist="38100" dir="2700000" algn="tl">
                    <a:srgbClr val="DDDDDD"/>
                  </a:outerShdw>
                </a:effectLst>
                <a:cs typeface="+mn-cs"/>
                <a:sym typeface="Symbol" charset="0"/>
              </a:rPr>
              <a:t></a:t>
            </a:r>
            <a:r>
              <a:rPr lang="fr-FR" sz="1600">
                <a:cs typeface="+mn-cs"/>
                <a:sym typeface="Symbol" charset="0"/>
              </a:rPr>
              <a:t> </a:t>
            </a:r>
            <a:r>
              <a:rPr lang="fr-FR" sz="1600" b="1">
                <a:cs typeface="+mn-cs"/>
                <a:sym typeface="Symbol" charset="0"/>
              </a:rPr>
              <a:t>É</a:t>
            </a:r>
            <a:r>
              <a:rPr lang="fr-FR" sz="1600">
                <a:cs typeface="+mn-cs"/>
                <a:sym typeface="Symbol" charset="0"/>
              </a:rPr>
              <a:t>quipement </a:t>
            </a:r>
            <a:r>
              <a:rPr lang="fr-FR" sz="1600" b="1">
                <a:cs typeface="+mn-cs"/>
                <a:sym typeface="Symbol" charset="0"/>
              </a:rPr>
              <a:t>T</a:t>
            </a:r>
            <a:r>
              <a:rPr lang="fr-FR" sz="1600">
                <a:cs typeface="+mn-cs"/>
                <a:sym typeface="Symbol" charset="0"/>
              </a:rPr>
              <a:t>erminal de </a:t>
            </a:r>
            <a:r>
              <a:rPr lang="fr-FR" sz="1600" b="1">
                <a:cs typeface="+mn-cs"/>
                <a:sym typeface="Symbol" charset="0"/>
              </a:rPr>
              <a:t>T</a:t>
            </a:r>
            <a:r>
              <a:rPr lang="fr-FR" sz="1600">
                <a:cs typeface="+mn-cs"/>
                <a:sym typeface="Symbol" charset="0"/>
              </a:rPr>
              <a:t>raitement de </a:t>
            </a:r>
            <a:r>
              <a:rPr lang="fr-FR" sz="1600" b="1">
                <a:cs typeface="+mn-cs"/>
                <a:sym typeface="Symbol" charset="0"/>
              </a:rPr>
              <a:t>D</a:t>
            </a:r>
            <a:r>
              <a:rPr lang="fr-FR" sz="1600">
                <a:cs typeface="+mn-cs"/>
                <a:sym typeface="Symbol" charset="0"/>
              </a:rPr>
              <a:t>onnées</a:t>
            </a:r>
            <a:endParaRPr lang="fr-FR" sz="1600">
              <a:cs typeface="+mn-cs"/>
            </a:endParaRPr>
          </a:p>
        </p:txBody>
      </p:sp>
      <p:sp>
        <p:nvSpPr>
          <p:cNvPr id="107533" name="Text Box 13"/>
          <p:cNvSpPr txBox="1">
            <a:spLocks noChangeAspect="1" noChangeArrowheads="1"/>
          </p:cNvSpPr>
          <p:nvPr/>
        </p:nvSpPr>
        <p:spPr bwMode="auto">
          <a:xfrm>
            <a:off x="358775" y="5759450"/>
            <a:ext cx="5197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1600">
                <a:cs typeface="+mn-cs"/>
              </a:rPr>
              <a:t>D.T.E </a:t>
            </a:r>
            <a:r>
              <a:rPr lang="fr-FR" sz="1600" b="1">
                <a:effectLst>
                  <a:outerShdw blurRad="38100" dist="38100" dir="2700000" algn="tl">
                    <a:srgbClr val="DDDDDD"/>
                  </a:outerShdw>
                </a:effectLst>
                <a:cs typeface="+mn-cs"/>
                <a:sym typeface="Symbol" charset="0"/>
              </a:rPr>
              <a:t></a:t>
            </a:r>
            <a:r>
              <a:rPr lang="fr-FR" sz="1600">
                <a:cs typeface="+mn-cs"/>
                <a:sym typeface="Symbol" charset="0"/>
              </a:rPr>
              <a:t> </a:t>
            </a:r>
            <a:r>
              <a:rPr lang="en-US" sz="1600" b="1">
                <a:cs typeface="+mn-cs"/>
                <a:sym typeface="Symbol" charset="0"/>
              </a:rPr>
              <a:t>D</a:t>
            </a:r>
            <a:r>
              <a:rPr lang="en-US" sz="1600">
                <a:cs typeface="+mn-cs"/>
                <a:sym typeface="Symbol" charset="0"/>
              </a:rPr>
              <a:t>ata </a:t>
            </a:r>
            <a:r>
              <a:rPr lang="en-US" sz="1600" b="1">
                <a:cs typeface="+mn-cs"/>
                <a:sym typeface="Symbol" charset="0"/>
              </a:rPr>
              <a:t>T</a:t>
            </a:r>
            <a:r>
              <a:rPr lang="en-US" sz="1600">
                <a:cs typeface="+mn-cs"/>
                <a:sym typeface="Symbol" charset="0"/>
              </a:rPr>
              <a:t>erminal </a:t>
            </a:r>
            <a:r>
              <a:rPr lang="en-US" sz="1600" b="1">
                <a:cs typeface="+mn-cs"/>
                <a:sym typeface="Symbol" charset="0"/>
              </a:rPr>
              <a:t>E</a:t>
            </a:r>
            <a:r>
              <a:rPr lang="en-US" sz="1600">
                <a:cs typeface="+mn-cs"/>
                <a:sym typeface="Symbol" charset="0"/>
              </a:rPr>
              <a:t>quipment</a:t>
            </a:r>
            <a:endParaRPr lang="en-US" sz="1600">
              <a:cs typeface="+mn-cs"/>
            </a:endParaRPr>
          </a:p>
        </p:txBody>
      </p:sp>
      <p:sp>
        <p:nvSpPr>
          <p:cNvPr id="2" name="Date Placeholder 1"/>
          <p:cNvSpPr>
            <a:spLocks noGrp="1"/>
          </p:cNvSpPr>
          <p:nvPr>
            <p:ph type="dt" sz="quarter" idx="10"/>
          </p:nvPr>
        </p:nvSpPr>
        <p:spPr/>
        <p:txBody>
          <a:bodyPr/>
          <a:lstStyle/>
          <a:p>
            <a:pPr>
              <a:defRPr/>
            </a:pPr>
            <a:r>
              <a:rPr lang="fr-FR" smtClean="0"/>
              <a:t>© </a:t>
            </a:r>
            <a:fld id="{C3563382-3302-1D42-A230-7ACE3C412F9A}"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41FE9C7A-467B-7749-8E39-E1320773C1F7}" type="slidenum">
              <a:rPr lang="fr-FR" smtClean="0"/>
              <a:pPr>
                <a:defRPr/>
              </a:pPr>
              <a:t>30</a:t>
            </a:fld>
            <a:endParaRPr lang="fr-F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solidFill>
                  <a:schemeClr val="tx1"/>
                </a:solidFill>
                <a:cs typeface="+mj-cs"/>
              </a:rPr>
              <a:t>Ethernet / IEEE 802.3</a:t>
            </a:r>
            <a:endParaRPr lang="fr-FR" sz="4000" b="1" smtClean="0">
              <a:solidFill>
                <a:schemeClr val="tx1"/>
              </a:solidFill>
              <a:cs typeface="+mj-cs"/>
            </a:endParaRPr>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762000"/>
            <a:ext cx="6858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749" name="Text Box 5"/>
          <p:cNvSpPr txBox="1">
            <a:spLocks noChangeArrowheads="1"/>
          </p:cNvSpPr>
          <p:nvPr/>
        </p:nvSpPr>
        <p:spPr bwMode="auto">
          <a:xfrm>
            <a:off x="212725" y="5776913"/>
            <a:ext cx="7102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defRPr/>
            </a:pPr>
            <a:r>
              <a:rPr lang="en-US" sz="1600" b="1" i="1">
                <a:effectLst>
                  <a:outerShdw blurRad="38100" dist="38100" dir="2700000" algn="tl">
                    <a:srgbClr val="DDDDDD"/>
                  </a:outerShdw>
                </a:effectLst>
                <a:cs typeface="+mn-cs"/>
              </a:rPr>
              <a:t>Multi‑Port Transceiver</a:t>
            </a:r>
            <a:r>
              <a:rPr lang="en-US" sz="1600" b="1">
                <a:cs typeface="+mn-cs"/>
              </a:rPr>
              <a:t> (</a:t>
            </a:r>
            <a:r>
              <a:rPr lang="en-US" sz="1600" b="1" i="1">
                <a:cs typeface="+mn-cs"/>
              </a:rPr>
              <a:t>fan‑out</a:t>
            </a:r>
            <a:r>
              <a:rPr lang="en-US" sz="1600" b="1">
                <a:cs typeface="+mn-cs"/>
              </a:rPr>
              <a:t>, etc.)</a:t>
            </a:r>
            <a:r>
              <a:rPr lang="fr-FR" sz="1600" b="1">
                <a:cs typeface="+mn-cs"/>
              </a:rPr>
              <a:t>: Remplace </a:t>
            </a:r>
            <a:r>
              <a:rPr lang="fr-FR" sz="1600" b="1" i="1" u="sng">
                <a:effectLst>
                  <a:outerShdw blurRad="38100" dist="38100" dir="2700000" algn="tl">
                    <a:srgbClr val="DDDDDD"/>
                  </a:outerShdw>
                </a:effectLst>
                <a:cs typeface="+mn-cs"/>
              </a:rPr>
              <a:t>N</a:t>
            </a:r>
            <a:r>
              <a:rPr lang="fr-FR" sz="1600" b="1">
                <a:cs typeface="+mn-cs"/>
              </a:rPr>
              <a:t> </a:t>
            </a:r>
            <a:r>
              <a:rPr lang="en-US" sz="1600" b="1">
                <a:cs typeface="+mn-cs"/>
              </a:rPr>
              <a:t>transceivers et </a:t>
            </a:r>
            <a:r>
              <a:rPr lang="fr-FR" sz="1600" b="1">
                <a:cs typeface="+mn-cs"/>
              </a:rPr>
              <a:t>la longueur de câble équivalente, il y a aussi 1 port A.U.I pour raccord au réseau</a:t>
            </a:r>
          </a:p>
        </p:txBody>
      </p:sp>
      <p:sp>
        <p:nvSpPr>
          <p:cNvPr id="2" name="Date Placeholder 1"/>
          <p:cNvSpPr>
            <a:spLocks noGrp="1"/>
          </p:cNvSpPr>
          <p:nvPr>
            <p:ph type="dt" sz="quarter" idx="10"/>
          </p:nvPr>
        </p:nvSpPr>
        <p:spPr/>
        <p:txBody>
          <a:bodyPr/>
          <a:lstStyle/>
          <a:p>
            <a:pPr>
              <a:defRPr/>
            </a:pPr>
            <a:r>
              <a:rPr lang="fr-FR" smtClean="0"/>
              <a:t>© </a:t>
            </a:r>
            <a:fld id="{4701C9E0-AD2C-4745-85FA-1193E843E8D3}"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F33D8B7-6044-FB45-90D4-B2956ED8FF32}" type="slidenum">
              <a:rPr lang="fr-FR" smtClean="0"/>
              <a:pPr>
                <a:defRPr/>
              </a:pPr>
              <a:t>31</a:t>
            </a:fld>
            <a:endParaRPr lang="fr-F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solidFill>
                  <a:schemeClr val="tx1"/>
                </a:solidFill>
                <a:cs typeface="+mj-cs"/>
              </a:rPr>
              <a:t>Ethernet / IEEE 802.3 - </a:t>
            </a:r>
            <a:r>
              <a:rPr lang="fr-FR" sz="4000" b="1" smtClean="0">
                <a:solidFill>
                  <a:schemeClr val="tx1"/>
                </a:solidFill>
                <a:cs typeface="+mj-cs"/>
              </a:rPr>
              <a:t>10 Base T</a:t>
            </a:r>
          </a:p>
        </p:txBody>
      </p:sp>
      <p:graphicFrame>
        <p:nvGraphicFramePr>
          <p:cNvPr id="103426" name="Object 3"/>
          <p:cNvGraphicFramePr>
            <a:graphicFrameLocks noChangeAspect="1"/>
          </p:cNvGraphicFramePr>
          <p:nvPr/>
        </p:nvGraphicFramePr>
        <p:xfrm>
          <a:off x="1111250" y="1441450"/>
          <a:ext cx="7196138" cy="4789488"/>
        </p:xfrm>
        <a:graphic>
          <a:graphicData uri="http://schemas.openxmlformats.org/presentationml/2006/ole">
            <mc:AlternateContent xmlns:mc="http://schemas.openxmlformats.org/markup-compatibility/2006">
              <mc:Choice xmlns:v="urn:schemas-microsoft-com:vml" Requires="v">
                <p:oleObj spid="_x0000_s103443" name="VISIO" r:id="rId3" imgW="7429500" imgH="4953000" progId="Visio.Drawing.5">
                  <p:embed/>
                </p:oleObj>
              </mc:Choice>
              <mc:Fallback>
                <p:oleObj name="VISIO" r:id="rId3" imgW="7429500" imgH="49530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50" y="1441450"/>
                        <a:ext cx="7196138"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112B974B-4782-224A-9907-4042238963AC}"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FB203AB-8B60-6949-A100-F0DEB8771678}" type="slidenum">
              <a:rPr lang="fr-FR" smtClean="0"/>
              <a:pPr>
                <a:defRPr/>
              </a:pPr>
              <a:t>32</a:t>
            </a:fld>
            <a:endParaRPr lang="fr-F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spect="1" noChangeArrowheads="1"/>
          </p:cNvSpPr>
          <p:nvPr>
            <p:ph type="title"/>
          </p:nvPr>
        </p:nvSpPr>
        <p:spPr>
          <a:xfrm>
            <a:off x="682625" y="0"/>
            <a:ext cx="7772400" cy="701675"/>
          </a:xfrm>
        </p:spPr>
        <p:txBody>
          <a:bodyPr>
            <a:spAutoFit/>
          </a:bodyPr>
          <a:lstStyle/>
          <a:p>
            <a:pPr>
              <a:defRPr/>
            </a:pPr>
            <a:r>
              <a:rPr lang="fr-FR" sz="4000" dirty="0" smtClean="0">
                <a:solidFill>
                  <a:schemeClr val="tx1"/>
                </a:solidFill>
                <a:cs typeface="+mj-cs"/>
              </a:rPr>
              <a:t>Ethernet / IEEE 802.3 - </a:t>
            </a:r>
            <a:r>
              <a:rPr lang="fr-FR" sz="4000" b="1" dirty="0" smtClean="0">
                <a:solidFill>
                  <a:schemeClr val="tx1"/>
                </a:solidFill>
                <a:cs typeface="+mj-cs"/>
              </a:rPr>
              <a:t>1* Base </a:t>
            </a:r>
            <a:r>
              <a:rPr lang="fr-FR" sz="4000" b="1" dirty="0" err="1" smtClean="0">
                <a:solidFill>
                  <a:schemeClr val="tx1"/>
                </a:solidFill>
                <a:cs typeface="+mj-cs"/>
              </a:rPr>
              <a:t>T</a:t>
            </a:r>
            <a:endParaRPr lang="fr-FR" sz="4000" b="1" dirty="0" smtClean="0">
              <a:solidFill>
                <a:schemeClr val="tx1"/>
              </a:solidFill>
              <a:cs typeface="+mj-cs"/>
            </a:endParaRPr>
          </a:p>
        </p:txBody>
      </p:sp>
      <p:sp>
        <p:nvSpPr>
          <p:cNvPr id="32772" name="Text Box 4"/>
          <p:cNvSpPr txBox="1">
            <a:spLocks noChangeAspect="1" noChangeArrowheads="1"/>
          </p:cNvSpPr>
          <p:nvPr/>
        </p:nvSpPr>
        <p:spPr bwMode="auto">
          <a:xfrm>
            <a:off x="539750" y="1079500"/>
            <a:ext cx="7156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10/100/1000/? Mbits/sec sur Paire Torsadée (T.P </a:t>
            </a:r>
            <a:r>
              <a:rPr lang="fr-FR" b="1">
                <a:effectLst>
                  <a:outerShdw blurRad="38100" dist="38100" dir="2700000" algn="tl">
                    <a:srgbClr val="DDDDDD"/>
                  </a:outerShdw>
                </a:effectLst>
                <a:cs typeface="+mn-cs"/>
                <a:sym typeface="Symbol" charset="0"/>
              </a:rPr>
              <a:t></a:t>
            </a:r>
            <a:r>
              <a:rPr lang="fr-FR">
                <a:cs typeface="+mn-cs"/>
                <a:sym typeface="Symbol" charset="0"/>
              </a:rPr>
              <a:t> </a:t>
            </a:r>
            <a:r>
              <a:rPr lang="en-US">
                <a:cs typeface="+mn-cs"/>
              </a:rPr>
              <a:t>Twisted Pair</a:t>
            </a:r>
            <a:r>
              <a:rPr lang="fr-FR">
                <a:cs typeface="+mn-cs"/>
              </a:rPr>
              <a:t>)</a:t>
            </a:r>
          </a:p>
        </p:txBody>
      </p:sp>
      <p:sp>
        <p:nvSpPr>
          <p:cNvPr id="32773" name="Text Box 5"/>
          <p:cNvSpPr txBox="1">
            <a:spLocks noChangeAspect="1" noChangeArrowheads="1"/>
          </p:cNvSpPr>
          <p:nvPr/>
        </p:nvSpPr>
        <p:spPr bwMode="auto">
          <a:xfrm>
            <a:off x="539750" y="5037138"/>
            <a:ext cx="82232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Câbles de Catégorie 5 de préférence (suivant système de câblage - ICS, BCS, PDS, …)</a:t>
            </a:r>
          </a:p>
        </p:txBody>
      </p:sp>
      <p:sp>
        <p:nvSpPr>
          <p:cNvPr id="32774" name="Text Box 6"/>
          <p:cNvSpPr txBox="1">
            <a:spLocks noChangeAspect="1" noChangeArrowheads="1"/>
          </p:cNvSpPr>
          <p:nvPr/>
        </p:nvSpPr>
        <p:spPr bwMode="auto">
          <a:xfrm>
            <a:off x="539750" y="4318000"/>
            <a:ext cx="5156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Connecteurs RJ-45</a:t>
            </a:r>
          </a:p>
        </p:txBody>
      </p:sp>
      <p:sp>
        <p:nvSpPr>
          <p:cNvPr id="32775" name="Text Box 7"/>
          <p:cNvSpPr txBox="1">
            <a:spLocks noChangeAspect="1" noChangeArrowheads="1"/>
          </p:cNvSpPr>
          <p:nvPr/>
        </p:nvSpPr>
        <p:spPr bwMode="auto">
          <a:xfrm>
            <a:off x="539750" y="3057525"/>
            <a:ext cx="5943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000">
                <a:solidFill>
                  <a:schemeClr val="tx1"/>
                </a:solidFill>
                <a:latin typeface="Times New Roman" charset="0"/>
                <a:ea typeface="ＭＳ Ｐゴシック" charset="0"/>
                <a:cs typeface="ＭＳ Ｐゴシック" charset="0"/>
              </a:defRPr>
            </a:lvl1pPr>
            <a:lvl2pPr>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a:t>100m maximum de l’équipement au HUB</a:t>
            </a:r>
          </a:p>
          <a:p>
            <a:pPr lvl="1">
              <a:buFontTx/>
              <a:buChar char="•"/>
            </a:pPr>
            <a:r>
              <a:rPr lang="fr-FR" sz="1800"/>
              <a:t>raccords compris,</a:t>
            </a:r>
          </a:p>
          <a:p>
            <a:pPr lvl="1">
              <a:buFontTx/>
              <a:buChar char="•"/>
            </a:pPr>
            <a:r>
              <a:rPr lang="fr-FR" sz="1800"/>
              <a:t>distance réelle (y compris montées, descentes de câble)</a:t>
            </a:r>
            <a:endParaRPr lang="fr-FR"/>
          </a:p>
        </p:txBody>
      </p:sp>
      <p:sp>
        <p:nvSpPr>
          <p:cNvPr id="32776" name="Text Box 8"/>
          <p:cNvSpPr txBox="1">
            <a:spLocks noChangeAspect="1" noChangeArrowheads="1"/>
          </p:cNvSpPr>
          <p:nvPr/>
        </p:nvSpPr>
        <p:spPr bwMode="auto">
          <a:xfrm>
            <a:off x="539750" y="1619250"/>
            <a:ext cx="5156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Trames Ethernet ou IEEE 802.3, CSMA/CD</a:t>
            </a:r>
          </a:p>
        </p:txBody>
      </p:sp>
      <p:sp>
        <p:nvSpPr>
          <p:cNvPr id="32777" name="Text Box 9"/>
          <p:cNvSpPr txBox="1">
            <a:spLocks noChangeAspect="1" noChangeArrowheads="1"/>
          </p:cNvSpPr>
          <p:nvPr/>
        </p:nvSpPr>
        <p:spPr bwMode="auto">
          <a:xfrm>
            <a:off x="539750" y="2159000"/>
            <a:ext cx="753745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Interconnexion à l’aide de </a:t>
            </a:r>
            <a:r>
              <a:rPr lang="en-US" i="1">
                <a:effectLst>
                  <a:outerShdw blurRad="38100" dist="38100" dir="2700000" algn="tl">
                    <a:srgbClr val="DDDDDD"/>
                  </a:outerShdw>
                </a:effectLst>
                <a:cs typeface="+mn-cs"/>
              </a:rPr>
              <a:t>Hub/Switch</a:t>
            </a:r>
            <a:r>
              <a:rPr lang="fr-FR">
                <a:cs typeface="+mn-cs"/>
              </a:rPr>
              <a:t> (comparable à un </a:t>
            </a:r>
            <a:r>
              <a:rPr lang="en-US" i="1">
                <a:effectLst>
                  <a:outerShdw blurRad="38100" dist="38100" dir="2700000" algn="tl">
                    <a:srgbClr val="DDDDDD"/>
                  </a:outerShdw>
                </a:effectLst>
                <a:cs typeface="+mn-cs"/>
              </a:rPr>
              <a:t>Fan-Out</a:t>
            </a:r>
            <a:r>
              <a:rPr lang="en-US">
                <a:cs typeface="+mn-cs"/>
              </a:rPr>
              <a:t>)</a:t>
            </a:r>
          </a:p>
          <a:p>
            <a:pPr lvl="1">
              <a:buFontTx/>
              <a:buChar char="•"/>
              <a:defRPr/>
            </a:pPr>
            <a:r>
              <a:rPr lang="en-US" sz="1800">
                <a:cs typeface="+mn-cs"/>
              </a:rPr>
              <a:t>Le </a:t>
            </a:r>
            <a:r>
              <a:rPr lang="en-US" sz="1800" i="1">
                <a:effectLst>
                  <a:outerShdw blurRad="38100" dist="38100" dir="2700000" algn="tl">
                    <a:srgbClr val="DDDDDD"/>
                  </a:outerShdw>
                </a:effectLst>
                <a:cs typeface="+mn-cs"/>
              </a:rPr>
              <a:t>Hub/Switch</a:t>
            </a:r>
            <a:r>
              <a:rPr lang="fr-FR" sz="1800">
                <a:cs typeface="+mn-cs"/>
              </a:rPr>
              <a:t> peut être administré via </a:t>
            </a:r>
            <a:r>
              <a:rPr lang="fr-FR" sz="1800" i="1">
                <a:effectLst>
                  <a:outerShdw blurRad="38100" dist="38100" dir="2700000" algn="tl">
                    <a:srgbClr val="DDDDDD"/>
                  </a:outerShdw>
                </a:effectLst>
                <a:cs typeface="+mn-cs"/>
              </a:rPr>
              <a:t>S.N.M.P</a:t>
            </a:r>
            <a:r>
              <a:rPr lang="fr-FR" sz="1800">
                <a:cs typeface="+mn-cs"/>
              </a:rPr>
              <a:t> - </a:t>
            </a:r>
            <a:r>
              <a:rPr lang="en-US" sz="1800" i="1">
                <a:cs typeface="+mn-cs"/>
              </a:rPr>
              <a:t>Managed Hubs/Switch</a:t>
            </a:r>
            <a:endParaRPr lang="fr-FR" sz="1800" i="1">
              <a:effectLst>
                <a:outerShdw blurRad="38100" dist="38100" dir="2700000" algn="tl">
                  <a:srgbClr val="DDDDDD"/>
                </a:outerShdw>
              </a:effectLst>
              <a:cs typeface="+mn-cs"/>
            </a:endParaRPr>
          </a:p>
        </p:txBody>
      </p:sp>
      <p:sp>
        <p:nvSpPr>
          <p:cNvPr id="2" name="Date Placeholder 1"/>
          <p:cNvSpPr>
            <a:spLocks noGrp="1"/>
          </p:cNvSpPr>
          <p:nvPr>
            <p:ph type="dt" sz="quarter" idx="10"/>
          </p:nvPr>
        </p:nvSpPr>
        <p:spPr/>
        <p:txBody>
          <a:bodyPr/>
          <a:lstStyle/>
          <a:p>
            <a:pPr>
              <a:defRPr/>
            </a:pPr>
            <a:r>
              <a:rPr lang="fr-FR" smtClean="0"/>
              <a:t>© </a:t>
            </a:r>
            <a:fld id="{80AE3A60-5F26-EF4A-B23B-D0187BAD1E9D}"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0973F54-2142-8147-A295-90AEBCD09E04}" type="slidenum">
              <a:rPr lang="fr-FR" smtClean="0"/>
              <a:pPr>
                <a:defRPr/>
              </a:pPr>
              <a:t>33</a:t>
            </a:fld>
            <a:endParaRPr lang="fr-F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spect="1" noChangeArrowheads="1"/>
          </p:cNvSpPr>
          <p:nvPr>
            <p:ph type="title"/>
          </p:nvPr>
        </p:nvSpPr>
        <p:spPr>
          <a:xfrm>
            <a:off x="682625" y="0"/>
            <a:ext cx="7772400" cy="701675"/>
          </a:xfrm>
        </p:spPr>
        <p:txBody>
          <a:bodyPr>
            <a:spAutoFit/>
          </a:bodyPr>
          <a:lstStyle/>
          <a:p>
            <a:pPr>
              <a:defRPr/>
            </a:pPr>
            <a:r>
              <a:rPr lang="en-US" sz="4000" smtClean="0">
                <a:solidFill>
                  <a:schemeClr val="tx1"/>
                </a:solidFill>
                <a:cs typeface="+mj-cs"/>
              </a:rPr>
              <a:t>Fast Ethernet</a:t>
            </a:r>
            <a:r>
              <a:rPr lang="fr-FR" sz="4000" smtClean="0">
                <a:solidFill>
                  <a:schemeClr val="tx1"/>
                </a:solidFill>
                <a:cs typeface="+mj-cs"/>
              </a:rPr>
              <a:t> - </a:t>
            </a:r>
            <a:r>
              <a:rPr lang="fr-FR" sz="4000" b="1" smtClean="0">
                <a:solidFill>
                  <a:schemeClr val="tx1"/>
                </a:solidFill>
                <a:cs typeface="+mj-cs"/>
              </a:rPr>
              <a:t>100 M bits/sec</a:t>
            </a:r>
          </a:p>
        </p:txBody>
      </p:sp>
      <p:sp>
        <p:nvSpPr>
          <p:cNvPr id="108551" name="Text Box 7"/>
          <p:cNvSpPr txBox="1">
            <a:spLocks noChangeArrowheads="1"/>
          </p:cNvSpPr>
          <p:nvPr/>
        </p:nvSpPr>
        <p:spPr bwMode="auto">
          <a:xfrm>
            <a:off x="1079500" y="2606675"/>
            <a:ext cx="6837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just">
              <a:defRPr/>
            </a:pPr>
            <a:r>
              <a:rPr lang="fr-FR" sz="2400">
                <a:cs typeface="+mn-cs"/>
              </a:rPr>
              <a:t>L’usage de CSMA/CD implique un diamètre restreint du réseau</a:t>
            </a:r>
          </a:p>
        </p:txBody>
      </p:sp>
      <p:sp>
        <p:nvSpPr>
          <p:cNvPr id="108552" name="Text Box 8"/>
          <p:cNvSpPr txBox="1">
            <a:spLocks noChangeArrowheads="1"/>
          </p:cNvSpPr>
          <p:nvPr/>
        </p:nvSpPr>
        <p:spPr bwMode="auto">
          <a:xfrm>
            <a:off x="1079500" y="3810000"/>
            <a:ext cx="6837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just">
              <a:defRPr/>
            </a:pPr>
            <a:r>
              <a:rPr lang="fr-FR" sz="2400">
                <a:cs typeface="+mn-cs"/>
              </a:rPr>
              <a:t>Interconnexion à l’aide de </a:t>
            </a:r>
            <a:r>
              <a:rPr lang="en-US" sz="2400" i="1">
                <a:effectLst>
                  <a:outerShdw blurRad="38100" dist="38100" dir="2700000" algn="tl">
                    <a:srgbClr val="DDDDDD"/>
                  </a:outerShdw>
                </a:effectLst>
                <a:cs typeface="+mn-cs"/>
              </a:rPr>
              <a:t>Managed Hub/Switch</a:t>
            </a:r>
            <a:endParaRPr lang="fr-FR" sz="2400" i="1">
              <a:effectLst>
                <a:outerShdw blurRad="38100" dist="38100" dir="2700000" algn="tl">
                  <a:srgbClr val="DDDDDD"/>
                </a:outerShdw>
              </a:effectLst>
              <a:cs typeface="+mn-cs"/>
            </a:endParaRPr>
          </a:p>
        </p:txBody>
      </p:sp>
      <p:sp>
        <p:nvSpPr>
          <p:cNvPr id="108553" name="Text Box 9"/>
          <p:cNvSpPr txBox="1">
            <a:spLocks noChangeArrowheads="1"/>
          </p:cNvSpPr>
          <p:nvPr/>
        </p:nvSpPr>
        <p:spPr bwMode="auto">
          <a:xfrm>
            <a:off x="1079500" y="1295400"/>
            <a:ext cx="68373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just">
              <a:defRPr/>
            </a:pPr>
            <a:r>
              <a:rPr lang="fr-FR" sz="2400">
                <a:cs typeface="+mn-cs"/>
              </a:rPr>
              <a:t>Basé sur Ethernet/IEEE-802.3 avec un temps de bit divisé par 10</a:t>
            </a:r>
          </a:p>
        </p:txBody>
      </p:sp>
      <p:sp>
        <p:nvSpPr>
          <p:cNvPr id="108554" name="Text Box 10"/>
          <p:cNvSpPr txBox="1">
            <a:spLocks noChangeArrowheads="1"/>
          </p:cNvSpPr>
          <p:nvPr/>
        </p:nvSpPr>
        <p:spPr bwMode="auto">
          <a:xfrm>
            <a:off x="1079500" y="5181600"/>
            <a:ext cx="6837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just">
              <a:defRPr/>
            </a:pPr>
            <a:r>
              <a:rPr lang="fr-FR" sz="2400">
                <a:cs typeface="+mn-cs"/>
              </a:rPr>
              <a:t>Ne pas confondre avec 100 VG-Any-LAN</a:t>
            </a:r>
            <a:endParaRPr lang="fr-FR" sz="2400" i="1">
              <a:effectLst>
                <a:outerShdw blurRad="38100" dist="38100" dir="2700000" algn="tl">
                  <a:srgbClr val="DDDDDD"/>
                </a:outerShdw>
              </a:effectLst>
              <a:cs typeface="+mn-cs"/>
            </a:endParaRPr>
          </a:p>
        </p:txBody>
      </p:sp>
      <p:sp>
        <p:nvSpPr>
          <p:cNvPr id="2" name="Date Placeholder 1"/>
          <p:cNvSpPr>
            <a:spLocks noGrp="1"/>
          </p:cNvSpPr>
          <p:nvPr>
            <p:ph type="dt" sz="quarter" idx="10"/>
          </p:nvPr>
        </p:nvSpPr>
        <p:spPr/>
        <p:txBody>
          <a:bodyPr/>
          <a:lstStyle/>
          <a:p>
            <a:pPr>
              <a:defRPr/>
            </a:pPr>
            <a:r>
              <a:rPr lang="fr-FR" smtClean="0"/>
              <a:t>© </a:t>
            </a:r>
            <a:fld id="{84E5272F-F22F-044D-AB33-82FE8B7A1F0C}"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51B25225-356E-F944-9379-78475891401D}" type="slidenum">
              <a:rPr lang="fr-FR" smtClean="0"/>
              <a:pPr>
                <a:defRPr/>
              </a:pPr>
              <a:t>34</a:t>
            </a:fld>
            <a:endParaRPr lang="fr-F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spect="1" noChangeArrowheads="1"/>
          </p:cNvSpPr>
          <p:nvPr>
            <p:ph type="title"/>
          </p:nvPr>
        </p:nvSpPr>
        <p:spPr>
          <a:xfrm>
            <a:off x="682625" y="0"/>
            <a:ext cx="7772400" cy="701675"/>
          </a:xfrm>
        </p:spPr>
        <p:txBody>
          <a:bodyPr>
            <a:spAutoFit/>
          </a:bodyPr>
          <a:lstStyle/>
          <a:p>
            <a:pPr>
              <a:defRPr/>
            </a:pPr>
            <a:r>
              <a:rPr lang="en-US" sz="4000" smtClean="0">
                <a:solidFill>
                  <a:schemeClr val="tx1"/>
                </a:solidFill>
                <a:cs typeface="+mj-cs"/>
              </a:rPr>
              <a:t>Fast Ethernet</a:t>
            </a:r>
            <a:r>
              <a:rPr lang="fr-FR" sz="4000" smtClean="0">
                <a:solidFill>
                  <a:schemeClr val="tx1"/>
                </a:solidFill>
                <a:cs typeface="+mj-cs"/>
              </a:rPr>
              <a:t> - </a:t>
            </a:r>
            <a:r>
              <a:rPr lang="fr-FR" sz="4000" b="1" smtClean="0">
                <a:solidFill>
                  <a:schemeClr val="tx1"/>
                </a:solidFill>
                <a:cs typeface="+mj-cs"/>
              </a:rPr>
              <a:t>100 M bits/sec</a:t>
            </a:r>
          </a:p>
        </p:txBody>
      </p:sp>
      <p:sp>
        <p:nvSpPr>
          <p:cNvPr id="109571" name="Text Box 3"/>
          <p:cNvSpPr txBox="1">
            <a:spLocks noChangeAspect="1" noChangeArrowheads="1"/>
          </p:cNvSpPr>
          <p:nvPr/>
        </p:nvSpPr>
        <p:spPr bwMode="auto">
          <a:xfrm>
            <a:off x="539750" y="1079500"/>
            <a:ext cx="8229600" cy="274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b="1">
                <a:cs typeface="+mn-cs"/>
              </a:rPr>
              <a:t>100 Base T4</a:t>
            </a:r>
            <a:endParaRPr lang="fr-FR">
              <a:cs typeface="+mn-cs"/>
            </a:endParaRPr>
          </a:p>
          <a:p>
            <a:pPr lvl="1">
              <a:defRPr/>
            </a:pPr>
            <a:r>
              <a:rPr lang="fr-FR">
                <a:cs typeface="+mn-cs"/>
              </a:rPr>
              <a:t>100 M bits/sec sur Paire Torsadée (</a:t>
            </a:r>
            <a:r>
              <a:rPr lang="fr-FR" i="1">
                <a:cs typeface="+mn-cs"/>
              </a:rPr>
              <a:t>T.P </a:t>
            </a:r>
            <a:r>
              <a:rPr lang="fr-FR" b="1" i="1">
                <a:effectLst>
                  <a:outerShdw blurRad="38100" dist="38100" dir="2700000" algn="tl">
                    <a:srgbClr val="DDDDDD"/>
                  </a:outerShdw>
                </a:effectLst>
                <a:cs typeface="+mn-cs"/>
                <a:sym typeface="Symbol" charset="0"/>
              </a:rPr>
              <a:t></a:t>
            </a:r>
            <a:r>
              <a:rPr lang="fr-FR" i="1">
                <a:cs typeface="+mn-cs"/>
                <a:sym typeface="Symbol" charset="0"/>
              </a:rPr>
              <a:t> </a:t>
            </a:r>
            <a:r>
              <a:rPr lang="en-US" i="1">
                <a:cs typeface="+mn-cs"/>
              </a:rPr>
              <a:t>Twisted Pair</a:t>
            </a:r>
            <a:r>
              <a:rPr lang="fr-FR">
                <a:cs typeface="+mn-cs"/>
              </a:rPr>
              <a:t>)</a:t>
            </a:r>
          </a:p>
          <a:p>
            <a:pPr lvl="1">
              <a:defRPr/>
            </a:pPr>
            <a:r>
              <a:rPr lang="fr-FR">
                <a:cs typeface="+mn-cs"/>
              </a:rPr>
              <a:t>4 paires</a:t>
            </a:r>
          </a:p>
          <a:p>
            <a:pPr lvl="1">
              <a:defRPr/>
            </a:pPr>
            <a:r>
              <a:rPr lang="fr-FR">
                <a:cs typeface="+mn-cs"/>
              </a:rPr>
              <a:t>Encodage </a:t>
            </a:r>
            <a:r>
              <a:rPr lang="fr-FR">
                <a:effectLst>
                  <a:outerShdw blurRad="38100" dist="38100" dir="2700000" algn="tl">
                    <a:srgbClr val="DDDDDD"/>
                  </a:outerShdw>
                </a:effectLst>
                <a:cs typeface="+mn-cs"/>
              </a:rPr>
              <a:t>8B6T</a:t>
            </a:r>
            <a:r>
              <a:rPr lang="fr-FR">
                <a:cs typeface="+mn-cs"/>
              </a:rPr>
              <a:t> à 25 MHz</a:t>
            </a:r>
          </a:p>
          <a:p>
            <a:pPr lvl="1">
              <a:defRPr/>
            </a:pPr>
            <a:r>
              <a:rPr lang="fr-FR">
                <a:cs typeface="+mn-cs"/>
              </a:rPr>
              <a:t>Épine dorsale (</a:t>
            </a:r>
            <a:r>
              <a:rPr lang="en-US" i="1">
                <a:effectLst>
                  <a:outerShdw blurRad="38100" dist="38100" dir="2700000" algn="tl">
                    <a:srgbClr val="DDDDDD"/>
                  </a:outerShdw>
                </a:effectLst>
                <a:cs typeface="+mn-cs"/>
              </a:rPr>
              <a:t>Backbone</a:t>
            </a:r>
            <a:r>
              <a:rPr lang="fr-FR">
                <a:cs typeface="+mn-cs"/>
              </a:rPr>
              <a:t>) de 5mliens de 100m</a:t>
            </a:r>
          </a:p>
          <a:p>
            <a:pPr lvl="1">
              <a:defRPr/>
            </a:pPr>
            <a:r>
              <a:rPr lang="fr-FR">
                <a:cs typeface="+mn-cs"/>
              </a:rPr>
              <a:t>Liens de 100m maximum (équipement terminal </a:t>
            </a:r>
            <a:r>
              <a:rPr lang="fr-FR">
                <a:cs typeface="+mn-cs"/>
                <a:sym typeface="Symbol" charset="0"/>
              </a:rPr>
              <a:t> </a:t>
            </a:r>
            <a:r>
              <a:rPr lang="en-US" i="1">
                <a:effectLst>
                  <a:outerShdw blurRad="38100" dist="38100" dir="2700000" algn="tl">
                    <a:srgbClr val="DDDDDD"/>
                  </a:outerShdw>
                </a:effectLst>
                <a:cs typeface="+mn-cs"/>
                <a:sym typeface="Symbol" charset="0"/>
              </a:rPr>
              <a:t>Hub</a:t>
            </a:r>
            <a:r>
              <a:rPr lang="fr-FR">
                <a:cs typeface="+mn-cs"/>
                <a:sym typeface="Symbol" charset="0"/>
              </a:rPr>
              <a:t> Épine dorsale)</a:t>
            </a:r>
          </a:p>
          <a:p>
            <a:pPr lvl="2">
              <a:buFontTx/>
              <a:buChar char="•"/>
              <a:defRPr/>
            </a:pPr>
            <a:r>
              <a:rPr lang="fr-FR" sz="1800">
                <a:cs typeface="+mn-cs"/>
              </a:rPr>
              <a:t>raccords compris,</a:t>
            </a:r>
          </a:p>
          <a:p>
            <a:pPr lvl="2">
              <a:buFontTx/>
              <a:buChar char="•"/>
              <a:defRPr/>
            </a:pPr>
            <a:r>
              <a:rPr lang="fr-FR" sz="1800">
                <a:cs typeface="+mn-cs"/>
              </a:rPr>
              <a:t>distance réelle (y compris montées, descentes de câble)</a:t>
            </a:r>
          </a:p>
          <a:p>
            <a:pPr lvl="2">
              <a:buFontTx/>
              <a:buChar char="•"/>
              <a:defRPr/>
            </a:pPr>
            <a:r>
              <a:rPr lang="en-US" sz="1800" i="1">
                <a:effectLst>
                  <a:outerShdw blurRad="38100" dist="38100" dir="2700000" algn="tl">
                    <a:srgbClr val="DDDDDD"/>
                  </a:outerShdw>
                </a:effectLst>
                <a:cs typeface="+mn-cs"/>
              </a:rPr>
              <a:t>Up-link</a:t>
            </a:r>
            <a:r>
              <a:rPr lang="fr-FR" sz="1800">
                <a:cs typeface="+mn-cs"/>
              </a:rPr>
              <a:t> optique de 225m, liens de 100m</a:t>
            </a:r>
            <a:endParaRPr lang="fr-FR">
              <a:cs typeface="+mn-cs"/>
            </a:endParaRPr>
          </a:p>
        </p:txBody>
      </p:sp>
      <p:sp>
        <p:nvSpPr>
          <p:cNvPr id="109572" name="Text Box 4"/>
          <p:cNvSpPr txBox="1">
            <a:spLocks noChangeAspect="1" noChangeArrowheads="1"/>
          </p:cNvSpPr>
          <p:nvPr/>
        </p:nvSpPr>
        <p:spPr bwMode="auto">
          <a:xfrm>
            <a:off x="539750" y="5037138"/>
            <a:ext cx="50990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b="1">
                <a:cs typeface="+mn-cs"/>
              </a:rPr>
              <a:t>100 Base FX</a:t>
            </a:r>
            <a:endParaRPr lang="fr-FR">
              <a:cs typeface="+mn-cs"/>
            </a:endParaRPr>
          </a:p>
          <a:p>
            <a:pPr lvl="1">
              <a:buFontTx/>
              <a:buChar char="•"/>
              <a:defRPr/>
            </a:pPr>
            <a:r>
              <a:rPr lang="fr-FR" sz="1800">
                <a:cs typeface="+mn-cs"/>
              </a:rPr>
              <a:t>Utilise la couche T.P-P.M.D de F.D.D.I</a:t>
            </a:r>
          </a:p>
          <a:p>
            <a:pPr lvl="1">
              <a:buFontTx/>
              <a:buChar char="•"/>
              <a:defRPr/>
            </a:pPr>
            <a:r>
              <a:rPr lang="fr-FR" sz="1800">
                <a:cs typeface="+mn-cs"/>
              </a:rPr>
              <a:t>Réseau de 412m maximum en CSMA/CD</a:t>
            </a:r>
          </a:p>
        </p:txBody>
      </p:sp>
      <p:sp>
        <p:nvSpPr>
          <p:cNvPr id="109573" name="Text Box 5"/>
          <p:cNvSpPr txBox="1">
            <a:spLocks noChangeAspect="1" noChangeArrowheads="1"/>
          </p:cNvSpPr>
          <p:nvPr/>
        </p:nvSpPr>
        <p:spPr bwMode="auto">
          <a:xfrm>
            <a:off x="539750" y="4138613"/>
            <a:ext cx="6775450"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b="1">
                <a:cs typeface="+mn-cs"/>
              </a:rPr>
              <a:t>100 Base TX</a:t>
            </a:r>
            <a:endParaRPr lang="fr-FR">
              <a:cs typeface="+mn-cs"/>
            </a:endParaRPr>
          </a:p>
          <a:p>
            <a:pPr lvl="1">
              <a:buFontTx/>
              <a:buChar char="•"/>
              <a:defRPr/>
            </a:pPr>
            <a:r>
              <a:rPr lang="fr-FR" sz="1800">
                <a:cs typeface="+mn-cs"/>
              </a:rPr>
              <a:t>Utilise la couche T.P-P.M.D de F.D.D.I</a:t>
            </a:r>
          </a:p>
        </p:txBody>
      </p:sp>
      <p:sp>
        <p:nvSpPr>
          <p:cNvPr id="2" name="Date Placeholder 1"/>
          <p:cNvSpPr>
            <a:spLocks noGrp="1"/>
          </p:cNvSpPr>
          <p:nvPr>
            <p:ph type="dt" sz="quarter" idx="10"/>
          </p:nvPr>
        </p:nvSpPr>
        <p:spPr/>
        <p:txBody>
          <a:bodyPr/>
          <a:lstStyle/>
          <a:p>
            <a:pPr>
              <a:defRPr/>
            </a:pPr>
            <a:r>
              <a:rPr lang="fr-FR" smtClean="0"/>
              <a:t>© </a:t>
            </a:r>
            <a:fld id="{E9C88330-AE67-0741-8D61-D0F7609E23D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ED10E45-4A3C-7F48-9EF9-05DC2FE07D09}" type="slidenum">
              <a:rPr lang="fr-FR" smtClean="0"/>
              <a:pPr>
                <a:defRPr/>
              </a:pPr>
              <a:t>35</a:t>
            </a:fld>
            <a:endParaRPr lang="fr-F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solidFill>
                  <a:schemeClr val="tx1"/>
                </a:solidFill>
                <a:cs typeface="+mj-cs"/>
              </a:rPr>
              <a:t>Câblage Ethernet/IEEE-802.3</a:t>
            </a:r>
          </a:p>
        </p:txBody>
      </p:sp>
      <p:graphicFrame>
        <p:nvGraphicFramePr>
          <p:cNvPr id="107522" name="Object 4"/>
          <p:cNvGraphicFramePr>
            <a:graphicFrameLocks noChangeAspect="1"/>
          </p:cNvGraphicFramePr>
          <p:nvPr/>
        </p:nvGraphicFramePr>
        <p:xfrm>
          <a:off x="827088" y="1150938"/>
          <a:ext cx="7607300" cy="3733800"/>
        </p:xfrm>
        <a:graphic>
          <a:graphicData uri="http://schemas.openxmlformats.org/presentationml/2006/ole">
            <mc:AlternateContent xmlns:mc="http://schemas.openxmlformats.org/markup-compatibility/2006">
              <mc:Choice xmlns:v="urn:schemas-microsoft-com:vml" Requires="v">
                <p:oleObj spid="_x0000_s107540" name="Document" r:id="rId3" imgW="7613904" imgH="3745992" progId="Word.Document.8">
                  <p:embed/>
                </p:oleObj>
              </mc:Choice>
              <mc:Fallback>
                <p:oleObj name="Document" r:id="rId3" imgW="7613904" imgH="3745992"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150938"/>
                        <a:ext cx="76073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8917" name="Text Box 5"/>
          <p:cNvSpPr txBox="1">
            <a:spLocks noChangeAspect="1" noChangeArrowheads="1"/>
          </p:cNvSpPr>
          <p:nvPr/>
        </p:nvSpPr>
        <p:spPr bwMode="auto">
          <a:xfrm>
            <a:off x="838200" y="5638800"/>
            <a:ext cx="4387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1800">
                <a:cs typeface="+mn-cs"/>
              </a:rPr>
              <a:t>F.O.I.R.L. : Fiber Optic Inter‑Repeater Link</a:t>
            </a:r>
            <a:endParaRPr lang="fr-FR" sz="1800">
              <a:cs typeface="+mn-cs"/>
            </a:endParaRPr>
          </a:p>
        </p:txBody>
      </p:sp>
      <p:sp>
        <p:nvSpPr>
          <p:cNvPr id="2" name="Date Placeholder 1"/>
          <p:cNvSpPr>
            <a:spLocks noGrp="1"/>
          </p:cNvSpPr>
          <p:nvPr>
            <p:ph type="dt" sz="quarter" idx="10"/>
          </p:nvPr>
        </p:nvSpPr>
        <p:spPr/>
        <p:txBody>
          <a:bodyPr/>
          <a:lstStyle/>
          <a:p>
            <a:pPr>
              <a:defRPr/>
            </a:pPr>
            <a:r>
              <a:rPr lang="fr-FR" smtClean="0"/>
              <a:t>© </a:t>
            </a:r>
            <a:fld id="{1BF3959B-1603-C24F-92C2-062FCC3CAEB7}"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4869F274-A762-C746-A932-6078F6C63C9F}" type="slidenum">
              <a:rPr lang="fr-FR" smtClean="0"/>
              <a:pPr>
                <a:defRPr/>
              </a:pPr>
              <a:t>36</a:t>
            </a:fld>
            <a:endParaRPr lang="fr-FR"/>
          </a:p>
        </p:txBody>
      </p:sp>
    </p:spTree>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solidFill>
                  <a:schemeClr val="tx1"/>
                </a:solidFill>
                <a:cs typeface="+mj-cs"/>
              </a:rPr>
              <a:t>Anneau à Jeton (</a:t>
            </a:r>
            <a:r>
              <a:rPr lang="en-US" sz="4000" i="1" smtClean="0">
                <a:solidFill>
                  <a:schemeClr val="tx1"/>
                </a:solidFill>
                <a:effectLst>
                  <a:outerShdw blurRad="38100" dist="38100" dir="2700000" algn="tl">
                    <a:srgbClr val="DDDDDD"/>
                  </a:outerShdw>
                </a:effectLst>
                <a:cs typeface="+mj-cs"/>
              </a:rPr>
              <a:t>Token Ring</a:t>
            </a:r>
            <a:r>
              <a:rPr lang="fr-FR" sz="4000" smtClean="0">
                <a:solidFill>
                  <a:schemeClr val="tx1"/>
                </a:solidFill>
                <a:cs typeface="+mj-cs"/>
              </a:rPr>
              <a:t>)</a:t>
            </a:r>
          </a:p>
        </p:txBody>
      </p:sp>
      <p:graphicFrame>
        <p:nvGraphicFramePr>
          <p:cNvPr id="108546" name="Object 6"/>
          <p:cNvGraphicFramePr>
            <a:graphicFrameLocks noChangeAspect="1"/>
          </p:cNvGraphicFramePr>
          <p:nvPr/>
        </p:nvGraphicFramePr>
        <p:xfrm>
          <a:off x="1333500" y="1143000"/>
          <a:ext cx="6223000" cy="2032000"/>
        </p:xfrm>
        <a:graphic>
          <a:graphicData uri="http://schemas.openxmlformats.org/presentationml/2006/ole">
            <mc:AlternateContent xmlns:mc="http://schemas.openxmlformats.org/markup-compatibility/2006">
              <mc:Choice xmlns:v="urn:schemas-microsoft-com:vml" Requires="v">
                <p:oleObj spid="_x0000_s108566" name="Document" r:id="rId3" imgW="6230112" imgH="2100072" progId="Word.Document.8">
                  <p:embed/>
                </p:oleObj>
              </mc:Choice>
              <mc:Fallback>
                <p:oleObj name="Document" r:id="rId3" imgW="6230112" imgH="2100072" progId="Word.Documen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143000"/>
                        <a:ext cx="62230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18791" name="Text Box 7"/>
          <p:cNvSpPr txBox="1">
            <a:spLocks noChangeAspect="1" noChangeArrowheads="1"/>
          </p:cNvSpPr>
          <p:nvPr/>
        </p:nvSpPr>
        <p:spPr bwMode="auto">
          <a:xfrm>
            <a:off x="719138" y="3238500"/>
            <a:ext cx="7640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En règle générale les LANs 802.5 sont implémentes en </a:t>
            </a:r>
            <a:r>
              <a:rPr lang="fr-FR" sz="2400" b="1" i="1">
                <a:effectLst>
                  <a:outerShdw blurRad="38100" dist="38100" dir="2700000" algn="tl">
                    <a:srgbClr val="DDDDDD"/>
                  </a:outerShdw>
                </a:effectLst>
                <a:cs typeface="+mn-cs"/>
              </a:rPr>
              <a:t>étoile</a:t>
            </a:r>
            <a:endParaRPr lang="fr-FR" sz="2400">
              <a:cs typeface="+mn-cs"/>
            </a:endParaRPr>
          </a:p>
        </p:txBody>
      </p:sp>
      <p:sp>
        <p:nvSpPr>
          <p:cNvPr id="118792" name="Text Box 8"/>
          <p:cNvSpPr txBox="1">
            <a:spLocks noChangeAspect="1" noChangeArrowheads="1"/>
          </p:cNvSpPr>
          <p:nvPr/>
        </p:nvSpPr>
        <p:spPr bwMode="auto">
          <a:xfrm>
            <a:off x="719138" y="3922713"/>
            <a:ext cx="7696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La taille du champ de routage diffère aussi entre LANs 802.5 et T.R.-IBM</a:t>
            </a:r>
          </a:p>
        </p:txBody>
      </p:sp>
      <p:sp>
        <p:nvSpPr>
          <p:cNvPr id="118793" name="Text Box 9"/>
          <p:cNvSpPr txBox="1">
            <a:spLocks noChangeAspect="1" noChangeArrowheads="1"/>
          </p:cNvSpPr>
          <p:nvPr/>
        </p:nvSpPr>
        <p:spPr bwMode="auto">
          <a:xfrm>
            <a:off x="719138" y="4965700"/>
            <a:ext cx="7635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Les spécifications de câblage IBM sont à l’origine basées sur les </a:t>
            </a:r>
            <a:r>
              <a:rPr lang="fr-FR" sz="2400" b="1" i="1">
                <a:cs typeface="+mn-cs"/>
              </a:rPr>
              <a:t>types</a:t>
            </a:r>
            <a:r>
              <a:rPr lang="fr-FR" sz="2400">
                <a:cs typeface="+mn-cs"/>
              </a:rPr>
              <a:t> de câbles IBM</a:t>
            </a:r>
          </a:p>
        </p:txBody>
      </p:sp>
      <p:sp>
        <p:nvSpPr>
          <p:cNvPr id="2" name="Date Placeholder 1"/>
          <p:cNvSpPr>
            <a:spLocks noGrp="1"/>
          </p:cNvSpPr>
          <p:nvPr>
            <p:ph type="dt" sz="quarter" idx="10"/>
          </p:nvPr>
        </p:nvSpPr>
        <p:spPr/>
        <p:txBody>
          <a:bodyPr/>
          <a:lstStyle/>
          <a:p>
            <a:pPr>
              <a:defRPr/>
            </a:pPr>
            <a:r>
              <a:rPr lang="fr-FR" smtClean="0"/>
              <a:t>© </a:t>
            </a:r>
            <a:fld id="{479C0A8E-ACAA-F84D-96C5-D698DAC30041}"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A0096A2-63A9-5E4B-B3A1-64605B763D6C}" type="slidenum">
              <a:rPr lang="fr-FR" smtClean="0"/>
              <a:pPr>
                <a:defRPr/>
              </a:pPr>
              <a:t>37</a:t>
            </a:fld>
            <a:endParaRPr lang="fr-F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solidFill>
                  <a:schemeClr val="tx1"/>
                </a:solidFill>
                <a:cs typeface="+mj-cs"/>
              </a:rPr>
              <a:t>Anneau à Jeton - Format de Trames</a:t>
            </a:r>
          </a:p>
        </p:txBody>
      </p:sp>
      <p:graphicFrame>
        <p:nvGraphicFramePr>
          <p:cNvPr id="109570" name="Object 8"/>
          <p:cNvGraphicFramePr>
            <a:graphicFrameLocks noChangeAspect="1"/>
          </p:cNvGraphicFramePr>
          <p:nvPr/>
        </p:nvGraphicFramePr>
        <p:xfrm>
          <a:off x="898525" y="1917700"/>
          <a:ext cx="6883400" cy="901700"/>
        </p:xfrm>
        <a:graphic>
          <a:graphicData uri="http://schemas.openxmlformats.org/presentationml/2006/ole">
            <mc:AlternateContent xmlns:mc="http://schemas.openxmlformats.org/markup-compatibility/2006">
              <mc:Choice xmlns:v="urn:schemas-microsoft-com:vml" Requires="v">
                <p:oleObj spid="_x0000_s109599" name="Document" r:id="rId3" imgW="6890004" imgH="970788" progId="Word.Document.8">
                  <p:embed/>
                </p:oleObj>
              </mc:Choice>
              <mc:Fallback>
                <p:oleObj name="Document" r:id="rId3" imgW="6890004" imgH="970788" progId="Word.Document.8">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525" y="1917700"/>
                        <a:ext cx="68834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0841" name="Text Box 9"/>
          <p:cNvSpPr txBox="1">
            <a:spLocks noChangeAspect="1" noChangeArrowheads="1"/>
          </p:cNvSpPr>
          <p:nvPr/>
        </p:nvSpPr>
        <p:spPr bwMode="auto">
          <a:xfrm>
            <a:off x="898525" y="1079500"/>
            <a:ext cx="4511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Trame de Commande ou Données</a:t>
            </a:r>
          </a:p>
        </p:txBody>
      </p:sp>
      <p:graphicFrame>
        <p:nvGraphicFramePr>
          <p:cNvPr id="109572" name="Object 10"/>
          <p:cNvGraphicFramePr>
            <a:graphicFrameLocks noChangeAspect="1"/>
          </p:cNvGraphicFramePr>
          <p:nvPr/>
        </p:nvGraphicFramePr>
        <p:xfrm>
          <a:off x="898525" y="4216400"/>
          <a:ext cx="2794000" cy="889000"/>
        </p:xfrm>
        <a:graphic>
          <a:graphicData uri="http://schemas.openxmlformats.org/presentationml/2006/ole">
            <mc:AlternateContent xmlns:mc="http://schemas.openxmlformats.org/markup-compatibility/2006">
              <mc:Choice xmlns:v="urn:schemas-microsoft-com:vml" Requires="v">
                <p:oleObj spid="_x0000_s109600" name="Document" r:id="rId5" imgW="2799588" imgH="970788" progId="Word.Document.8">
                  <p:embed/>
                </p:oleObj>
              </mc:Choice>
              <mc:Fallback>
                <p:oleObj name="Document" r:id="rId5" imgW="2799588" imgH="970788" progId="Word.Document.8">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525" y="4216400"/>
                        <a:ext cx="27940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0843" name="Text Box 11"/>
          <p:cNvSpPr txBox="1">
            <a:spLocks noChangeAspect="1" noChangeArrowheads="1"/>
          </p:cNvSpPr>
          <p:nvPr/>
        </p:nvSpPr>
        <p:spPr bwMode="auto">
          <a:xfrm>
            <a:off x="898525" y="3417888"/>
            <a:ext cx="214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Trame de </a:t>
            </a:r>
            <a:r>
              <a:rPr lang="fr-FR" sz="2400" i="1">
                <a:effectLst>
                  <a:outerShdw blurRad="38100" dist="38100" dir="2700000" algn="tl">
                    <a:srgbClr val="DDDDDD"/>
                  </a:outerShdw>
                </a:effectLst>
                <a:cs typeface="+mn-cs"/>
              </a:rPr>
              <a:t>Jeton</a:t>
            </a:r>
            <a:endParaRPr lang="fr-FR" sz="2400">
              <a:cs typeface="+mn-cs"/>
            </a:endParaRPr>
          </a:p>
        </p:txBody>
      </p:sp>
      <p:sp>
        <p:nvSpPr>
          <p:cNvPr id="2" name="Date Placeholder 1"/>
          <p:cNvSpPr>
            <a:spLocks noGrp="1"/>
          </p:cNvSpPr>
          <p:nvPr>
            <p:ph type="dt" sz="quarter" idx="10"/>
          </p:nvPr>
        </p:nvSpPr>
        <p:spPr/>
        <p:txBody>
          <a:bodyPr/>
          <a:lstStyle/>
          <a:p>
            <a:pPr>
              <a:defRPr/>
            </a:pPr>
            <a:r>
              <a:rPr lang="fr-FR" smtClean="0"/>
              <a:t>© </a:t>
            </a:r>
            <a:fld id="{B304ED2F-45FE-B84D-A53D-7CC1E43FCD48}"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9A9D8BC-0139-D14C-AB77-067B3EEB559A}" type="slidenum">
              <a:rPr lang="fr-FR" smtClean="0"/>
              <a:pPr>
                <a:defRPr/>
              </a:pPr>
              <a:t>38</a:t>
            </a:fld>
            <a:endParaRPr lang="fr-F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solidFill>
                  <a:schemeClr val="tx1"/>
                </a:solidFill>
                <a:cs typeface="+mj-cs"/>
              </a:rPr>
              <a:t>100VG‑AnyLAN</a:t>
            </a:r>
          </a:p>
        </p:txBody>
      </p:sp>
      <p:sp>
        <p:nvSpPr>
          <p:cNvPr id="119811" name="Text Box 3"/>
          <p:cNvSpPr txBox="1">
            <a:spLocks noChangeAspect="1" noChangeArrowheads="1"/>
          </p:cNvSpPr>
          <p:nvPr/>
        </p:nvSpPr>
        <p:spPr bwMode="auto">
          <a:xfrm>
            <a:off x="539750" y="1258888"/>
            <a:ext cx="7848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A l’initiative d’HP et d’IBM un ensemble des constructeurs ont développé un standard pour les réseaux à 100 Mbits/s, le </a:t>
            </a:r>
            <a:r>
              <a:rPr lang="fr-FR" sz="2400" b="1" i="1">
                <a:effectLst>
                  <a:outerShdw blurRad="38100" dist="38100" dir="2700000" algn="tl">
                    <a:srgbClr val="DDDDDD"/>
                  </a:outerShdw>
                </a:effectLst>
                <a:cs typeface="+mn-cs"/>
              </a:rPr>
              <a:t>100VG‑AnyLAN</a:t>
            </a:r>
            <a:r>
              <a:rPr lang="fr-FR" sz="2400">
                <a:cs typeface="+mn-cs"/>
              </a:rPr>
              <a:t>, proposé sous la désignation IEEE‑802.12 à la commission IEEE.</a:t>
            </a:r>
          </a:p>
        </p:txBody>
      </p:sp>
      <p:sp>
        <p:nvSpPr>
          <p:cNvPr id="119812" name="Text Box 4"/>
          <p:cNvSpPr txBox="1">
            <a:spLocks noChangeAspect="1" noChangeArrowheads="1"/>
          </p:cNvSpPr>
          <p:nvPr/>
        </p:nvSpPr>
        <p:spPr bwMode="auto">
          <a:xfrm>
            <a:off x="539750" y="4929188"/>
            <a:ext cx="67754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b="1" i="1">
                <a:effectLst>
                  <a:outerShdw blurRad="38100" dist="38100" dir="2700000" algn="tl">
                    <a:srgbClr val="DDDDDD"/>
                  </a:outerShdw>
                </a:effectLst>
                <a:cs typeface="+mn-cs"/>
              </a:rPr>
              <a:t>100VG‑AnyLAN</a:t>
            </a:r>
            <a:r>
              <a:rPr lang="fr-FR" sz="2400">
                <a:cs typeface="+mn-cs"/>
              </a:rPr>
              <a:t> ne s’imposera sur le marché et son développement n’est pas poursuivi.</a:t>
            </a:r>
          </a:p>
        </p:txBody>
      </p:sp>
      <p:sp>
        <p:nvSpPr>
          <p:cNvPr id="119813" name="Text Box 5"/>
          <p:cNvSpPr txBox="1">
            <a:spLocks noChangeAspect="1" noChangeArrowheads="1"/>
          </p:cNvSpPr>
          <p:nvPr/>
        </p:nvSpPr>
        <p:spPr bwMode="auto">
          <a:xfrm>
            <a:off x="539750" y="3238500"/>
            <a:ext cx="7239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Le </a:t>
            </a:r>
            <a:r>
              <a:rPr lang="fr-FR" sz="2400" b="1" i="1">
                <a:effectLst>
                  <a:outerShdw blurRad="38100" dist="38100" dir="2700000" algn="tl">
                    <a:srgbClr val="DDDDDD"/>
                  </a:outerShdw>
                </a:effectLst>
                <a:cs typeface="+mn-cs"/>
              </a:rPr>
              <a:t>100VG‑AnyLAN</a:t>
            </a:r>
            <a:r>
              <a:rPr lang="fr-FR" sz="2400">
                <a:cs typeface="+mn-cs"/>
              </a:rPr>
              <a:t> offre une plate-forme d’intégration universelle pour IEEE‑802.3 (Ethernet) et IEEE‑802.5 (</a:t>
            </a:r>
            <a:r>
              <a:rPr lang="en-US" sz="2400">
                <a:cs typeface="+mn-cs"/>
              </a:rPr>
              <a:t>Token Ring</a:t>
            </a:r>
            <a:r>
              <a:rPr lang="fr-FR" sz="2400">
                <a:cs typeface="+mn-cs"/>
              </a:rPr>
              <a:t>).</a:t>
            </a:r>
          </a:p>
        </p:txBody>
      </p:sp>
      <p:sp>
        <p:nvSpPr>
          <p:cNvPr id="2" name="Date Placeholder 1"/>
          <p:cNvSpPr>
            <a:spLocks noGrp="1"/>
          </p:cNvSpPr>
          <p:nvPr>
            <p:ph type="dt" sz="quarter" idx="10"/>
          </p:nvPr>
        </p:nvSpPr>
        <p:spPr/>
        <p:txBody>
          <a:bodyPr/>
          <a:lstStyle/>
          <a:p>
            <a:pPr>
              <a:defRPr/>
            </a:pPr>
            <a:r>
              <a:rPr lang="fr-FR" smtClean="0"/>
              <a:t>© </a:t>
            </a:r>
            <a:fld id="{8A717D31-2330-E642-ADC3-930A6BBAB2C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4098033-D7B7-BC49-A539-898739237C0A}" type="slidenum">
              <a:rPr lang="fr-FR" smtClean="0"/>
              <a:pPr>
                <a:defRPr/>
              </a:pPr>
              <a:t>39</a:t>
            </a:fld>
            <a:endParaRPr lang="fr-F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spect="1" noChangeArrowheads="1"/>
          </p:cNvSpPr>
          <p:nvPr>
            <p:ph type="title"/>
          </p:nvPr>
        </p:nvSpPr>
        <p:spPr>
          <a:xfrm>
            <a:off x="431800" y="0"/>
            <a:ext cx="8277225" cy="701675"/>
          </a:xfrm>
        </p:spPr>
        <p:txBody>
          <a:bodyPr>
            <a:spAutoFit/>
          </a:bodyPr>
          <a:lstStyle/>
          <a:p>
            <a:pPr>
              <a:defRPr/>
            </a:pPr>
            <a:r>
              <a:rPr lang="fr-FR" sz="4000" dirty="0" smtClean="0">
                <a:cs typeface="+mj-cs"/>
              </a:rPr>
              <a:t>Interconnexion pour la communication</a:t>
            </a:r>
          </a:p>
        </p:txBody>
      </p:sp>
      <p:sp>
        <p:nvSpPr>
          <p:cNvPr id="95236" name="Text Box 4"/>
          <p:cNvSpPr txBox="1">
            <a:spLocks noChangeAspect="1" noChangeArrowheads="1"/>
          </p:cNvSpPr>
          <p:nvPr/>
        </p:nvSpPr>
        <p:spPr bwMode="auto">
          <a:xfrm>
            <a:off x="1584325" y="1931988"/>
            <a:ext cx="8540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Directe</a:t>
            </a:r>
          </a:p>
        </p:txBody>
      </p:sp>
      <p:sp>
        <p:nvSpPr>
          <p:cNvPr id="95237" name="Text Box 5"/>
          <p:cNvSpPr txBox="1">
            <a:spLocks noChangeAspect="1" noChangeArrowheads="1"/>
          </p:cNvSpPr>
          <p:nvPr/>
        </p:nvSpPr>
        <p:spPr bwMode="auto">
          <a:xfrm>
            <a:off x="6248400" y="1931988"/>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Indirecte</a:t>
            </a:r>
          </a:p>
        </p:txBody>
      </p:sp>
      <p:sp>
        <p:nvSpPr>
          <p:cNvPr id="95238" name="Text Box 6"/>
          <p:cNvSpPr txBox="1">
            <a:spLocks noChangeAspect="1" noChangeArrowheads="1"/>
          </p:cNvSpPr>
          <p:nvPr/>
        </p:nvSpPr>
        <p:spPr bwMode="auto">
          <a:xfrm>
            <a:off x="457200" y="4081463"/>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Spécialisée</a:t>
            </a:r>
          </a:p>
        </p:txBody>
      </p:sp>
      <p:sp>
        <p:nvSpPr>
          <p:cNvPr id="95239" name="Text Box 7"/>
          <p:cNvSpPr txBox="1">
            <a:spLocks noChangeAspect="1" noChangeArrowheads="1"/>
          </p:cNvSpPr>
          <p:nvPr/>
        </p:nvSpPr>
        <p:spPr bwMode="auto">
          <a:xfrm>
            <a:off x="1981200" y="4081463"/>
            <a:ext cx="1006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Partagée</a:t>
            </a:r>
          </a:p>
        </p:txBody>
      </p:sp>
      <p:sp>
        <p:nvSpPr>
          <p:cNvPr id="95240" name="Text Box 8"/>
          <p:cNvSpPr txBox="1">
            <a:spLocks noChangeAspect="1" noChangeArrowheads="1"/>
          </p:cNvSpPr>
          <p:nvPr/>
        </p:nvSpPr>
        <p:spPr bwMode="auto">
          <a:xfrm>
            <a:off x="152400" y="5681663"/>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Boucle</a:t>
            </a:r>
          </a:p>
        </p:txBody>
      </p:sp>
      <p:sp>
        <p:nvSpPr>
          <p:cNvPr id="95241" name="Text Box 9"/>
          <p:cNvSpPr txBox="1">
            <a:spLocks noChangeAspect="1" noChangeArrowheads="1"/>
          </p:cNvSpPr>
          <p:nvPr/>
        </p:nvSpPr>
        <p:spPr bwMode="auto">
          <a:xfrm>
            <a:off x="990600" y="5681663"/>
            <a:ext cx="1066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Complète</a:t>
            </a:r>
          </a:p>
        </p:txBody>
      </p:sp>
      <p:sp>
        <p:nvSpPr>
          <p:cNvPr id="95242" name="Text Box 10"/>
          <p:cNvSpPr txBox="1">
            <a:spLocks noChangeAspect="1" noChangeArrowheads="1"/>
          </p:cNvSpPr>
          <p:nvPr/>
        </p:nvSpPr>
        <p:spPr bwMode="auto">
          <a:xfrm>
            <a:off x="2209800" y="5681663"/>
            <a:ext cx="1006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Mémoire</a:t>
            </a:r>
          </a:p>
        </p:txBody>
      </p:sp>
      <p:sp>
        <p:nvSpPr>
          <p:cNvPr id="95243" name="Text Box 11"/>
          <p:cNvSpPr txBox="1">
            <a:spLocks noChangeAspect="1" noChangeArrowheads="1"/>
          </p:cNvSpPr>
          <p:nvPr/>
        </p:nvSpPr>
        <p:spPr bwMode="auto">
          <a:xfrm>
            <a:off x="3260725" y="5681663"/>
            <a:ext cx="549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Bus</a:t>
            </a:r>
          </a:p>
        </p:txBody>
      </p:sp>
      <p:sp>
        <p:nvSpPr>
          <p:cNvPr id="95244" name="Text Box 12"/>
          <p:cNvSpPr txBox="1">
            <a:spLocks noChangeAspect="1" noChangeArrowheads="1"/>
          </p:cNvSpPr>
          <p:nvPr/>
        </p:nvSpPr>
        <p:spPr bwMode="auto">
          <a:xfrm>
            <a:off x="5029200" y="2998788"/>
            <a:ext cx="1219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Centralisée</a:t>
            </a:r>
          </a:p>
        </p:txBody>
      </p:sp>
      <p:sp>
        <p:nvSpPr>
          <p:cNvPr id="95245" name="Text Box 13"/>
          <p:cNvSpPr txBox="1">
            <a:spLocks noChangeAspect="1" noChangeArrowheads="1"/>
          </p:cNvSpPr>
          <p:nvPr/>
        </p:nvSpPr>
        <p:spPr bwMode="auto">
          <a:xfrm>
            <a:off x="7162800" y="2998788"/>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Décentralisée</a:t>
            </a:r>
          </a:p>
        </p:txBody>
      </p:sp>
      <p:sp>
        <p:nvSpPr>
          <p:cNvPr id="95246" name="Text Box 14"/>
          <p:cNvSpPr txBox="1">
            <a:spLocks noChangeAspect="1" noChangeArrowheads="1"/>
          </p:cNvSpPr>
          <p:nvPr/>
        </p:nvSpPr>
        <p:spPr bwMode="auto">
          <a:xfrm>
            <a:off x="4267200" y="4081463"/>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Spécialisée</a:t>
            </a:r>
          </a:p>
        </p:txBody>
      </p:sp>
      <p:sp>
        <p:nvSpPr>
          <p:cNvPr id="95247" name="Text Box 15"/>
          <p:cNvSpPr txBox="1">
            <a:spLocks noChangeAspect="1" noChangeArrowheads="1"/>
          </p:cNvSpPr>
          <p:nvPr/>
        </p:nvSpPr>
        <p:spPr bwMode="auto">
          <a:xfrm>
            <a:off x="5622925" y="4081463"/>
            <a:ext cx="1006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Partagée</a:t>
            </a:r>
          </a:p>
        </p:txBody>
      </p:sp>
      <p:sp>
        <p:nvSpPr>
          <p:cNvPr id="95248" name="Text Box 16"/>
          <p:cNvSpPr txBox="1">
            <a:spLocks noChangeAspect="1" noChangeArrowheads="1"/>
          </p:cNvSpPr>
          <p:nvPr/>
        </p:nvSpPr>
        <p:spPr bwMode="auto">
          <a:xfrm>
            <a:off x="4114800" y="5681663"/>
            <a:ext cx="762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Étoile</a:t>
            </a:r>
          </a:p>
        </p:txBody>
      </p:sp>
      <p:sp>
        <p:nvSpPr>
          <p:cNvPr id="95249" name="Text Box 17"/>
          <p:cNvSpPr txBox="1">
            <a:spLocks noChangeAspect="1" noChangeArrowheads="1"/>
          </p:cNvSpPr>
          <p:nvPr/>
        </p:nvSpPr>
        <p:spPr bwMode="auto">
          <a:xfrm>
            <a:off x="4876800" y="5681663"/>
            <a:ext cx="777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Boucle</a:t>
            </a:r>
          </a:p>
        </p:txBody>
      </p:sp>
      <p:sp>
        <p:nvSpPr>
          <p:cNvPr id="95250" name="Text Box 18"/>
          <p:cNvSpPr txBox="1">
            <a:spLocks noChangeAspect="1" noChangeArrowheads="1"/>
          </p:cNvSpPr>
          <p:nvPr/>
        </p:nvSpPr>
        <p:spPr bwMode="auto">
          <a:xfrm>
            <a:off x="5715000" y="5681663"/>
            <a:ext cx="549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Bus</a:t>
            </a:r>
          </a:p>
        </p:txBody>
      </p:sp>
      <p:sp>
        <p:nvSpPr>
          <p:cNvPr id="95251" name="Text Box 19"/>
          <p:cNvSpPr txBox="1">
            <a:spLocks noChangeAspect="1" noChangeArrowheads="1"/>
          </p:cNvSpPr>
          <p:nvPr/>
        </p:nvSpPr>
        <p:spPr bwMode="auto">
          <a:xfrm>
            <a:off x="6232525" y="5683250"/>
            <a:ext cx="1082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Régulière</a:t>
            </a:r>
          </a:p>
        </p:txBody>
      </p:sp>
      <p:sp>
        <p:nvSpPr>
          <p:cNvPr id="95252" name="Text Box 20"/>
          <p:cNvSpPr txBox="1">
            <a:spLocks noChangeAspect="1" noChangeArrowheads="1"/>
          </p:cNvSpPr>
          <p:nvPr/>
        </p:nvSpPr>
        <p:spPr bwMode="auto">
          <a:xfrm>
            <a:off x="7315200" y="5681663"/>
            <a:ext cx="1158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Irrégulière</a:t>
            </a:r>
          </a:p>
        </p:txBody>
      </p:sp>
      <p:sp>
        <p:nvSpPr>
          <p:cNvPr id="95253" name="Text Box 21"/>
          <p:cNvSpPr txBox="1">
            <a:spLocks noChangeAspect="1" noChangeArrowheads="1"/>
          </p:cNvSpPr>
          <p:nvPr/>
        </p:nvSpPr>
        <p:spPr bwMode="auto">
          <a:xfrm>
            <a:off x="8458200" y="5681663"/>
            <a:ext cx="549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Bus</a:t>
            </a:r>
          </a:p>
        </p:txBody>
      </p:sp>
      <p:sp>
        <p:nvSpPr>
          <p:cNvPr id="95254" name="Text Box 22"/>
          <p:cNvSpPr txBox="1">
            <a:spLocks noChangeAspect="1" noChangeArrowheads="1"/>
          </p:cNvSpPr>
          <p:nvPr/>
        </p:nvSpPr>
        <p:spPr bwMode="auto">
          <a:xfrm>
            <a:off x="6705600" y="4081463"/>
            <a:ext cx="114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Spécialisée</a:t>
            </a:r>
          </a:p>
        </p:txBody>
      </p:sp>
      <p:sp>
        <p:nvSpPr>
          <p:cNvPr id="95255" name="Text Box 23"/>
          <p:cNvSpPr txBox="1">
            <a:spLocks noChangeAspect="1" noChangeArrowheads="1"/>
          </p:cNvSpPr>
          <p:nvPr/>
        </p:nvSpPr>
        <p:spPr bwMode="auto">
          <a:xfrm>
            <a:off x="8077200" y="4081463"/>
            <a:ext cx="1006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1600" b="1">
                <a:cs typeface="+mn-cs"/>
              </a:rPr>
              <a:t>Partagée</a:t>
            </a:r>
          </a:p>
        </p:txBody>
      </p:sp>
      <p:cxnSp>
        <p:nvCxnSpPr>
          <p:cNvPr id="95256" name="AutoShape 24"/>
          <p:cNvCxnSpPr>
            <a:cxnSpLocks noChangeShapeType="1"/>
            <a:stCxn id="95238" idx="2"/>
            <a:endCxn id="95240" idx="0"/>
          </p:cNvCxnSpPr>
          <p:nvPr/>
        </p:nvCxnSpPr>
        <p:spPr bwMode="auto">
          <a:xfrm flipH="1">
            <a:off x="571500" y="4418013"/>
            <a:ext cx="457200" cy="12636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57" name="AutoShape 25"/>
          <p:cNvCxnSpPr>
            <a:cxnSpLocks noChangeShapeType="1"/>
            <a:stCxn id="95238" idx="2"/>
            <a:endCxn id="95241" idx="0"/>
          </p:cNvCxnSpPr>
          <p:nvPr/>
        </p:nvCxnSpPr>
        <p:spPr bwMode="auto">
          <a:xfrm>
            <a:off x="1028700" y="4418013"/>
            <a:ext cx="495300" cy="12636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58" name="AutoShape 26"/>
          <p:cNvCxnSpPr>
            <a:cxnSpLocks noChangeShapeType="1"/>
            <a:stCxn id="95239" idx="2"/>
            <a:endCxn id="95242" idx="0"/>
          </p:cNvCxnSpPr>
          <p:nvPr/>
        </p:nvCxnSpPr>
        <p:spPr bwMode="auto">
          <a:xfrm>
            <a:off x="2484438" y="4418013"/>
            <a:ext cx="228600" cy="12636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59" name="AutoShape 27"/>
          <p:cNvCxnSpPr>
            <a:cxnSpLocks noChangeShapeType="1"/>
            <a:stCxn id="95239" idx="2"/>
            <a:endCxn id="95243" idx="0"/>
          </p:cNvCxnSpPr>
          <p:nvPr/>
        </p:nvCxnSpPr>
        <p:spPr bwMode="auto">
          <a:xfrm>
            <a:off x="2484438" y="4418013"/>
            <a:ext cx="1050925" cy="12636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0" name="AutoShape 28"/>
          <p:cNvCxnSpPr>
            <a:cxnSpLocks noChangeShapeType="1"/>
            <a:stCxn id="95236" idx="2"/>
            <a:endCxn id="95238" idx="0"/>
          </p:cNvCxnSpPr>
          <p:nvPr/>
        </p:nvCxnSpPr>
        <p:spPr bwMode="auto">
          <a:xfrm flipH="1">
            <a:off x="1028700" y="2268538"/>
            <a:ext cx="982663" cy="1812925"/>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1" name="AutoShape 29"/>
          <p:cNvCxnSpPr>
            <a:cxnSpLocks noChangeShapeType="1"/>
            <a:stCxn id="95236" idx="2"/>
            <a:endCxn id="95239" idx="0"/>
          </p:cNvCxnSpPr>
          <p:nvPr/>
        </p:nvCxnSpPr>
        <p:spPr bwMode="auto">
          <a:xfrm>
            <a:off x="2011363" y="2268538"/>
            <a:ext cx="473075" cy="1812925"/>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2" name="AutoShape 30"/>
          <p:cNvCxnSpPr>
            <a:cxnSpLocks noChangeShapeType="1"/>
            <a:stCxn id="95237" idx="2"/>
            <a:endCxn id="95244" idx="0"/>
          </p:cNvCxnSpPr>
          <p:nvPr/>
        </p:nvCxnSpPr>
        <p:spPr bwMode="auto">
          <a:xfrm flipH="1">
            <a:off x="5638800" y="2268538"/>
            <a:ext cx="1104900" cy="7302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3" name="AutoShape 31"/>
          <p:cNvCxnSpPr>
            <a:cxnSpLocks noChangeShapeType="1"/>
            <a:stCxn id="95237" idx="2"/>
            <a:endCxn id="95245" idx="0"/>
          </p:cNvCxnSpPr>
          <p:nvPr/>
        </p:nvCxnSpPr>
        <p:spPr bwMode="auto">
          <a:xfrm>
            <a:off x="6743700" y="2268538"/>
            <a:ext cx="1104900" cy="7302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4" name="AutoShape 32"/>
          <p:cNvCxnSpPr>
            <a:cxnSpLocks noChangeShapeType="1"/>
            <a:stCxn id="95244" idx="2"/>
            <a:endCxn id="95246" idx="0"/>
          </p:cNvCxnSpPr>
          <p:nvPr/>
        </p:nvCxnSpPr>
        <p:spPr bwMode="auto">
          <a:xfrm flipH="1">
            <a:off x="4838700" y="3335338"/>
            <a:ext cx="800100" cy="746125"/>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5" name="AutoShape 33"/>
          <p:cNvCxnSpPr>
            <a:cxnSpLocks noChangeShapeType="1"/>
            <a:stCxn id="95244" idx="2"/>
            <a:endCxn id="95247" idx="0"/>
          </p:cNvCxnSpPr>
          <p:nvPr/>
        </p:nvCxnSpPr>
        <p:spPr bwMode="auto">
          <a:xfrm>
            <a:off x="5638800" y="3335338"/>
            <a:ext cx="487363" cy="746125"/>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6" name="AutoShape 34"/>
          <p:cNvCxnSpPr>
            <a:cxnSpLocks noChangeShapeType="1"/>
            <a:stCxn id="95245" idx="2"/>
            <a:endCxn id="95254" idx="0"/>
          </p:cNvCxnSpPr>
          <p:nvPr/>
        </p:nvCxnSpPr>
        <p:spPr bwMode="auto">
          <a:xfrm flipH="1">
            <a:off x="7277100" y="3335338"/>
            <a:ext cx="571500" cy="746125"/>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7" name="AutoShape 35"/>
          <p:cNvCxnSpPr>
            <a:cxnSpLocks noChangeShapeType="1"/>
            <a:stCxn id="95245" idx="2"/>
            <a:endCxn id="95255" idx="0"/>
          </p:cNvCxnSpPr>
          <p:nvPr/>
        </p:nvCxnSpPr>
        <p:spPr bwMode="auto">
          <a:xfrm>
            <a:off x="7848600" y="3335338"/>
            <a:ext cx="731838" cy="746125"/>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8" name="AutoShape 36"/>
          <p:cNvCxnSpPr>
            <a:cxnSpLocks noChangeShapeType="1"/>
            <a:stCxn id="95246" idx="2"/>
            <a:endCxn id="95248" idx="0"/>
          </p:cNvCxnSpPr>
          <p:nvPr/>
        </p:nvCxnSpPr>
        <p:spPr bwMode="auto">
          <a:xfrm flipH="1">
            <a:off x="4495800" y="4418013"/>
            <a:ext cx="342900" cy="12636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69" name="AutoShape 37"/>
          <p:cNvCxnSpPr>
            <a:cxnSpLocks noChangeShapeType="1"/>
            <a:stCxn id="95246" idx="2"/>
            <a:endCxn id="95249" idx="0"/>
          </p:cNvCxnSpPr>
          <p:nvPr/>
        </p:nvCxnSpPr>
        <p:spPr bwMode="auto">
          <a:xfrm>
            <a:off x="4838700" y="4418013"/>
            <a:ext cx="427038" cy="12636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70" name="AutoShape 38"/>
          <p:cNvCxnSpPr>
            <a:cxnSpLocks noChangeShapeType="1"/>
            <a:stCxn id="95247" idx="2"/>
            <a:endCxn id="95250" idx="0"/>
          </p:cNvCxnSpPr>
          <p:nvPr/>
        </p:nvCxnSpPr>
        <p:spPr bwMode="auto">
          <a:xfrm flipH="1">
            <a:off x="5989638" y="4418013"/>
            <a:ext cx="136525" cy="12636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71" name="AutoShape 39"/>
          <p:cNvCxnSpPr>
            <a:cxnSpLocks noChangeShapeType="1"/>
            <a:stCxn id="95255" idx="2"/>
            <a:endCxn id="95253" idx="0"/>
          </p:cNvCxnSpPr>
          <p:nvPr/>
        </p:nvCxnSpPr>
        <p:spPr bwMode="auto">
          <a:xfrm>
            <a:off x="8580438" y="4418013"/>
            <a:ext cx="152400" cy="12636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72" name="AutoShape 40"/>
          <p:cNvCxnSpPr>
            <a:cxnSpLocks noChangeShapeType="1"/>
            <a:stCxn id="95254" idx="2"/>
            <a:endCxn id="95251" idx="0"/>
          </p:cNvCxnSpPr>
          <p:nvPr/>
        </p:nvCxnSpPr>
        <p:spPr bwMode="auto">
          <a:xfrm flipH="1">
            <a:off x="6773863" y="4418013"/>
            <a:ext cx="503237" cy="1265237"/>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73" name="AutoShape 41"/>
          <p:cNvCxnSpPr>
            <a:cxnSpLocks noChangeShapeType="1"/>
            <a:stCxn id="95254" idx="2"/>
            <a:endCxn id="95252" idx="0"/>
          </p:cNvCxnSpPr>
          <p:nvPr/>
        </p:nvCxnSpPr>
        <p:spPr bwMode="auto">
          <a:xfrm>
            <a:off x="7277100" y="4418013"/>
            <a:ext cx="617538" cy="1263650"/>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5274" name="Text Box 42"/>
          <p:cNvSpPr txBox="1">
            <a:spLocks noChangeArrowheads="1"/>
          </p:cNvSpPr>
          <p:nvPr/>
        </p:nvSpPr>
        <p:spPr bwMode="auto">
          <a:xfrm>
            <a:off x="2409825" y="850900"/>
            <a:ext cx="377825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b="1">
                <a:cs typeface="+mn-cs"/>
              </a:rPr>
              <a:t>Taxonomie de </a:t>
            </a:r>
            <a:r>
              <a:rPr lang="fr-FR" b="1" i="1">
                <a:effectLst>
                  <a:outerShdw blurRad="38100" dist="38100" dir="2700000" algn="tl">
                    <a:srgbClr val="DDDDDD"/>
                  </a:outerShdw>
                </a:effectLst>
                <a:cs typeface="+mn-cs"/>
              </a:rPr>
              <a:t>Anderson</a:t>
            </a:r>
            <a:r>
              <a:rPr lang="fr-FR" b="1">
                <a:cs typeface="+mn-cs"/>
              </a:rPr>
              <a:t> &amp; </a:t>
            </a:r>
            <a:r>
              <a:rPr lang="fr-FR" b="1" i="1">
                <a:effectLst>
                  <a:outerShdw blurRad="38100" dist="38100" dir="2700000" algn="tl">
                    <a:srgbClr val="DDDDDD"/>
                  </a:outerShdw>
                </a:effectLst>
                <a:cs typeface="+mn-cs"/>
              </a:rPr>
              <a:t>Jensen</a:t>
            </a:r>
          </a:p>
          <a:p>
            <a:pPr algn="ctr">
              <a:defRPr/>
            </a:pPr>
            <a:r>
              <a:rPr lang="fr-FR" sz="1600" b="1">
                <a:cs typeface="+mn-cs"/>
              </a:rPr>
              <a:t>./</a:t>
            </a:r>
          </a:p>
        </p:txBody>
      </p:sp>
      <p:cxnSp>
        <p:nvCxnSpPr>
          <p:cNvPr id="95275" name="AutoShape 43"/>
          <p:cNvCxnSpPr>
            <a:cxnSpLocks noChangeShapeType="1"/>
            <a:stCxn id="95274" idx="2"/>
            <a:endCxn id="95236" idx="0"/>
          </p:cNvCxnSpPr>
          <p:nvPr/>
        </p:nvCxnSpPr>
        <p:spPr bwMode="auto">
          <a:xfrm flipH="1">
            <a:off x="2011363" y="1390650"/>
            <a:ext cx="2287587" cy="541338"/>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5276" name="AutoShape 44"/>
          <p:cNvCxnSpPr>
            <a:cxnSpLocks noChangeShapeType="1"/>
            <a:stCxn id="95274" idx="2"/>
            <a:endCxn id="95237" idx="0"/>
          </p:cNvCxnSpPr>
          <p:nvPr/>
        </p:nvCxnSpPr>
        <p:spPr bwMode="auto">
          <a:xfrm>
            <a:off x="4298950" y="1390650"/>
            <a:ext cx="2444750" cy="541338"/>
          </a:xfrm>
          <a:prstGeom prst="straightConnector1">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97D6F1C2-B7C5-6046-8673-988524F41447}"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D08327A-40CD-F94A-9D25-0C131F9B569B}" type="slidenum">
              <a:rPr lang="fr-FR" smtClean="0"/>
              <a:pPr>
                <a:defRPr/>
              </a:pPr>
              <a:t>4</a:t>
            </a:fld>
            <a:endParaRPr lang="fr-F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spect="1" noChangeArrowheads="1"/>
          </p:cNvSpPr>
          <p:nvPr>
            <p:ph type="title"/>
          </p:nvPr>
        </p:nvSpPr>
        <p:spPr>
          <a:xfrm>
            <a:off x="0" y="0"/>
            <a:ext cx="9144000" cy="701675"/>
          </a:xfrm>
        </p:spPr>
        <p:txBody>
          <a:bodyPr>
            <a:spAutoFit/>
          </a:bodyPr>
          <a:lstStyle/>
          <a:p>
            <a:pPr>
              <a:defRPr/>
            </a:pPr>
            <a:r>
              <a:rPr lang="fr-FR" sz="4000" smtClean="0">
                <a:solidFill>
                  <a:schemeClr val="tx1"/>
                </a:solidFill>
                <a:cs typeface="+mj-cs"/>
              </a:rPr>
              <a:t>Sous Système de Câblage</a:t>
            </a:r>
          </a:p>
        </p:txBody>
      </p:sp>
      <p:sp>
        <p:nvSpPr>
          <p:cNvPr id="121864" name="Text Box 8"/>
          <p:cNvSpPr txBox="1">
            <a:spLocks noChangeArrowheads="1"/>
          </p:cNvSpPr>
          <p:nvPr/>
        </p:nvSpPr>
        <p:spPr bwMode="auto">
          <a:xfrm>
            <a:off x="358775" y="1438275"/>
            <a:ext cx="63944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2400">
                <a:cs typeface="+mn-cs"/>
              </a:rPr>
              <a:t>CAMPUS</a:t>
            </a:r>
            <a:r>
              <a:rPr lang="fr-FR" sz="1800">
                <a:cs typeface="+mn-cs"/>
              </a:rPr>
              <a:t> (câblage entre buildings)</a:t>
            </a:r>
          </a:p>
        </p:txBody>
      </p:sp>
      <p:sp>
        <p:nvSpPr>
          <p:cNvPr id="121866" name="Text Box 10"/>
          <p:cNvSpPr txBox="1">
            <a:spLocks noChangeArrowheads="1"/>
          </p:cNvSpPr>
          <p:nvPr/>
        </p:nvSpPr>
        <p:spPr bwMode="auto">
          <a:xfrm>
            <a:off x="358775" y="2159000"/>
            <a:ext cx="63944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2400">
                <a:cs typeface="+mn-cs"/>
              </a:rPr>
              <a:t>BACKBONE</a:t>
            </a:r>
            <a:r>
              <a:rPr lang="fr-FR" sz="1800">
                <a:cs typeface="+mn-cs"/>
              </a:rPr>
              <a:t> (câblage vertical d’un building)</a:t>
            </a:r>
          </a:p>
        </p:txBody>
      </p:sp>
      <p:sp>
        <p:nvSpPr>
          <p:cNvPr id="121867" name="Text Box 11"/>
          <p:cNvSpPr txBox="1">
            <a:spLocks noChangeArrowheads="1"/>
          </p:cNvSpPr>
          <p:nvPr/>
        </p:nvSpPr>
        <p:spPr bwMode="auto">
          <a:xfrm>
            <a:off x="358775" y="2878138"/>
            <a:ext cx="63944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2400">
                <a:cs typeface="+mn-cs"/>
              </a:rPr>
              <a:t>HORIZONTAL</a:t>
            </a:r>
            <a:r>
              <a:rPr lang="fr-FR" sz="1800">
                <a:cs typeface="+mn-cs"/>
              </a:rPr>
              <a:t> (câblage d’un étage)</a:t>
            </a:r>
          </a:p>
        </p:txBody>
      </p:sp>
      <p:sp>
        <p:nvSpPr>
          <p:cNvPr id="121868" name="Text Box 12"/>
          <p:cNvSpPr txBox="1">
            <a:spLocks noChangeArrowheads="1"/>
          </p:cNvSpPr>
          <p:nvPr/>
        </p:nvSpPr>
        <p:spPr bwMode="auto">
          <a:xfrm>
            <a:off x="358775" y="3598863"/>
            <a:ext cx="82296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2400">
                <a:cs typeface="+mn-cs"/>
              </a:rPr>
              <a:t>Équipement de travail</a:t>
            </a:r>
            <a:r>
              <a:rPr lang="fr-FR" sz="1800">
                <a:cs typeface="+mn-cs"/>
              </a:rPr>
              <a:t> (câblage entre prises murales et E.T.T.D)</a:t>
            </a:r>
          </a:p>
        </p:txBody>
      </p:sp>
      <p:sp>
        <p:nvSpPr>
          <p:cNvPr id="121869" name="Text Box 13"/>
          <p:cNvSpPr txBox="1">
            <a:spLocks noChangeArrowheads="1"/>
          </p:cNvSpPr>
          <p:nvPr/>
        </p:nvSpPr>
        <p:spPr bwMode="auto">
          <a:xfrm>
            <a:off x="358775" y="4318000"/>
            <a:ext cx="63944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2400">
                <a:cs typeface="+mn-cs"/>
              </a:rPr>
              <a:t>Administratif</a:t>
            </a:r>
            <a:r>
              <a:rPr lang="fr-FR" sz="1800">
                <a:cs typeface="+mn-cs"/>
              </a:rPr>
              <a:t> (panneau de brassage)</a:t>
            </a:r>
          </a:p>
        </p:txBody>
      </p:sp>
      <p:sp>
        <p:nvSpPr>
          <p:cNvPr id="121870" name="Text Box 14"/>
          <p:cNvSpPr txBox="1">
            <a:spLocks noChangeArrowheads="1"/>
          </p:cNvSpPr>
          <p:nvPr/>
        </p:nvSpPr>
        <p:spPr bwMode="auto">
          <a:xfrm>
            <a:off x="358775" y="5037138"/>
            <a:ext cx="85344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2400"/>
              <a:t>Équipement central</a:t>
            </a:r>
            <a:r>
              <a:rPr lang="fr-FR" sz="1800"/>
              <a:t> (câblage des différents ordinateurs et l’équipement de distribution)</a:t>
            </a:r>
          </a:p>
        </p:txBody>
      </p:sp>
      <p:sp>
        <p:nvSpPr>
          <p:cNvPr id="2" name="Date Placeholder 1"/>
          <p:cNvSpPr>
            <a:spLocks noGrp="1"/>
          </p:cNvSpPr>
          <p:nvPr>
            <p:ph type="dt" sz="quarter" idx="10"/>
          </p:nvPr>
        </p:nvSpPr>
        <p:spPr/>
        <p:txBody>
          <a:bodyPr/>
          <a:lstStyle/>
          <a:p>
            <a:pPr>
              <a:defRPr/>
            </a:pPr>
            <a:r>
              <a:rPr lang="fr-FR" smtClean="0"/>
              <a:t>© </a:t>
            </a:r>
            <a:fld id="{85F89A2F-B0F0-874D-9752-B45615F1218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7D23EA1-1590-1242-B518-C08174A51C2A}" type="slidenum">
              <a:rPr lang="fr-FR" smtClean="0"/>
              <a:pPr>
                <a:defRPr/>
              </a:pPr>
              <a:t>40</a:t>
            </a:fld>
            <a:endParaRPr lang="fr-FR"/>
          </a:p>
        </p:txBody>
      </p:sp>
    </p:spTree>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Câblage: La paire métallique</a:t>
            </a:r>
          </a:p>
        </p:txBody>
      </p:sp>
      <p:sp>
        <p:nvSpPr>
          <p:cNvPr id="265219" name="Rectangle 3"/>
          <p:cNvSpPr>
            <a:spLocks noGrp="1" noChangeArrowheads="1"/>
          </p:cNvSpPr>
          <p:nvPr>
            <p:ph type="body" idx="1"/>
          </p:nvPr>
        </p:nvSpPr>
        <p:spPr>
          <a:xfrm>
            <a:off x="682625" y="1547813"/>
            <a:ext cx="6556375" cy="4024312"/>
          </a:xfrm>
        </p:spPr>
        <p:txBody>
          <a:bodyPr>
            <a:spAutoFit/>
          </a:bodyPr>
          <a:lstStyle/>
          <a:p>
            <a:pPr>
              <a:defRPr/>
            </a:pPr>
            <a:r>
              <a:rPr lang="fr-FR" sz="2800" smtClean="0">
                <a:cs typeface="+mn-cs"/>
              </a:rPr>
              <a:t>Paire Torsadée (</a:t>
            </a:r>
            <a:r>
              <a:rPr lang="en-US" sz="2800" i="1" smtClean="0">
                <a:cs typeface="+mn-cs"/>
              </a:rPr>
              <a:t>Twisted Pair</a:t>
            </a:r>
            <a:r>
              <a:rPr lang="fr-FR" sz="2800" smtClean="0">
                <a:cs typeface="+mn-cs"/>
              </a:rPr>
              <a:t> – </a:t>
            </a:r>
            <a:r>
              <a:rPr lang="fr-FR" sz="2800" b="1" smtClean="0">
                <a:cs typeface="+mn-cs"/>
              </a:rPr>
              <a:t>TP</a:t>
            </a:r>
            <a:r>
              <a:rPr lang="fr-FR" sz="2800" smtClean="0">
                <a:cs typeface="+mn-cs"/>
              </a:rPr>
              <a:t>)</a:t>
            </a:r>
          </a:p>
          <a:p>
            <a:pPr lvl="1">
              <a:defRPr/>
            </a:pPr>
            <a:r>
              <a:rPr lang="fr-FR" sz="2400" smtClean="0"/>
              <a:t>Non Blindée (</a:t>
            </a:r>
            <a:r>
              <a:rPr lang="en-US" sz="2400" i="1" smtClean="0"/>
              <a:t>Unshielded</a:t>
            </a:r>
            <a:r>
              <a:rPr lang="fr-FR" sz="2400" smtClean="0"/>
              <a:t>)</a:t>
            </a:r>
          </a:p>
          <a:p>
            <a:pPr lvl="1">
              <a:defRPr/>
            </a:pPr>
            <a:r>
              <a:rPr lang="fr-FR" sz="2400" smtClean="0"/>
              <a:t>Blindée (</a:t>
            </a:r>
            <a:r>
              <a:rPr lang="en-US" sz="2400" i="1" smtClean="0"/>
              <a:t>Shielded</a:t>
            </a:r>
            <a:r>
              <a:rPr lang="fr-FR" sz="2400" smtClean="0"/>
              <a:t>)</a:t>
            </a:r>
          </a:p>
          <a:p>
            <a:pPr lvl="1">
              <a:defRPr/>
            </a:pPr>
            <a:r>
              <a:rPr lang="fr-FR" sz="2400" smtClean="0">
                <a:cs typeface="Times New Roman" charset="0"/>
              </a:rPr>
              <a:t>E</a:t>
            </a:r>
            <a:r>
              <a:rPr lang="fr-FR" sz="2400" smtClean="0"/>
              <a:t>crantée</a:t>
            </a:r>
          </a:p>
          <a:p>
            <a:pPr lvl="1">
              <a:defRPr/>
            </a:pPr>
            <a:r>
              <a:rPr lang="fr-FR" sz="2400" smtClean="0"/>
              <a:t>Catégories (3, 4, 5, 6, …)</a:t>
            </a:r>
          </a:p>
          <a:p>
            <a:pPr lvl="1">
              <a:defRPr/>
            </a:pPr>
            <a:r>
              <a:rPr lang="fr-FR" sz="2400" smtClean="0"/>
              <a:t>Faible coût &amp; coût de pose moyen</a:t>
            </a:r>
          </a:p>
          <a:p>
            <a:pPr lvl="1">
              <a:defRPr/>
            </a:pPr>
            <a:r>
              <a:rPr lang="fr-FR" sz="2400" smtClean="0"/>
              <a:t>Sensibilité aux </a:t>
            </a:r>
            <a:r>
              <a:rPr lang="fr-FR" sz="2400" i="1" smtClean="0"/>
              <a:t>EMC</a:t>
            </a:r>
            <a:r>
              <a:rPr lang="fr-FR" sz="2400" smtClean="0"/>
              <a:t> &amp; aux </a:t>
            </a:r>
            <a:r>
              <a:rPr lang="fr-FR" sz="2400" i="1" smtClean="0"/>
              <a:t>Parasites</a:t>
            </a:r>
          </a:p>
          <a:p>
            <a:pPr lvl="1">
              <a:defRPr/>
            </a:pPr>
            <a:r>
              <a:rPr lang="fr-FR" sz="2400" smtClean="0"/>
              <a:t>1 GBits/sec sur 100 m</a:t>
            </a:r>
          </a:p>
          <a:p>
            <a:pPr lvl="1">
              <a:defRPr/>
            </a:pPr>
            <a:r>
              <a:rPr lang="fr-FR" sz="2400" smtClean="0"/>
              <a:t>10 Gbits/sec en laboratoire</a:t>
            </a:r>
          </a:p>
        </p:txBody>
      </p:sp>
      <p:graphicFrame>
        <p:nvGraphicFramePr>
          <p:cNvPr id="112643" name="Object 8"/>
          <p:cNvGraphicFramePr>
            <a:graphicFrameLocks noChangeAspect="1"/>
          </p:cNvGraphicFramePr>
          <p:nvPr/>
        </p:nvGraphicFramePr>
        <p:xfrm>
          <a:off x="6629400" y="2133600"/>
          <a:ext cx="2251075" cy="1920875"/>
        </p:xfrm>
        <a:graphic>
          <a:graphicData uri="http://schemas.openxmlformats.org/presentationml/2006/ole">
            <mc:AlternateContent xmlns:mc="http://schemas.openxmlformats.org/markup-compatibility/2006">
              <mc:Choice xmlns:v="urn:schemas-microsoft-com:vml" Requires="v">
                <p:oleObj spid="_x0000_s112660" name="VISIO" r:id="rId3" imgW="2251653" imgH="1920393" progId="Visio.Drawing.6">
                  <p:embed/>
                </p:oleObj>
              </mc:Choice>
              <mc:Fallback>
                <p:oleObj name="VISIO" r:id="rId3" imgW="2251653" imgH="1920393" progId="Visio.Drawing.6">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133600"/>
                        <a:ext cx="2251075"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7C6432C6-7C4F-224C-BAF6-B5D6C941A7E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BC00CFA-381A-104D-9F91-D1178D1B440C}" type="slidenum">
              <a:rPr lang="fr-FR" smtClean="0"/>
              <a:pPr>
                <a:defRPr/>
              </a:pPr>
              <a:t>41</a:t>
            </a:fld>
            <a:endParaRPr lang="fr-FR"/>
          </a:p>
        </p:txBody>
      </p:sp>
    </p:spTree>
  </p:cSld>
  <p:clrMapOvr>
    <a:masterClrMapping/>
  </p:clrMapOvr>
  <p:transition xmlns:p14="http://schemas.microsoft.com/office/powerpoint/2010/mai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682625" y="0"/>
            <a:ext cx="7772400" cy="762000"/>
          </a:xfrm>
        </p:spPr>
        <p:txBody>
          <a:bodyPr>
            <a:spAutoFit/>
          </a:bodyPr>
          <a:lstStyle/>
          <a:p>
            <a:pPr>
              <a:defRPr/>
            </a:pPr>
            <a:r>
              <a:rPr lang="fr-FR" smtClean="0">
                <a:cs typeface="+mj-cs"/>
              </a:rPr>
              <a:t>Câblage: Le Coaxial</a:t>
            </a:r>
          </a:p>
        </p:txBody>
      </p:sp>
      <p:sp>
        <p:nvSpPr>
          <p:cNvPr id="266244" name="Oval 4"/>
          <p:cNvSpPr>
            <a:spLocks noChangeAspect="1" noChangeArrowheads="1"/>
          </p:cNvSpPr>
          <p:nvPr/>
        </p:nvSpPr>
        <p:spPr bwMode="auto">
          <a:xfrm>
            <a:off x="3948113" y="1141413"/>
            <a:ext cx="1008062" cy="1008062"/>
          </a:xfrm>
          <a:prstGeom prst="ellipse">
            <a:avLst/>
          </a:prstGeom>
          <a:noFill/>
          <a:ln w="57150" cap="sq">
            <a:solidFill>
              <a:srgbClr val="DDDDDD"/>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6245" name="AutoShape 5"/>
          <p:cNvSpPr>
            <a:spLocks noChangeAspect="1" noChangeArrowheads="1"/>
          </p:cNvSpPr>
          <p:nvPr/>
        </p:nvSpPr>
        <p:spPr bwMode="auto">
          <a:xfrm>
            <a:off x="4273550" y="1466850"/>
            <a:ext cx="360363" cy="360363"/>
          </a:xfrm>
          <a:prstGeom prst="flowChartConnector">
            <a:avLst/>
          </a:prstGeom>
          <a:solidFill>
            <a:schemeClr val="tx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6246" name="Text Box 6"/>
          <p:cNvSpPr txBox="1">
            <a:spLocks noChangeArrowheads="1"/>
          </p:cNvSpPr>
          <p:nvPr/>
        </p:nvSpPr>
        <p:spPr bwMode="auto">
          <a:xfrm>
            <a:off x="5791200" y="914400"/>
            <a:ext cx="13716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lgn="ctr">
              <a:defRPr/>
            </a:pPr>
            <a:r>
              <a:rPr lang="fr-FR" sz="1800">
                <a:cs typeface="+mn-cs"/>
              </a:rPr>
              <a:t>Âme centrale</a:t>
            </a:r>
          </a:p>
          <a:p>
            <a:pPr algn="ctr">
              <a:defRPr/>
            </a:pPr>
            <a:r>
              <a:rPr lang="fr-FR" sz="1800">
                <a:cs typeface="+mn-cs"/>
              </a:rPr>
              <a:t>(</a:t>
            </a:r>
            <a:r>
              <a:rPr lang="fr-FR" sz="1800" i="1">
                <a:effectLst>
                  <a:outerShdw blurRad="38100" dist="38100" dir="2700000" algn="tl">
                    <a:srgbClr val="DDDDDD"/>
                  </a:outerShdw>
                </a:effectLst>
                <a:cs typeface="+mn-cs"/>
              </a:rPr>
              <a:t>le cuivre</a:t>
            </a:r>
            <a:r>
              <a:rPr lang="fr-FR" sz="1800">
                <a:cs typeface="+mn-cs"/>
              </a:rPr>
              <a:t>)</a:t>
            </a:r>
          </a:p>
        </p:txBody>
      </p:sp>
      <p:cxnSp>
        <p:nvCxnSpPr>
          <p:cNvPr id="266247" name="AutoShape 7"/>
          <p:cNvCxnSpPr>
            <a:cxnSpLocks noChangeShapeType="1"/>
            <a:stCxn id="266246" idx="1"/>
            <a:endCxn id="266245" idx="6"/>
          </p:cNvCxnSpPr>
          <p:nvPr/>
        </p:nvCxnSpPr>
        <p:spPr bwMode="auto">
          <a:xfrm flipH="1">
            <a:off x="4633913" y="1225550"/>
            <a:ext cx="1157287" cy="4222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6248" name="Oval 8"/>
          <p:cNvSpPr>
            <a:spLocks noChangeAspect="1" noChangeArrowheads="1"/>
          </p:cNvSpPr>
          <p:nvPr/>
        </p:nvSpPr>
        <p:spPr bwMode="auto">
          <a:xfrm>
            <a:off x="3859213" y="1052513"/>
            <a:ext cx="1187450" cy="1187450"/>
          </a:xfrm>
          <a:prstGeom prst="ellipse">
            <a:avLst/>
          </a:prstGeom>
          <a:noFill/>
          <a:ln w="57150" cap="sq">
            <a:solidFill>
              <a:srgbClr val="4D4D4D"/>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6249" name="Text Box 9"/>
          <p:cNvSpPr txBox="1">
            <a:spLocks noChangeArrowheads="1"/>
          </p:cNvSpPr>
          <p:nvPr/>
        </p:nvSpPr>
        <p:spPr bwMode="auto">
          <a:xfrm>
            <a:off x="5791200" y="1719263"/>
            <a:ext cx="20574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lgn="ctr">
              <a:defRPr/>
            </a:pPr>
            <a:r>
              <a:rPr lang="fr-FR" sz="1800">
                <a:cs typeface="+mn-cs"/>
              </a:rPr>
              <a:t>Protection Extérieure</a:t>
            </a:r>
          </a:p>
          <a:p>
            <a:pPr algn="ctr">
              <a:defRPr/>
            </a:pPr>
            <a:r>
              <a:rPr lang="fr-FR" sz="1800">
                <a:cs typeface="+mn-cs"/>
              </a:rPr>
              <a:t>(</a:t>
            </a:r>
            <a:r>
              <a:rPr lang="fr-FR" sz="1800" i="1">
                <a:effectLst>
                  <a:outerShdw blurRad="38100" dist="38100" dir="2700000" algn="tl">
                    <a:srgbClr val="DDDDDD"/>
                  </a:outerShdw>
                </a:effectLst>
                <a:cs typeface="+mn-cs"/>
              </a:rPr>
              <a:t>Plastique, Téflon</a:t>
            </a:r>
            <a:r>
              <a:rPr lang="fr-FR" sz="1800">
                <a:cs typeface="+mn-cs"/>
              </a:rPr>
              <a:t>)</a:t>
            </a:r>
          </a:p>
        </p:txBody>
      </p:sp>
      <p:sp>
        <p:nvSpPr>
          <p:cNvPr id="266250" name="Text Box 10"/>
          <p:cNvSpPr txBox="1">
            <a:spLocks noChangeArrowheads="1"/>
          </p:cNvSpPr>
          <p:nvPr/>
        </p:nvSpPr>
        <p:spPr bwMode="auto">
          <a:xfrm>
            <a:off x="2286000" y="914400"/>
            <a:ext cx="9144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lgn="ctr">
              <a:defRPr/>
            </a:pPr>
            <a:r>
              <a:rPr lang="fr-FR" sz="1800">
                <a:cs typeface="+mn-cs"/>
              </a:rPr>
              <a:t>Blindage</a:t>
            </a:r>
          </a:p>
          <a:p>
            <a:pPr algn="ctr">
              <a:defRPr/>
            </a:pPr>
            <a:r>
              <a:rPr lang="fr-FR" sz="1800">
                <a:cs typeface="+mn-cs"/>
              </a:rPr>
              <a:t>(</a:t>
            </a:r>
            <a:r>
              <a:rPr lang="fr-FR" sz="1800" i="1">
                <a:effectLst>
                  <a:outerShdw blurRad="38100" dist="38100" dir="2700000" algn="tl">
                    <a:srgbClr val="DDDDDD"/>
                  </a:outerShdw>
                </a:effectLst>
                <a:cs typeface="+mn-cs"/>
              </a:rPr>
              <a:t>Tresse</a:t>
            </a:r>
            <a:r>
              <a:rPr lang="fr-FR" sz="1800">
                <a:cs typeface="+mn-cs"/>
              </a:rPr>
              <a:t>)</a:t>
            </a:r>
          </a:p>
        </p:txBody>
      </p:sp>
      <p:cxnSp>
        <p:nvCxnSpPr>
          <p:cNvPr id="266251" name="AutoShape 11"/>
          <p:cNvCxnSpPr>
            <a:cxnSpLocks noChangeShapeType="1"/>
            <a:stCxn id="266250" idx="3"/>
            <a:endCxn id="266244" idx="2"/>
          </p:cNvCxnSpPr>
          <p:nvPr/>
        </p:nvCxnSpPr>
        <p:spPr bwMode="auto">
          <a:xfrm>
            <a:off x="3200400" y="1225550"/>
            <a:ext cx="719138" cy="4206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6252" name="AutoShape 12"/>
          <p:cNvSpPr>
            <a:spLocks noChangeAspect="1" noChangeArrowheads="1"/>
          </p:cNvSpPr>
          <p:nvPr/>
        </p:nvSpPr>
        <p:spPr bwMode="auto">
          <a:xfrm>
            <a:off x="4306888" y="1841500"/>
            <a:ext cx="36512" cy="36513"/>
          </a:xfrm>
          <a:prstGeom prst="flowChartConnector">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6253" name="Text Box 13"/>
          <p:cNvSpPr txBox="1">
            <a:spLocks noChangeArrowheads="1"/>
          </p:cNvSpPr>
          <p:nvPr/>
        </p:nvSpPr>
        <p:spPr bwMode="auto">
          <a:xfrm>
            <a:off x="2286000" y="1733550"/>
            <a:ext cx="11430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lgn="ctr">
              <a:defRPr/>
            </a:pPr>
            <a:r>
              <a:rPr lang="fr-FR" sz="1800">
                <a:cs typeface="+mn-cs"/>
              </a:rPr>
              <a:t>Protection Mécanique et Isolation</a:t>
            </a:r>
          </a:p>
        </p:txBody>
      </p:sp>
      <p:cxnSp>
        <p:nvCxnSpPr>
          <p:cNvPr id="266254" name="AutoShape 14"/>
          <p:cNvCxnSpPr>
            <a:cxnSpLocks noChangeShapeType="1"/>
            <a:stCxn id="266253" idx="3"/>
            <a:endCxn id="266252" idx="3"/>
          </p:cNvCxnSpPr>
          <p:nvPr/>
        </p:nvCxnSpPr>
        <p:spPr bwMode="auto">
          <a:xfrm flipV="1">
            <a:off x="3429000" y="1873250"/>
            <a:ext cx="882650" cy="309563"/>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6255" name="AutoShape 15"/>
          <p:cNvCxnSpPr>
            <a:cxnSpLocks noChangeShapeType="1"/>
            <a:stCxn id="266249" idx="1"/>
            <a:endCxn id="266248" idx="6"/>
          </p:cNvCxnSpPr>
          <p:nvPr/>
        </p:nvCxnSpPr>
        <p:spPr bwMode="auto">
          <a:xfrm flipH="1" flipV="1">
            <a:off x="5075238" y="1646238"/>
            <a:ext cx="715962" cy="3841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6257" name="Text Box 17"/>
          <p:cNvSpPr txBox="1">
            <a:spLocks noChangeArrowheads="1"/>
          </p:cNvSpPr>
          <p:nvPr/>
        </p:nvSpPr>
        <p:spPr bwMode="auto">
          <a:xfrm>
            <a:off x="719138" y="3208338"/>
            <a:ext cx="374173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2400">
                <a:cs typeface="+mn-cs"/>
              </a:rPr>
              <a:t>50 Ohms, 75 Ohms, Twinax</a:t>
            </a:r>
          </a:p>
        </p:txBody>
      </p:sp>
      <p:sp>
        <p:nvSpPr>
          <p:cNvPr id="266258" name="Text Box 18"/>
          <p:cNvSpPr txBox="1">
            <a:spLocks noChangeArrowheads="1"/>
          </p:cNvSpPr>
          <p:nvPr/>
        </p:nvSpPr>
        <p:spPr bwMode="auto">
          <a:xfrm>
            <a:off x="719138" y="3748088"/>
            <a:ext cx="54657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2400">
                <a:cs typeface="+mn-cs"/>
              </a:rPr>
              <a:t>Bande de Base de </a:t>
            </a:r>
            <a:r>
              <a:rPr lang="fr-FR" sz="2400" b="1">
                <a:effectLst>
                  <a:outerShdw blurRad="38100" dist="38100" dir="2700000" algn="tl">
                    <a:srgbClr val="DDDDDD"/>
                  </a:outerShdw>
                </a:effectLst>
                <a:cs typeface="Times New Roman" charset="0"/>
              </a:rPr>
              <a:t>±</a:t>
            </a:r>
            <a:r>
              <a:rPr lang="fr-FR" sz="2400">
                <a:cs typeface="Times New Roman" charset="0"/>
              </a:rPr>
              <a:t> </a:t>
            </a:r>
            <a:r>
              <a:rPr lang="fr-FR" sz="2400">
                <a:cs typeface="+mn-cs"/>
              </a:rPr>
              <a:t>1 Gbits/sec sur 1 Km</a:t>
            </a:r>
          </a:p>
        </p:txBody>
      </p:sp>
      <p:sp>
        <p:nvSpPr>
          <p:cNvPr id="266259" name="Text Box 19"/>
          <p:cNvSpPr txBox="1">
            <a:spLocks noChangeArrowheads="1"/>
          </p:cNvSpPr>
          <p:nvPr/>
        </p:nvSpPr>
        <p:spPr bwMode="auto">
          <a:xfrm>
            <a:off x="719138" y="4287838"/>
            <a:ext cx="61388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2400">
                <a:cs typeface="+mn-cs"/>
              </a:rPr>
              <a:t>300 Mbits/sec </a:t>
            </a:r>
            <a:r>
              <a:rPr lang="fr-FR" sz="2400" b="1">
                <a:effectLst>
                  <a:outerShdw blurRad="38100" dist="38100" dir="2700000" algn="tl">
                    <a:srgbClr val="DDDDDD"/>
                  </a:outerShdw>
                </a:effectLst>
                <a:cs typeface="+mn-cs"/>
                <a:sym typeface="Symbol" charset="0"/>
              </a:rPr>
              <a:t></a:t>
            </a:r>
            <a:r>
              <a:rPr lang="fr-FR" sz="2400">
                <a:cs typeface="+mn-cs"/>
                <a:sym typeface="Symbol" charset="0"/>
              </a:rPr>
              <a:t>  </a:t>
            </a:r>
            <a:r>
              <a:rPr lang="fr-FR" sz="2400">
                <a:effectLst>
                  <a:outerShdw blurRad="38100" dist="38100" dir="2700000" algn="tl">
                    <a:srgbClr val="DDDDDD"/>
                  </a:outerShdw>
                </a:effectLst>
                <a:cs typeface="+mn-cs"/>
              </a:rPr>
              <a:t>Large Bande</a:t>
            </a:r>
            <a:r>
              <a:rPr lang="fr-FR" sz="2400">
                <a:cs typeface="+mn-cs"/>
                <a:sym typeface="Symbol" charset="0"/>
              </a:rPr>
              <a:t> </a:t>
            </a:r>
            <a:r>
              <a:rPr lang="fr-FR" sz="2400" b="1">
                <a:effectLst>
                  <a:outerShdw blurRad="38100" dist="38100" dir="2700000" algn="tl">
                    <a:srgbClr val="DDDDDD"/>
                  </a:outerShdw>
                </a:effectLst>
                <a:cs typeface="+mn-cs"/>
                <a:sym typeface="Symbol" charset="0"/>
              </a:rPr>
              <a:t></a:t>
            </a:r>
            <a:r>
              <a:rPr lang="fr-FR" sz="2400">
                <a:cs typeface="+mn-cs"/>
                <a:sym typeface="Symbol" charset="0"/>
              </a:rPr>
              <a:t> 450 Mbits/sec</a:t>
            </a:r>
            <a:endParaRPr lang="fr-FR" sz="2400">
              <a:cs typeface="+mn-cs"/>
            </a:endParaRPr>
          </a:p>
        </p:txBody>
      </p:sp>
      <p:sp>
        <p:nvSpPr>
          <p:cNvPr id="266260" name="Rectangle 20"/>
          <p:cNvSpPr>
            <a:spLocks noChangeArrowheads="1"/>
          </p:cNvSpPr>
          <p:nvPr/>
        </p:nvSpPr>
        <p:spPr bwMode="auto">
          <a:xfrm>
            <a:off x="719138" y="4808538"/>
            <a:ext cx="4860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fr-FR" sz="2400">
                <a:cs typeface="+mn-cs"/>
              </a:rPr>
              <a:t>Peu sensible aux interférences</a:t>
            </a:r>
          </a:p>
        </p:txBody>
      </p:sp>
      <p:sp>
        <p:nvSpPr>
          <p:cNvPr id="266261" name="Rectangle 21"/>
          <p:cNvSpPr>
            <a:spLocks noChangeArrowheads="1"/>
          </p:cNvSpPr>
          <p:nvPr/>
        </p:nvSpPr>
        <p:spPr bwMode="auto">
          <a:xfrm>
            <a:off x="719138" y="5348288"/>
            <a:ext cx="467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fr-FR" sz="2400">
                <a:cs typeface="+mn-cs"/>
              </a:rPr>
              <a:t>Câble lourd, connexion aisée</a:t>
            </a:r>
          </a:p>
        </p:txBody>
      </p:sp>
      <p:sp>
        <p:nvSpPr>
          <p:cNvPr id="266262" name="Rectangle 22"/>
          <p:cNvSpPr>
            <a:spLocks noChangeArrowheads="1"/>
          </p:cNvSpPr>
          <p:nvPr/>
        </p:nvSpPr>
        <p:spPr bwMode="auto">
          <a:xfrm>
            <a:off x="719138" y="5888038"/>
            <a:ext cx="7535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fr-FR" sz="2400">
                <a:cs typeface="+mn-cs"/>
              </a:rPr>
              <a:t>Utilisation massive sur les réseaux câblés vidéo</a:t>
            </a:r>
          </a:p>
        </p:txBody>
      </p:sp>
      <p:grpSp>
        <p:nvGrpSpPr>
          <p:cNvPr id="113684" name="Group 25"/>
          <p:cNvGrpSpPr>
            <a:grpSpLocks/>
          </p:cNvGrpSpPr>
          <p:nvPr/>
        </p:nvGrpSpPr>
        <p:grpSpPr bwMode="auto">
          <a:xfrm>
            <a:off x="7543800" y="3009900"/>
            <a:ext cx="990600" cy="1333500"/>
            <a:chOff x="4240" y="1896"/>
            <a:chExt cx="624" cy="840"/>
          </a:xfrm>
        </p:grpSpPr>
        <p:graphicFrame>
          <p:nvGraphicFramePr>
            <p:cNvPr id="113688" name="Object 23"/>
            <p:cNvGraphicFramePr>
              <a:graphicFrameLocks noChangeAspect="1"/>
            </p:cNvGraphicFramePr>
            <p:nvPr/>
          </p:nvGraphicFramePr>
          <p:xfrm>
            <a:off x="4240" y="1896"/>
            <a:ext cx="624" cy="688"/>
          </p:xfrm>
          <a:graphic>
            <a:graphicData uri="http://schemas.openxmlformats.org/presentationml/2006/ole">
              <mc:AlternateContent xmlns:mc="http://schemas.openxmlformats.org/markup-compatibility/2006">
                <mc:Choice xmlns:v="urn:schemas-microsoft-com:vml" Requires="v">
                  <p:oleObj spid="_x0000_s113703" name="VISIO" r:id="rId3" imgW="902188" imgH="1050262" progId="Visio.Drawing.6">
                    <p:embed/>
                  </p:oleObj>
                </mc:Choice>
                <mc:Fallback>
                  <p:oleObj name="VISIO" r:id="rId3" imgW="902188" imgH="1050262" progId="Visio.Drawing.6">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 y="1896"/>
                          <a:ext cx="624" cy="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6264" name="Text Box 24"/>
            <p:cNvSpPr txBox="1">
              <a:spLocks noChangeArrowheads="1"/>
            </p:cNvSpPr>
            <p:nvPr/>
          </p:nvSpPr>
          <p:spPr bwMode="auto">
            <a:xfrm>
              <a:off x="4355" y="2468"/>
              <a:ext cx="394"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cs typeface="+mn-cs"/>
                </a:rPr>
                <a:t>Câble</a:t>
              </a:r>
            </a:p>
            <a:p>
              <a:pPr>
                <a:defRPr/>
              </a:pPr>
              <a:r>
                <a:rPr lang="fr-FR" sz="1400" b="1">
                  <a:cs typeface="+mn-cs"/>
                </a:rPr>
                <a:t>Coaxial</a:t>
              </a:r>
            </a:p>
          </p:txBody>
        </p:sp>
      </p:grpSp>
      <p:sp>
        <p:nvSpPr>
          <p:cNvPr id="2" name="Date Placeholder 1"/>
          <p:cNvSpPr>
            <a:spLocks noGrp="1"/>
          </p:cNvSpPr>
          <p:nvPr>
            <p:ph type="dt" sz="quarter" idx="10"/>
          </p:nvPr>
        </p:nvSpPr>
        <p:spPr/>
        <p:txBody>
          <a:bodyPr/>
          <a:lstStyle/>
          <a:p>
            <a:pPr>
              <a:defRPr/>
            </a:pPr>
            <a:r>
              <a:rPr lang="fr-FR" smtClean="0"/>
              <a:t>© </a:t>
            </a:r>
            <a:fld id="{F16CBC52-F3E2-C747-B125-5D31CFB24F7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C28891D-0371-7B48-8306-1D0646870477}" type="slidenum">
              <a:rPr lang="fr-FR" smtClean="0"/>
              <a:pPr>
                <a:defRPr/>
              </a:pPr>
              <a:t>42</a:t>
            </a:fld>
            <a:endParaRPr lang="fr-FR"/>
          </a:p>
        </p:txBody>
      </p:sp>
    </p:spTree>
  </p:cSld>
  <p:clrMapOvr>
    <a:masterClrMapping/>
  </p:clrMapOvr>
  <p:transition xmlns:p14="http://schemas.microsoft.com/office/powerpoint/2010/mai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5" name="Oval 7"/>
          <p:cNvSpPr>
            <a:spLocks noChangeAspect="1" noChangeArrowheads="1"/>
          </p:cNvSpPr>
          <p:nvPr/>
        </p:nvSpPr>
        <p:spPr bwMode="auto">
          <a:xfrm>
            <a:off x="4114800" y="1052513"/>
            <a:ext cx="931863" cy="931862"/>
          </a:xfrm>
          <a:prstGeom prst="ellipse">
            <a:avLst/>
          </a:prstGeom>
          <a:solidFill>
            <a:srgbClr val="B2B2B2"/>
          </a:solidFill>
          <a:ln w="57150" cap="sq">
            <a:solidFill>
              <a:srgbClr val="B2B2B2"/>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290" name="Rectangle 2"/>
          <p:cNvSpPr>
            <a:spLocks noGrp="1" noChangeArrowheads="1"/>
          </p:cNvSpPr>
          <p:nvPr>
            <p:ph type="title"/>
          </p:nvPr>
        </p:nvSpPr>
        <p:spPr>
          <a:xfrm>
            <a:off x="682625" y="0"/>
            <a:ext cx="7772400" cy="762000"/>
          </a:xfrm>
        </p:spPr>
        <p:txBody>
          <a:bodyPr>
            <a:spAutoFit/>
          </a:bodyPr>
          <a:lstStyle/>
          <a:p>
            <a:pPr>
              <a:defRPr/>
            </a:pPr>
            <a:r>
              <a:rPr lang="fr-FR" smtClean="0">
                <a:cs typeface="+mj-cs"/>
              </a:rPr>
              <a:t>Câblage: La Fibre Optique</a:t>
            </a:r>
          </a:p>
        </p:txBody>
      </p:sp>
      <p:sp>
        <p:nvSpPr>
          <p:cNvPr id="268291" name="Oval 3"/>
          <p:cNvSpPr>
            <a:spLocks noChangeAspect="1" noChangeArrowheads="1"/>
          </p:cNvSpPr>
          <p:nvPr/>
        </p:nvSpPr>
        <p:spPr bwMode="auto">
          <a:xfrm>
            <a:off x="4184650" y="1123950"/>
            <a:ext cx="790575" cy="790575"/>
          </a:xfrm>
          <a:prstGeom prst="ellipse">
            <a:avLst/>
          </a:prstGeom>
          <a:solidFill>
            <a:srgbClr val="DDDDDD"/>
          </a:solidFill>
          <a:ln w="57150" cap="sq">
            <a:solidFill>
              <a:srgbClr val="DDDDDD"/>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292" name="AutoShape 4"/>
          <p:cNvSpPr>
            <a:spLocks noChangeAspect="1" noChangeArrowheads="1"/>
          </p:cNvSpPr>
          <p:nvPr/>
        </p:nvSpPr>
        <p:spPr bwMode="auto">
          <a:xfrm>
            <a:off x="4227513" y="1165225"/>
            <a:ext cx="706437" cy="706438"/>
          </a:xfrm>
          <a:prstGeom prst="flowChartConnector">
            <a:avLst/>
          </a:prstGeom>
          <a:solidFill>
            <a:srgbClr val="F8F8F8"/>
          </a:solidFill>
          <a:ln w="12700" cap="sq">
            <a:solidFill>
              <a:srgbClr val="F8F8F8"/>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293" name="Text Box 5"/>
          <p:cNvSpPr txBox="1">
            <a:spLocks noChangeArrowheads="1"/>
          </p:cNvSpPr>
          <p:nvPr/>
        </p:nvSpPr>
        <p:spPr bwMode="auto">
          <a:xfrm>
            <a:off x="5791200" y="914400"/>
            <a:ext cx="22860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lgn="ctr">
              <a:defRPr/>
            </a:pPr>
            <a:r>
              <a:rPr lang="fr-FR" sz="1800">
                <a:cs typeface="+mn-cs"/>
              </a:rPr>
              <a:t>Âme centrale (</a:t>
            </a:r>
            <a:r>
              <a:rPr lang="fr-FR" sz="1800" i="1">
                <a:effectLst>
                  <a:outerShdw blurRad="38100" dist="38100" dir="2700000" algn="tl">
                    <a:srgbClr val="DDDDDD"/>
                  </a:outerShdw>
                </a:effectLst>
                <a:cs typeface="+mn-cs"/>
              </a:rPr>
              <a:t>le cœur</a:t>
            </a:r>
            <a:r>
              <a:rPr lang="fr-FR" sz="1800">
                <a:cs typeface="+mn-cs"/>
              </a:rPr>
              <a:t>)</a:t>
            </a:r>
          </a:p>
          <a:p>
            <a:pPr algn="ctr">
              <a:defRPr/>
            </a:pPr>
            <a:r>
              <a:rPr lang="fr-FR" sz="1800">
                <a:cs typeface="+mn-cs"/>
              </a:rPr>
              <a:t>Silice, Plastique</a:t>
            </a:r>
          </a:p>
        </p:txBody>
      </p:sp>
      <p:cxnSp>
        <p:nvCxnSpPr>
          <p:cNvPr id="268294" name="AutoShape 6"/>
          <p:cNvCxnSpPr>
            <a:cxnSpLocks noChangeShapeType="1"/>
            <a:stCxn id="268293" idx="1"/>
            <a:endCxn id="268292" idx="6"/>
          </p:cNvCxnSpPr>
          <p:nvPr/>
        </p:nvCxnSpPr>
        <p:spPr bwMode="auto">
          <a:xfrm flipH="1">
            <a:off x="4933950" y="1225550"/>
            <a:ext cx="857250" cy="2936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8296" name="Text Box 8"/>
          <p:cNvSpPr txBox="1">
            <a:spLocks noChangeArrowheads="1"/>
          </p:cNvSpPr>
          <p:nvPr/>
        </p:nvSpPr>
        <p:spPr bwMode="auto">
          <a:xfrm>
            <a:off x="5791200" y="1719263"/>
            <a:ext cx="20574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lgn="ctr">
              <a:defRPr/>
            </a:pPr>
            <a:r>
              <a:rPr lang="fr-FR" sz="1800">
                <a:cs typeface="+mn-cs"/>
              </a:rPr>
              <a:t>Protection Extérieure</a:t>
            </a:r>
          </a:p>
          <a:p>
            <a:pPr algn="ctr">
              <a:defRPr/>
            </a:pPr>
            <a:r>
              <a:rPr lang="fr-FR" sz="1800">
                <a:cs typeface="+mn-cs"/>
              </a:rPr>
              <a:t>(</a:t>
            </a:r>
            <a:r>
              <a:rPr lang="fr-FR" sz="1800" i="1">
                <a:effectLst>
                  <a:outerShdw blurRad="38100" dist="38100" dir="2700000" algn="tl">
                    <a:srgbClr val="DDDDDD"/>
                  </a:outerShdw>
                </a:effectLst>
                <a:cs typeface="+mn-cs"/>
              </a:rPr>
              <a:t>Plastique, Téflon</a:t>
            </a:r>
            <a:r>
              <a:rPr lang="fr-FR" sz="1800">
                <a:cs typeface="+mn-cs"/>
              </a:rPr>
              <a:t>)</a:t>
            </a:r>
          </a:p>
        </p:txBody>
      </p:sp>
      <p:sp>
        <p:nvSpPr>
          <p:cNvPr id="268297" name="Text Box 9"/>
          <p:cNvSpPr txBox="1">
            <a:spLocks noChangeArrowheads="1"/>
          </p:cNvSpPr>
          <p:nvPr/>
        </p:nvSpPr>
        <p:spPr bwMode="auto">
          <a:xfrm>
            <a:off x="3048000" y="1050925"/>
            <a:ext cx="68580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lgn="ctr">
              <a:defRPr/>
            </a:pPr>
            <a:r>
              <a:rPr lang="fr-FR" sz="1800">
                <a:cs typeface="+mn-cs"/>
              </a:rPr>
              <a:t>Gaine</a:t>
            </a:r>
          </a:p>
        </p:txBody>
      </p:sp>
      <p:cxnSp>
        <p:nvCxnSpPr>
          <p:cNvPr id="268298" name="AutoShape 10"/>
          <p:cNvCxnSpPr>
            <a:cxnSpLocks noChangeShapeType="1"/>
            <a:stCxn id="268297" idx="3"/>
            <a:endCxn id="268291" idx="2"/>
          </p:cNvCxnSpPr>
          <p:nvPr/>
        </p:nvCxnSpPr>
        <p:spPr bwMode="auto">
          <a:xfrm>
            <a:off x="3733800" y="1225550"/>
            <a:ext cx="422275" cy="29368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8302" name="AutoShape 14"/>
          <p:cNvCxnSpPr>
            <a:cxnSpLocks noChangeShapeType="1"/>
            <a:stCxn id="268296" idx="1"/>
            <a:endCxn id="268295" idx="6"/>
          </p:cNvCxnSpPr>
          <p:nvPr/>
        </p:nvCxnSpPr>
        <p:spPr bwMode="auto">
          <a:xfrm flipH="1" flipV="1">
            <a:off x="5075238" y="1519238"/>
            <a:ext cx="715962" cy="5111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8304" name="Text Box 16"/>
          <p:cNvSpPr txBox="1">
            <a:spLocks noChangeArrowheads="1"/>
          </p:cNvSpPr>
          <p:nvPr/>
        </p:nvSpPr>
        <p:spPr bwMode="auto">
          <a:xfrm>
            <a:off x="719138" y="4267200"/>
            <a:ext cx="5910262"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2400">
                <a:cs typeface="+mn-cs"/>
              </a:rPr>
              <a:t>Bande passante </a:t>
            </a:r>
            <a:r>
              <a:rPr lang="fr-FR" sz="2400" b="1" i="1">
                <a:cs typeface="+mn-cs"/>
              </a:rPr>
              <a:t>très</a:t>
            </a:r>
            <a:r>
              <a:rPr lang="fr-FR" sz="2400">
                <a:cs typeface="+mn-cs"/>
              </a:rPr>
              <a:t> à </a:t>
            </a:r>
            <a:r>
              <a:rPr lang="fr-FR" sz="2400" b="1" i="1">
                <a:cs typeface="+mn-cs"/>
              </a:rPr>
              <a:t>extrêmement</a:t>
            </a:r>
            <a:r>
              <a:rPr lang="fr-FR" sz="2400">
                <a:cs typeface="+mn-cs"/>
              </a:rPr>
              <a:t> importante</a:t>
            </a:r>
          </a:p>
        </p:txBody>
      </p:sp>
      <p:sp>
        <p:nvSpPr>
          <p:cNvPr id="268306" name="Rectangle 18"/>
          <p:cNvSpPr>
            <a:spLocks noChangeArrowheads="1"/>
          </p:cNvSpPr>
          <p:nvPr/>
        </p:nvSpPr>
        <p:spPr bwMode="auto">
          <a:xfrm>
            <a:off x="719138" y="4808538"/>
            <a:ext cx="6062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fr-FR" sz="2400">
                <a:cs typeface="+mn-cs"/>
              </a:rPr>
              <a:t>Insensible aux perturbations électromagnétiques</a:t>
            </a:r>
          </a:p>
        </p:txBody>
      </p:sp>
      <p:sp>
        <p:nvSpPr>
          <p:cNvPr id="268307" name="Rectangle 19"/>
          <p:cNvSpPr>
            <a:spLocks noChangeArrowheads="1"/>
          </p:cNvSpPr>
          <p:nvPr/>
        </p:nvSpPr>
        <p:spPr bwMode="auto">
          <a:xfrm>
            <a:off x="719138" y="5348288"/>
            <a:ext cx="5072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fr-FR" sz="2400">
                <a:cs typeface="+mn-cs"/>
              </a:rPr>
              <a:t>Coût de pose faible, connexion difficile</a:t>
            </a:r>
          </a:p>
        </p:txBody>
      </p:sp>
      <p:sp>
        <p:nvSpPr>
          <p:cNvPr id="268308" name="Rectangle 20"/>
          <p:cNvSpPr>
            <a:spLocks noChangeArrowheads="1"/>
          </p:cNvSpPr>
          <p:nvPr/>
        </p:nvSpPr>
        <p:spPr bwMode="auto">
          <a:xfrm>
            <a:off x="719138" y="5888038"/>
            <a:ext cx="3929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fr-FR" sz="2400">
                <a:cs typeface="+mn-cs"/>
              </a:rPr>
              <a:t>Source optique: </a:t>
            </a:r>
            <a:r>
              <a:rPr lang="fr-FR" sz="2400">
                <a:effectLst>
                  <a:outerShdw blurRad="38100" dist="38100" dir="2700000" algn="tl">
                    <a:srgbClr val="DDDDDD"/>
                  </a:outerShdw>
                </a:effectLst>
                <a:cs typeface="+mn-cs"/>
              </a:rPr>
              <a:t>LED</a:t>
            </a:r>
            <a:r>
              <a:rPr lang="fr-FR" sz="2400">
                <a:cs typeface="+mn-cs"/>
              </a:rPr>
              <a:t> ou </a:t>
            </a:r>
            <a:r>
              <a:rPr lang="fr-FR" sz="2400">
                <a:effectLst>
                  <a:outerShdw blurRad="38100" dist="38100" dir="2700000" algn="tl">
                    <a:srgbClr val="DDDDDD"/>
                  </a:outerShdw>
                </a:effectLst>
                <a:cs typeface="+mn-cs"/>
              </a:rPr>
              <a:t>Laser</a:t>
            </a:r>
          </a:p>
        </p:txBody>
      </p:sp>
      <p:graphicFrame>
        <p:nvGraphicFramePr>
          <p:cNvPr id="114703" name="Object 22"/>
          <p:cNvGraphicFramePr>
            <a:graphicFrameLocks noChangeAspect="1"/>
          </p:cNvGraphicFramePr>
          <p:nvPr/>
        </p:nvGraphicFramePr>
        <p:xfrm>
          <a:off x="7543800" y="3009900"/>
          <a:ext cx="990600" cy="1092200"/>
        </p:xfrm>
        <a:graphic>
          <a:graphicData uri="http://schemas.openxmlformats.org/presentationml/2006/ole">
            <mc:AlternateContent xmlns:mc="http://schemas.openxmlformats.org/markup-compatibility/2006">
              <mc:Choice xmlns:v="urn:schemas-microsoft-com:vml" Requires="v">
                <p:oleObj spid="_x0000_s114737" name="VISIO" r:id="rId3" imgW="902188" imgH="1050262" progId="Visio.Drawing.6">
                  <p:embed/>
                </p:oleObj>
              </mc:Choice>
              <mc:Fallback>
                <p:oleObj name="VISIO" r:id="rId3" imgW="902188" imgH="1050262" progId="Visio.Drawing.6">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3009900"/>
                        <a:ext cx="990600"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8311" name="Text Box 23"/>
          <p:cNvSpPr txBox="1">
            <a:spLocks noChangeArrowheads="1"/>
          </p:cNvSpPr>
          <p:nvPr/>
        </p:nvSpPr>
        <p:spPr bwMode="auto">
          <a:xfrm>
            <a:off x="7726363" y="3917950"/>
            <a:ext cx="625475"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400" b="1">
                <a:cs typeface="+mn-cs"/>
              </a:rPr>
              <a:t>Fibre Optique</a:t>
            </a:r>
          </a:p>
        </p:txBody>
      </p:sp>
      <p:grpSp>
        <p:nvGrpSpPr>
          <p:cNvPr id="114705" name="Group 41"/>
          <p:cNvGrpSpPr>
            <a:grpSpLocks/>
          </p:cNvGrpSpPr>
          <p:nvPr/>
        </p:nvGrpSpPr>
        <p:grpSpPr bwMode="auto">
          <a:xfrm>
            <a:off x="1651000" y="1955800"/>
            <a:ext cx="2159000" cy="2159000"/>
            <a:chOff x="510" y="1416"/>
            <a:chExt cx="1360" cy="1360"/>
          </a:xfrm>
        </p:grpSpPr>
        <p:sp>
          <p:nvSpPr>
            <p:cNvPr id="268314" name="Oval 26"/>
            <p:cNvSpPr>
              <a:spLocks noChangeAspect="1" noChangeArrowheads="1"/>
            </p:cNvSpPr>
            <p:nvPr/>
          </p:nvSpPr>
          <p:spPr bwMode="auto">
            <a:xfrm>
              <a:off x="1246" y="1586"/>
              <a:ext cx="453" cy="453"/>
            </a:xfrm>
            <a:prstGeom prst="ellipse">
              <a:avLst/>
            </a:prstGeom>
            <a:solidFill>
              <a:srgbClr val="DDDDDD"/>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13" name="Oval 25"/>
            <p:cNvSpPr>
              <a:spLocks noChangeAspect="1" noChangeArrowheads="1"/>
            </p:cNvSpPr>
            <p:nvPr/>
          </p:nvSpPr>
          <p:spPr bwMode="auto">
            <a:xfrm>
              <a:off x="1302" y="1642"/>
              <a:ext cx="340" cy="340"/>
            </a:xfrm>
            <a:prstGeom prst="ellipse">
              <a:avLst/>
            </a:prstGeom>
            <a:solidFill>
              <a:srgbClr val="EAEAEA"/>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12" name="Oval 24"/>
            <p:cNvSpPr>
              <a:spLocks noChangeAspect="1" noChangeArrowheads="1"/>
            </p:cNvSpPr>
            <p:nvPr/>
          </p:nvSpPr>
          <p:spPr bwMode="auto">
            <a:xfrm>
              <a:off x="1359" y="1699"/>
              <a:ext cx="227" cy="227"/>
            </a:xfrm>
            <a:prstGeom prst="ellipse">
              <a:avLst/>
            </a:prstGeom>
            <a:solidFill>
              <a:srgbClr val="F8F8F8"/>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17" name="Oval 29"/>
            <p:cNvSpPr>
              <a:spLocks noChangeAspect="1" noChangeArrowheads="1"/>
            </p:cNvSpPr>
            <p:nvPr/>
          </p:nvSpPr>
          <p:spPr bwMode="auto">
            <a:xfrm>
              <a:off x="680" y="1586"/>
              <a:ext cx="453" cy="453"/>
            </a:xfrm>
            <a:prstGeom prst="ellipse">
              <a:avLst/>
            </a:prstGeom>
            <a:solidFill>
              <a:srgbClr val="DDDDDD"/>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18" name="Oval 30"/>
            <p:cNvSpPr>
              <a:spLocks noChangeAspect="1" noChangeArrowheads="1"/>
            </p:cNvSpPr>
            <p:nvPr/>
          </p:nvSpPr>
          <p:spPr bwMode="auto">
            <a:xfrm>
              <a:off x="736" y="1642"/>
              <a:ext cx="340" cy="340"/>
            </a:xfrm>
            <a:prstGeom prst="ellipse">
              <a:avLst/>
            </a:prstGeom>
            <a:solidFill>
              <a:srgbClr val="EAEAEA"/>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19" name="Oval 31"/>
            <p:cNvSpPr>
              <a:spLocks noChangeAspect="1" noChangeArrowheads="1"/>
            </p:cNvSpPr>
            <p:nvPr/>
          </p:nvSpPr>
          <p:spPr bwMode="auto">
            <a:xfrm>
              <a:off x="793" y="1699"/>
              <a:ext cx="227" cy="227"/>
            </a:xfrm>
            <a:prstGeom prst="ellipse">
              <a:avLst/>
            </a:prstGeom>
            <a:solidFill>
              <a:srgbClr val="F8F8F8"/>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21" name="Oval 33"/>
            <p:cNvSpPr>
              <a:spLocks noChangeAspect="1" noChangeArrowheads="1"/>
            </p:cNvSpPr>
            <p:nvPr/>
          </p:nvSpPr>
          <p:spPr bwMode="auto">
            <a:xfrm>
              <a:off x="680" y="2153"/>
              <a:ext cx="453" cy="453"/>
            </a:xfrm>
            <a:prstGeom prst="ellipse">
              <a:avLst/>
            </a:prstGeom>
            <a:solidFill>
              <a:srgbClr val="DDDDDD"/>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22" name="Oval 34"/>
            <p:cNvSpPr>
              <a:spLocks noChangeAspect="1" noChangeArrowheads="1"/>
            </p:cNvSpPr>
            <p:nvPr/>
          </p:nvSpPr>
          <p:spPr bwMode="auto">
            <a:xfrm>
              <a:off x="736" y="2209"/>
              <a:ext cx="340" cy="340"/>
            </a:xfrm>
            <a:prstGeom prst="ellipse">
              <a:avLst/>
            </a:prstGeom>
            <a:solidFill>
              <a:srgbClr val="EAEAEA"/>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23" name="Oval 35"/>
            <p:cNvSpPr>
              <a:spLocks noChangeAspect="1" noChangeArrowheads="1"/>
            </p:cNvSpPr>
            <p:nvPr/>
          </p:nvSpPr>
          <p:spPr bwMode="auto">
            <a:xfrm>
              <a:off x="793" y="2266"/>
              <a:ext cx="227" cy="227"/>
            </a:xfrm>
            <a:prstGeom prst="ellipse">
              <a:avLst/>
            </a:prstGeom>
            <a:solidFill>
              <a:srgbClr val="F8F8F8"/>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25" name="Oval 37"/>
            <p:cNvSpPr>
              <a:spLocks noChangeAspect="1" noChangeArrowheads="1"/>
            </p:cNvSpPr>
            <p:nvPr/>
          </p:nvSpPr>
          <p:spPr bwMode="auto">
            <a:xfrm>
              <a:off x="1246" y="2153"/>
              <a:ext cx="453" cy="453"/>
            </a:xfrm>
            <a:prstGeom prst="ellipse">
              <a:avLst/>
            </a:prstGeom>
            <a:solidFill>
              <a:srgbClr val="DDDDDD"/>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26" name="Oval 38"/>
            <p:cNvSpPr>
              <a:spLocks noChangeAspect="1" noChangeArrowheads="1"/>
            </p:cNvSpPr>
            <p:nvPr/>
          </p:nvSpPr>
          <p:spPr bwMode="auto">
            <a:xfrm>
              <a:off x="1302" y="2209"/>
              <a:ext cx="340" cy="340"/>
            </a:xfrm>
            <a:prstGeom prst="ellipse">
              <a:avLst/>
            </a:prstGeom>
            <a:solidFill>
              <a:srgbClr val="EAEAEA"/>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27" name="Oval 39"/>
            <p:cNvSpPr>
              <a:spLocks noChangeAspect="1" noChangeArrowheads="1"/>
            </p:cNvSpPr>
            <p:nvPr/>
          </p:nvSpPr>
          <p:spPr bwMode="auto">
            <a:xfrm>
              <a:off x="1359" y="2266"/>
              <a:ext cx="227" cy="227"/>
            </a:xfrm>
            <a:prstGeom prst="ellipse">
              <a:avLst/>
            </a:prstGeom>
            <a:solidFill>
              <a:srgbClr val="F8F8F8"/>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328" name="Oval 40"/>
            <p:cNvSpPr>
              <a:spLocks noChangeArrowheads="1"/>
            </p:cNvSpPr>
            <p:nvPr/>
          </p:nvSpPr>
          <p:spPr bwMode="auto">
            <a:xfrm>
              <a:off x="510" y="1416"/>
              <a:ext cx="1360" cy="136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sp>
        <p:nvSpPr>
          <p:cNvPr id="268330" name="Text Box 42"/>
          <p:cNvSpPr txBox="1">
            <a:spLocks noChangeArrowheads="1"/>
          </p:cNvSpPr>
          <p:nvPr/>
        </p:nvSpPr>
        <p:spPr bwMode="auto">
          <a:xfrm>
            <a:off x="304800" y="2743200"/>
            <a:ext cx="10064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Fourreau Extérieur</a:t>
            </a:r>
          </a:p>
        </p:txBody>
      </p:sp>
      <p:cxnSp>
        <p:nvCxnSpPr>
          <p:cNvPr id="268331" name="AutoShape 43"/>
          <p:cNvCxnSpPr>
            <a:cxnSpLocks noChangeShapeType="1"/>
            <a:stCxn id="268330" idx="3"/>
            <a:endCxn id="268328" idx="2"/>
          </p:cNvCxnSpPr>
          <p:nvPr/>
        </p:nvCxnSpPr>
        <p:spPr bwMode="auto">
          <a:xfrm flipV="1">
            <a:off x="1311275" y="3035300"/>
            <a:ext cx="339725" cy="127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5DB7C171-A128-494B-9FD3-E60CEFB9933A}"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B9931E5-EA14-B445-BF6F-5D68A4E0E831}" type="slidenum">
              <a:rPr lang="fr-FR" smtClean="0"/>
              <a:pPr>
                <a:defRPr/>
              </a:pPr>
              <a:t>43</a:t>
            </a:fld>
            <a:endParaRPr lang="fr-FR"/>
          </a:p>
        </p:txBody>
      </p:sp>
    </p:spTree>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Câblage: Standards et Distances</a:t>
            </a:r>
          </a:p>
        </p:txBody>
      </p:sp>
      <p:graphicFrame>
        <p:nvGraphicFramePr>
          <p:cNvPr id="259138" name="Group 66"/>
          <p:cNvGraphicFramePr>
            <a:graphicFrameLocks noGrp="1"/>
          </p:cNvGraphicFramePr>
          <p:nvPr>
            <p:ph type="tbl" idx="1"/>
          </p:nvPr>
        </p:nvGraphicFramePr>
        <p:xfrm>
          <a:off x="228600" y="990600"/>
          <a:ext cx="8763000" cy="4646612"/>
        </p:xfrm>
        <a:graphic>
          <a:graphicData uri="http://schemas.openxmlformats.org/drawingml/2006/table">
            <a:tbl>
              <a:tblPr/>
              <a:tblGrid>
                <a:gridCol w="2921000"/>
                <a:gridCol w="3632200"/>
                <a:gridCol w="2209800"/>
              </a:tblGrid>
              <a:tr h="59057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Nom du Support</a:t>
                      </a:r>
                    </a:p>
                  </a:txBody>
                  <a:tcPr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Standard</a:t>
                      </a:r>
                    </a:p>
                  </a:txBody>
                  <a:tcPr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2000" b="0" i="0" u="none" strike="noStrike" cap="none" normalizeH="0" baseline="0">
                          <a:ln>
                            <a:noFill/>
                          </a:ln>
                          <a:solidFill>
                            <a:schemeClr val="tx1"/>
                          </a:solidFill>
                          <a:effectLst/>
                          <a:latin typeface="Times New Roman" charset="0"/>
                          <a:ea typeface="ＭＳ Ｐゴシック" charset="0"/>
                        </a:rPr>
                        <a:t>Distance / Segment</a:t>
                      </a:r>
                    </a:p>
                  </a:txBody>
                  <a:tcPr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9497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Coaxial </a:t>
                      </a:r>
                      <a:r>
                        <a:rPr kumimoji="0" lang="fr-FR" sz="1800" b="0" i="1"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Baseband</a:t>
                      </a:r>
                    </a:p>
                  </a:txBody>
                  <a:tcPr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IEEE 802.3 10 base 5</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IEEE 802.3 10 base 2</a:t>
                      </a:r>
                    </a:p>
                  </a:txBody>
                  <a:tcPr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500 m</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185 m</a:t>
                      </a:r>
                    </a:p>
                  </a:txBody>
                  <a:tcPr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9057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Paire Torsadée non blindée</a:t>
                      </a:r>
                    </a:p>
                  </a:txBody>
                  <a:tcPr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IEEE 802.3 10 base T</a:t>
                      </a:r>
                    </a:p>
                  </a:txBody>
                  <a:tcPr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100 m</a:t>
                      </a:r>
                    </a:p>
                  </a:txBody>
                  <a:tcPr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9216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Paire Torsadée blindée</a:t>
                      </a:r>
                    </a:p>
                  </a:txBody>
                  <a:tcPr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IEEE 802.5</a:t>
                      </a:r>
                    </a:p>
                  </a:txBody>
                  <a:tcPr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100 m</a:t>
                      </a:r>
                    </a:p>
                  </a:txBody>
                  <a:tcPr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02417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Fibre Optique</a:t>
                      </a:r>
                    </a:p>
                  </a:txBody>
                  <a:tcPr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IEEE 802.3 Fibre,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EIA (ANSI Wiring Standard)</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F.D.D.I</a:t>
                      </a:r>
                    </a:p>
                  </a:txBody>
                  <a:tcPr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10 Km</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3 Km</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100 Km</a:t>
                      </a:r>
                    </a:p>
                  </a:txBody>
                  <a:tcPr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9216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Micro Wave</a:t>
                      </a:r>
                    </a:p>
                  </a:txBody>
                  <a:tcPr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IEEE 802.3 10 base F</a:t>
                      </a:r>
                    </a:p>
                  </a:txBody>
                  <a:tcPr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7,2 Km / Link</a:t>
                      </a:r>
                    </a:p>
                  </a:txBody>
                  <a:tcPr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6199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Coaxial </a:t>
                      </a:r>
                      <a:r>
                        <a:rPr kumimoji="0" lang="fr-FR" sz="1800" b="0" i="1"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Broadband</a:t>
                      </a:r>
                      <a:endParaRPr kumimoji="0" lang="fr-FR" sz="1800" b="0"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endParaRPr>
                    </a:p>
                  </a:txBody>
                  <a:tcPr marT="45722" marB="4572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IEEE 802.3 10 base 36</a:t>
                      </a:r>
                    </a:p>
                  </a:txBody>
                  <a:tcPr marT="45722" marB="45722"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800" b="0" i="0" u="none" strike="noStrike" cap="none" normalizeH="0" baseline="0">
                          <a:ln>
                            <a:noFill/>
                          </a:ln>
                          <a:solidFill>
                            <a:schemeClr val="tx1"/>
                          </a:solidFill>
                          <a:effectLst/>
                          <a:latin typeface="Times New Roman" charset="0"/>
                          <a:ea typeface="ＭＳ Ｐゴシック" charset="0"/>
                        </a:rPr>
                        <a:t>3.8 Km</a:t>
                      </a:r>
                    </a:p>
                  </a:txBody>
                  <a:tcPr marT="45722" marB="45722"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59135" name="Text Box 63"/>
          <p:cNvSpPr txBox="1">
            <a:spLocks noChangeArrowheads="1"/>
          </p:cNvSpPr>
          <p:nvPr/>
        </p:nvSpPr>
        <p:spPr bwMode="auto">
          <a:xfrm>
            <a:off x="228600" y="5715000"/>
            <a:ext cx="3943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cs typeface="+mn-cs"/>
              </a:rPr>
              <a:t>IEEE: Institute of Electrical &amp; Electronics Engineers</a:t>
            </a:r>
          </a:p>
        </p:txBody>
      </p:sp>
      <p:sp>
        <p:nvSpPr>
          <p:cNvPr id="259136" name="Text Box 64"/>
          <p:cNvSpPr txBox="1">
            <a:spLocks noChangeArrowheads="1"/>
          </p:cNvSpPr>
          <p:nvPr/>
        </p:nvSpPr>
        <p:spPr bwMode="auto">
          <a:xfrm>
            <a:off x="4572000" y="5715000"/>
            <a:ext cx="30051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cs typeface="+mn-cs"/>
              </a:rPr>
              <a:t>EIA: Electronics Industries Association</a:t>
            </a:r>
          </a:p>
        </p:txBody>
      </p:sp>
      <p:sp>
        <p:nvSpPr>
          <p:cNvPr id="259137" name="Text Box 65"/>
          <p:cNvSpPr txBox="1">
            <a:spLocks noChangeArrowheads="1"/>
          </p:cNvSpPr>
          <p:nvPr/>
        </p:nvSpPr>
        <p:spPr bwMode="auto">
          <a:xfrm>
            <a:off x="228600" y="6019800"/>
            <a:ext cx="34242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cs typeface="+mn-cs"/>
              </a:rPr>
              <a:t>ANSI: American National Standards Institute</a:t>
            </a:r>
          </a:p>
        </p:txBody>
      </p:sp>
      <p:sp>
        <p:nvSpPr>
          <p:cNvPr id="2" name="Date Placeholder 1"/>
          <p:cNvSpPr>
            <a:spLocks noGrp="1"/>
          </p:cNvSpPr>
          <p:nvPr>
            <p:ph type="dt" sz="quarter" idx="10"/>
          </p:nvPr>
        </p:nvSpPr>
        <p:spPr/>
        <p:txBody>
          <a:bodyPr/>
          <a:lstStyle/>
          <a:p>
            <a:pPr>
              <a:defRPr/>
            </a:pPr>
            <a:r>
              <a:rPr lang="fr-FR" smtClean="0"/>
              <a:t>© </a:t>
            </a:r>
            <a:fld id="{42CA56DD-98C0-EB4B-80E6-427F6097494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973C63F-056C-4040-B5C0-78636D6FEB6A}" type="slidenum">
              <a:rPr lang="fr-FR" smtClean="0"/>
              <a:pPr>
                <a:defRPr/>
              </a:pPr>
              <a:t>44</a:t>
            </a:fld>
            <a:endParaRPr lang="fr-FR"/>
          </a:p>
        </p:txBody>
      </p:sp>
    </p:spTree>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762000" y="0"/>
            <a:ext cx="7772400" cy="701675"/>
          </a:xfrm>
        </p:spPr>
        <p:txBody>
          <a:bodyPr>
            <a:spAutoFit/>
          </a:bodyPr>
          <a:lstStyle/>
          <a:p>
            <a:pPr>
              <a:defRPr/>
            </a:pPr>
            <a:r>
              <a:rPr lang="fr-FR" sz="4000" smtClean="0">
                <a:cs typeface="+mj-cs"/>
              </a:rPr>
              <a:t>Câblage: Supports de Transmissions</a:t>
            </a:r>
          </a:p>
        </p:txBody>
      </p:sp>
      <p:graphicFrame>
        <p:nvGraphicFramePr>
          <p:cNvPr id="262214" name="Group 70"/>
          <p:cNvGraphicFramePr>
            <a:graphicFrameLocks noGrp="1"/>
          </p:cNvGraphicFramePr>
          <p:nvPr>
            <p:ph type="tbl" idx="1"/>
          </p:nvPr>
        </p:nvGraphicFramePr>
        <p:xfrm>
          <a:off x="152400" y="838200"/>
          <a:ext cx="8839200" cy="5410201"/>
        </p:xfrm>
        <a:graphic>
          <a:graphicData uri="http://schemas.openxmlformats.org/drawingml/2006/table">
            <a:tbl>
              <a:tblPr/>
              <a:tblGrid>
                <a:gridCol w="1782763"/>
                <a:gridCol w="3333750"/>
                <a:gridCol w="3722687"/>
              </a:tblGrid>
              <a:tr h="7270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200" b="1" i="0" u="none" strike="noStrike" cap="none" normalizeH="0" baseline="0">
                          <a:ln>
                            <a:noFill/>
                          </a:ln>
                          <a:solidFill>
                            <a:schemeClr val="tx1"/>
                          </a:solidFill>
                          <a:effectLst/>
                          <a:latin typeface="Times New Roman" charset="0"/>
                          <a:ea typeface="ＭＳ Ｐゴシック" charset="0"/>
                        </a:rPr>
                        <a:t>Support de Transmission</a:t>
                      </a:r>
                    </a:p>
                  </a:txBody>
                  <a:tcPr marR="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200" b="1" i="0" u="none" strike="noStrike" cap="none" normalizeH="0" baseline="0">
                          <a:ln>
                            <a:noFill/>
                          </a:ln>
                          <a:solidFill>
                            <a:schemeClr val="tx1"/>
                          </a:solidFill>
                          <a:effectLst/>
                          <a:latin typeface="Times New Roman" charset="0"/>
                          <a:ea typeface="ＭＳ Ｐゴシック" charset="0"/>
                        </a:rPr>
                        <a:t>Avantages</a:t>
                      </a:r>
                    </a:p>
                  </a:txBody>
                  <a:tcPr marR="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200" b="1" i="0" u="none" strike="noStrike" cap="none" normalizeH="0" baseline="0">
                          <a:ln>
                            <a:noFill/>
                          </a:ln>
                          <a:solidFill>
                            <a:schemeClr val="tx1"/>
                          </a:solidFill>
                          <a:effectLst/>
                          <a:latin typeface="Times New Roman" charset="0"/>
                          <a:ea typeface="ＭＳ Ｐゴシック" charset="0"/>
                        </a:rPr>
                        <a:t>Inconvénients</a:t>
                      </a:r>
                    </a:p>
                  </a:txBody>
                  <a:tcPr marR="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0350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200" b="1" i="0" u="none" strike="noStrike" cap="none" normalizeH="0" baseline="0">
                          <a:ln>
                            <a:noFill/>
                          </a:ln>
                          <a:solidFill>
                            <a:schemeClr val="tx1"/>
                          </a:solidFill>
                          <a:effectLst/>
                          <a:latin typeface="Times New Roman" charset="0"/>
                          <a:ea typeface="ＭＳ Ｐゴシック" charset="0"/>
                        </a:rPr>
                        <a:t>Paire Torsadée</a:t>
                      </a:r>
                    </a:p>
                  </a:txBody>
                  <a:tcPr marR="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Très flexible et Câble peu cher</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Installation facile &amp; rapide (compétence des équipes)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Même type de câblage pour le téléphone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Standard chez AT&amp;T, IBM,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Technologie mâture, bien comprise</a:t>
                      </a:r>
                    </a:p>
                  </a:txBody>
                  <a:tcPr marR="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Les émanations peuvent être interceptées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Sujet à interférences électromagnétiques externes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Protection contre la FOUDRE si câble externe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Réplique entre câble adjacent peut provoquer des erreurs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1" u="none" strike="noStrike" cap="none" normalizeH="0" baseline="0">
                          <a:ln>
                            <a:noFill/>
                          </a:ln>
                          <a:solidFill>
                            <a:schemeClr val="tx1"/>
                          </a:solidFill>
                          <a:effectLst/>
                          <a:latin typeface="Times New Roman" charset="0"/>
                          <a:ea typeface="ＭＳ Ｐゴシック" charset="0"/>
                        </a:rPr>
                        <a:t>BANDWIDTH</a:t>
                      </a:r>
                      <a:r>
                        <a:rPr kumimoji="0" lang="fr-FR" sz="1000" b="0" i="0" u="none" strike="noStrike" cap="none" normalizeH="0" baseline="0">
                          <a:ln>
                            <a:noFill/>
                          </a:ln>
                          <a:solidFill>
                            <a:schemeClr val="tx1"/>
                          </a:solidFill>
                          <a:effectLst/>
                          <a:latin typeface="Times New Roman" charset="0"/>
                          <a:ea typeface="ＭＳ Ｐゴシック" charset="0"/>
                        </a:rPr>
                        <a:t> limitée (maximum)</a:t>
                      </a:r>
                      <a:endParaRPr kumimoji="0" lang="fr-FR" sz="1000" b="0" i="1" u="none" strike="noStrike" cap="none" normalizeH="0" baseline="0">
                        <a:ln>
                          <a:noFill/>
                        </a:ln>
                        <a:solidFill>
                          <a:schemeClr val="tx1"/>
                        </a:solidFill>
                        <a:effectLst/>
                        <a:latin typeface="Times New Roman" charset="0"/>
                        <a:ea typeface="ＭＳ Ｐゴシック" charset="0"/>
                      </a:endParaRPr>
                    </a:p>
                  </a:txBody>
                  <a:tcPr marR="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2303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200" b="1" i="0" u="none" strike="noStrike" cap="none" normalizeH="0" baseline="0">
                          <a:ln>
                            <a:noFill/>
                          </a:ln>
                          <a:solidFill>
                            <a:schemeClr val="tx1"/>
                          </a:solidFill>
                          <a:effectLst/>
                          <a:latin typeface="Times New Roman" charset="0"/>
                          <a:ea typeface="ＭＳ Ｐゴシック" charset="0"/>
                        </a:rPr>
                        <a:t>Coaxial </a:t>
                      </a:r>
                      <a:r>
                        <a:rPr kumimoji="0" lang="fr-FR" sz="1200" b="1" i="1" u="none" strike="noStrike" cap="none" normalizeH="0" baseline="0">
                          <a:ln>
                            <a:noFill/>
                          </a:ln>
                          <a:solidFill>
                            <a:schemeClr val="tx1"/>
                          </a:solidFill>
                          <a:effectLst/>
                          <a:latin typeface="Times New Roman" charset="0"/>
                          <a:ea typeface="ＭＳ Ｐゴシック" charset="0"/>
                        </a:rPr>
                        <a:t>BASEBAND</a:t>
                      </a:r>
                      <a:endParaRPr kumimoji="0" lang="fr-FR" sz="1200" b="1" i="0" u="none" strike="noStrike" cap="none" normalizeH="0" baseline="0">
                        <a:ln>
                          <a:noFill/>
                        </a:ln>
                        <a:solidFill>
                          <a:schemeClr val="tx1"/>
                        </a:solidFill>
                        <a:effectLst/>
                        <a:latin typeface="Times New Roman" charset="0"/>
                        <a:ea typeface="ＭＳ Ｐゴシック" charset="0"/>
                      </a:endParaRPr>
                    </a:p>
                  </a:txBody>
                  <a:tcPr marR="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Coût maintenance faible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Installation &amp; connexion simple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Plus grand </a:t>
                      </a:r>
                      <a:r>
                        <a:rPr kumimoji="0" lang="fr-FR" sz="1000" b="0" i="1" u="none" strike="noStrike" cap="none" normalizeH="0" baseline="0">
                          <a:ln>
                            <a:noFill/>
                          </a:ln>
                          <a:solidFill>
                            <a:schemeClr val="tx1"/>
                          </a:solidFill>
                          <a:effectLst/>
                          <a:latin typeface="Times New Roman" charset="0"/>
                          <a:ea typeface="ＭＳ Ｐゴシック" charset="0"/>
                        </a:rPr>
                        <a:t>BANDWIDTH </a:t>
                      </a:r>
                      <a:r>
                        <a:rPr kumimoji="0" lang="fr-FR" sz="1000" b="0" i="0" u="none" strike="noStrike" cap="none" normalizeH="0" baseline="0">
                          <a:ln>
                            <a:noFill/>
                          </a:ln>
                          <a:solidFill>
                            <a:schemeClr val="tx1"/>
                          </a:solidFill>
                          <a:effectLst/>
                          <a:latin typeface="Times New Roman" charset="0"/>
                          <a:ea typeface="ＭＳ Ｐゴシック" charset="0"/>
                        </a:rPr>
                        <a:t>que </a:t>
                      </a:r>
                      <a:r>
                        <a:rPr kumimoji="0" lang="fr-FR" sz="1000" b="0" i="1" u="none" strike="noStrike" cap="none" normalizeH="0" baseline="0">
                          <a:ln>
                            <a:noFill/>
                          </a:ln>
                          <a:solidFill>
                            <a:schemeClr val="tx1"/>
                          </a:solidFill>
                          <a:effectLst/>
                          <a:latin typeface="Times New Roman" charset="0"/>
                          <a:ea typeface="ＭＳ Ｐゴシック" charset="0"/>
                        </a:rPr>
                        <a:t>TP</a:t>
                      </a:r>
                      <a:endParaRPr kumimoji="0" lang="fr-FR" sz="1000" b="0" i="0" u="none" strike="noStrike" cap="none" normalizeH="0" baseline="0">
                        <a:ln>
                          <a:noFill/>
                        </a:ln>
                        <a:solidFill>
                          <a:schemeClr val="tx1"/>
                        </a:solidFill>
                        <a:effectLst/>
                        <a:latin typeface="Times New Roman" charset="0"/>
                        <a:ea typeface="ＭＳ Ｐゴシック"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Résiste aux interférences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Portée des signaux </a:t>
                      </a:r>
                      <a:r>
                        <a:rPr kumimoji="0" lang="fr-FR" sz="1000" b="1" i="0" u="none" strike="noStrike" cap="none" normalizeH="0" baseline="0">
                          <a:ln>
                            <a:noFill/>
                          </a:ln>
                          <a:solidFill>
                            <a:schemeClr val="tx1"/>
                          </a:solidFill>
                          <a:effectLst>
                            <a:outerShdw blurRad="38100" dist="38100" dir="2700000" algn="tl">
                              <a:srgbClr val="DDDDDD"/>
                            </a:outerShdw>
                          </a:effectLst>
                          <a:latin typeface="Times New Roman" charset="0"/>
                          <a:ea typeface="ＭＳ Ｐゴシック" charset="0"/>
                        </a:rPr>
                        <a:t>&gt;</a:t>
                      </a:r>
                      <a:r>
                        <a:rPr kumimoji="0" lang="fr-FR" sz="1000" b="0" i="0" u="none" strike="noStrike" cap="none" normalizeH="0" baseline="0">
                          <a:ln>
                            <a:noFill/>
                          </a:ln>
                          <a:solidFill>
                            <a:schemeClr val="tx1"/>
                          </a:solidFill>
                          <a:effectLst/>
                          <a:latin typeface="Times New Roman" charset="0"/>
                          <a:ea typeface="ＭＳ Ｐゴシック" charset="0"/>
                        </a:rPr>
                        <a:t> distance que </a:t>
                      </a:r>
                      <a:r>
                        <a:rPr kumimoji="0" lang="fr-FR" sz="1000" b="0" i="1" u="none" strike="noStrike" cap="none" normalizeH="0" baseline="0">
                          <a:ln>
                            <a:noFill/>
                          </a:ln>
                          <a:solidFill>
                            <a:schemeClr val="tx1"/>
                          </a:solidFill>
                          <a:effectLst/>
                          <a:latin typeface="Times New Roman" charset="0"/>
                          <a:ea typeface="ＭＳ Ｐゴシック" charset="0"/>
                        </a:rPr>
                        <a:t>TP</a:t>
                      </a:r>
                    </a:p>
                  </a:txBody>
                  <a:tcPr marR="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Installation coûteuse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Moins flexible (le </a:t>
                      </a:r>
                      <a:r>
                        <a:rPr kumimoji="0" lang="fr-FR" sz="1000" b="0" i="1" u="none" strike="noStrike" cap="none" normalizeH="0" baseline="0">
                          <a:ln>
                            <a:noFill/>
                          </a:ln>
                          <a:solidFill>
                            <a:schemeClr val="tx1"/>
                          </a:solidFill>
                          <a:effectLst/>
                          <a:latin typeface="Times New Roman" charset="0"/>
                          <a:ea typeface="ＭＳ Ｐゴシック" charset="0"/>
                        </a:rPr>
                        <a:t>THICK</a:t>
                      </a:r>
                      <a:r>
                        <a:rPr kumimoji="0" lang="fr-FR" sz="1000" b="0" i="0" u="none" strike="noStrike" cap="none" normalizeH="0" baseline="0">
                          <a:ln>
                            <a:noFill/>
                          </a:ln>
                          <a:solidFill>
                            <a:schemeClr val="tx1"/>
                          </a:solidFill>
                          <a:effectLst/>
                          <a:latin typeface="Times New Roman" charset="0"/>
                          <a:ea typeface="ＭＳ Ｐゴシック" charset="0"/>
                        </a:rPr>
                        <a:t> ne peut toujours être utilisé)</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Immunité plus faible que le câble </a:t>
                      </a:r>
                      <a:r>
                        <a:rPr kumimoji="0" lang="fr-FR" sz="1000" b="0" i="1" u="none" strike="noStrike" cap="none" normalizeH="0" baseline="0">
                          <a:ln>
                            <a:noFill/>
                          </a:ln>
                          <a:solidFill>
                            <a:schemeClr val="tx1"/>
                          </a:solidFill>
                          <a:effectLst/>
                          <a:latin typeface="Times New Roman" charset="0"/>
                          <a:ea typeface="ＭＳ Ｐゴシック" charset="0"/>
                        </a:rPr>
                        <a:t>BROADBAND</a:t>
                      </a:r>
                      <a:endParaRPr kumimoji="0" lang="fr-FR" sz="1000" b="0" i="0" u="none" strike="noStrike" cap="none" normalizeH="0" baseline="0">
                        <a:ln>
                          <a:noFill/>
                        </a:ln>
                        <a:solidFill>
                          <a:schemeClr val="tx1"/>
                        </a:solidFill>
                        <a:effectLst/>
                        <a:latin typeface="Times New Roman" charset="0"/>
                        <a:ea typeface="ＭＳ Ｐゴシック"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La </a:t>
                      </a:r>
                      <a:r>
                        <a:rPr kumimoji="0" lang="fr-FR" sz="1000" b="0" i="1" u="none" strike="noStrike" cap="none" normalizeH="0" baseline="0">
                          <a:ln>
                            <a:noFill/>
                          </a:ln>
                          <a:solidFill>
                            <a:schemeClr val="tx1"/>
                          </a:solidFill>
                          <a:effectLst/>
                          <a:latin typeface="Times New Roman" charset="0"/>
                          <a:ea typeface="ＭＳ Ｐゴシック" charset="0"/>
                        </a:rPr>
                        <a:t>BANDWIDTH</a:t>
                      </a:r>
                      <a:r>
                        <a:rPr kumimoji="0" lang="fr-FR" sz="1000" b="0" i="0" u="none" strike="noStrike" cap="none" normalizeH="0" baseline="0">
                          <a:ln>
                            <a:noFill/>
                          </a:ln>
                          <a:solidFill>
                            <a:schemeClr val="tx1"/>
                          </a:solidFill>
                          <a:effectLst/>
                          <a:latin typeface="Times New Roman" charset="0"/>
                          <a:ea typeface="ＭＳ Ｐゴシック" charset="0"/>
                        </a:rPr>
                        <a:t> peut supporter une charge de 40% max.</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Distances et Topologies limitées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Protection nécessaire si environnement hostile</a:t>
                      </a:r>
                    </a:p>
                  </a:txBody>
                  <a:tcPr marR="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3827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200" b="1" i="0" u="none" strike="noStrike" cap="none" normalizeH="0" baseline="0">
                          <a:ln>
                            <a:noFill/>
                          </a:ln>
                          <a:solidFill>
                            <a:schemeClr val="tx1"/>
                          </a:solidFill>
                          <a:effectLst/>
                          <a:latin typeface="Times New Roman" charset="0"/>
                          <a:ea typeface="ＭＳ Ｐゴシック" charset="0"/>
                        </a:rPr>
                        <a:t>Coaxial </a:t>
                      </a:r>
                      <a:r>
                        <a:rPr kumimoji="0" lang="fr-FR" sz="1200" b="1" i="1" u="none" strike="noStrike" cap="none" normalizeH="0" baseline="0">
                          <a:ln>
                            <a:noFill/>
                          </a:ln>
                          <a:solidFill>
                            <a:schemeClr val="tx1"/>
                          </a:solidFill>
                          <a:effectLst/>
                          <a:latin typeface="Times New Roman" charset="0"/>
                          <a:ea typeface="ＭＳ Ｐゴシック" charset="0"/>
                        </a:rPr>
                        <a:t>BROADBAND</a:t>
                      </a:r>
                      <a:endParaRPr kumimoji="0" lang="fr-FR" sz="1200" b="1" i="0" u="none" strike="noStrike" cap="none" normalizeH="0" baseline="0">
                        <a:ln>
                          <a:noFill/>
                        </a:ln>
                        <a:solidFill>
                          <a:schemeClr val="tx1"/>
                        </a:solidFill>
                        <a:effectLst/>
                        <a:latin typeface="Times New Roman" charset="0"/>
                        <a:ea typeface="ＭＳ Ｐゴシック" charset="0"/>
                      </a:endParaRPr>
                    </a:p>
                  </a:txBody>
                  <a:tcPr marR="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Supporte des applications S/V/D</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Utilisation à </a:t>
                      </a:r>
                      <a:r>
                        <a:rPr kumimoji="0" lang="fr-FR" sz="1000" b="0" i="0" u="none" strike="noStrike" cap="none" normalizeH="0" baseline="0">
                          <a:ln>
                            <a:noFill/>
                          </a:ln>
                          <a:solidFill>
                            <a:schemeClr val="tx1"/>
                          </a:solidFill>
                          <a:effectLst/>
                          <a:latin typeface="Times New Roman" charset="0"/>
                          <a:ea typeface="ＭＳ Ｐゴシック" charset="0"/>
                          <a:sym typeface="Symbol" charset="0"/>
                        </a:rPr>
                        <a:t> 100% de </a:t>
                      </a:r>
                      <a:r>
                        <a:rPr kumimoji="0" lang="fr-FR" sz="1000" b="0" i="1" u="none" strike="noStrike" cap="none" normalizeH="0" baseline="0">
                          <a:ln>
                            <a:noFill/>
                          </a:ln>
                          <a:solidFill>
                            <a:schemeClr val="tx1"/>
                          </a:solidFill>
                          <a:effectLst/>
                          <a:latin typeface="Times New Roman" charset="0"/>
                          <a:ea typeface="ＭＳ Ｐゴシック" charset="0"/>
                          <a:sym typeface="Symbol" charset="0"/>
                        </a:rPr>
                        <a:t>BANDWIDTH</a:t>
                      </a:r>
                      <a:endParaRPr kumimoji="0" lang="fr-FR" sz="1000" b="0" i="0" u="none" strike="noStrike" cap="none" normalizeH="0" baseline="0">
                        <a:ln>
                          <a:noFill/>
                        </a:ln>
                        <a:solidFill>
                          <a:schemeClr val="tx1"/>
                        </a:solidFill>
                        <a:effectLst/>
                        <a:latin typeface="Times New Roman" charset="0"/>
                        <a:ea typeface="ＭＳ Ｐゴシック" charset="0"/>
                        <a:sym typeface="Symbo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sym typeface="Symbol" charset="0"/>
                        </a:rPr>
                        <a:t>Bonne immunité aux parasites &amp; radiations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sym typeface="Symbol" charset="0"/>
                        </a:rPr>
                        <a:t>Topologie flexible (arbre, …), Très large couverture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sym typeface="Symbol" charset="0"/>
                        </a:rPr>
                        <a:t>Ne nécessite pas de protection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sym typeface="Symbol" charset="0"/>
                        </a:rPr>
                        <a:t>Utilise les outils du marché (CATV)</a:t>
                      </a:r>
                      <a:endParaRPr kumimoji="0" lang="fr-FR" sz="1000" b="0" i="0" u="none" strike="noStrike" cap="none" normalizeH="0" baseline="0">
                        <a:ln>
                          <a:noFill/>
                        </a:ln>
                        <a:solidFill>
                          <a:schemeClr val="tx1"/>
                        </a:solidFill>
                        <a:effectLst/>
                        <a:latin typeface="Times New Roman" charset="0"/>
                        <a:ea typeface="ＭＳ Ｐゴシック" charset="0"/>
                      </a:endParaRPr>
                    </a:p>
                  </a:txBody>
                  <a:tcPr marR="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Coût maintenance élevé</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Installation &amp; Connexion difficile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Exige des modems </a:t>
                      </a:r>
                      <a:r>
                        <a:rPr kumimoji="0" lang="fr-FR" sz="1000" b="0" i="1" u="none" strike="noStrike" cap="none" normalizeH="0" baseline="0">
                          <a:ln>
                            <a:noFill/>
                          </a:ln>
                          <a:solidFill>
                            <a:schemeClr val="tx1"/>
                          </a:solidFill>
                          <a:effectLst/>
                          <a:latin typeface="Times New Roman" charset="0"/>
                          <a:ea typeface="ＭＳ Ｐゴシック" charset="0"/>
                        </a:rPr>
                        <a:t>RF</a:t>
                      </a:r>
                      <a:r>
                        <a:rPr kumimoji="0" lang="fr-FR" sz="1000" b="0" i="0" u="none" strike="noStrike" cap="none" normalizeH="0" baseline="0">
                          <a:ln>
                            <a:noFill/>
                          </a:ln>
                          <a:solidFill>
                            <a:schemeClr val="tx1"/>
                          </a:solidFill>
                          <a:effectLst/>
                          <a:latin typeface="Times New Roman" charset="0"/>
                          <a:ea typeface="ＭＳ Ｐゴシック" charset="0"/>
                        </a:rPr>
                        <a:t> sur chaque </a:t>
                      </a:r>
                      <a:r>
                        <a:rPr kumimoji="0" lang="fr-FR" sz="1000" b="0" i="1" u="none" strike="noStrike" cap="none" normalizeH="0" baseline="0">
                          <a:ln>
                            <a:noFill/>
                          </a:ln>
                          <a:solidFill>
                            <a:schemeClr val="tx1"/>
                          </a:solidFill>
                          <a:effectLst/>
                          <a:latin typeface="Times New Roman" charset="0"/>
                          <a:ea typeface="ＭＳ Ｐゴシック" charset="0"/>
                        </a:rPr>
                        <a:t>DTE</a:t>
                      </a:r>
                      <a:r>
                        <a:rPr kumimoji="0" lang="fr-FR" sz="1000" b="0" i="0" u="none" strike="noStrike" cap="none" normalizeH="0" baseline="0">
                          <a:ln>
                            <a:noFill/>
                          </a:ln>
                          <a:solidFill>
                            <a:schemeClr val="tx1"/>
                          </a:solidFill>
                          <a:effectLst/>
                          <a:latin typeface="Times New Roman" charset="0"/>
                          <a:ea typeface="ＭＳ Ｐゴシック" charset="0"/>
                        </a:rPr>
                        <a:t> utilisateur</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Modems chers, limitent les vitesses de transmission</a:t>
                      </a:r>
                    </a:p>
                  </a:txBody>
                  <a:tcPr marR="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0350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200" b="1" i="0" u="none" strike="noStrike" cap="none" normalizeH="0" baseline="0">
                          <a:ln>
                            <a:noFill/>
                          </a:ln>
                          <a:solidFill>
                            <a:schemeClr val="tx1"/>
                          </a:solidFill>
                          <a:effectLst/>
                          <a:latin typeface="Times New Roman" charset="0"/>
                          <a:ea typeface="ＭＳ Ｐゴシック" charset="0"/>
                        </a:rPr>
                        <a:t>Fibre Optique</a:t>
                      </a:r>
                    </a:p>
                  </a:txBody>
                  <a:tcPr marR="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Très large </a:t>
                      </a:r>
                      <a:r>
                        <a:rPr kumimoji="0" lang="fr-FR" sz="1000" b="0" i="1" u="none" strike="noStrike" cap="none" normalizeH="0" baseline="0">
                          <a:ln>
                            <a:noFill/>
                          </a:ln>
                          <a:solidFill>
                            <a:schemeClr val="tx1"/>
                          </a:solidFill>
                          <a:effectLst/>
                          <a:latin typeface="Times New Roman" charset="0"/>
                          <a:ea typeface="ＭＳ Ｐゴシック" charset="0"/>
                        </a:rPr>
                        <a:t>BANDWIDTH</a:t>
                      </a:r>
                      <a:r>
                        <a:rPr kumimoji="0" lang="fr-FR" sz="1000" b="0" i="0" u="none" strike="noStrike" cap="none" normalizeH="0" baseline="0">
                          <a:ln>
                            <a:noFill/>
                          </a:ln>
                          <a:solidFill>
                            <a:schemeClr val="tx1"/>
                          </a:solidFill>
                          <a:effectLst/>
                          <a:latin typeface="Times New Roman" charset="0"/>
                          <a:ea typeface="ＭＳ Ｐゴシック" charset="0"/>
                        </a:rPr>
                        <a:t>, Très faible perte de signal</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Longue vie – pas de détérioration de glass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Immunité contre les interférences électromagnétiques ou FR</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Support des applications S/V/D</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a:ln>
                            <a:noFill/>
                          </a:ln>
                          <a:solidFill>
                            <a:schemeClr val="tx1"/>
                          </a:solidFill>
                          <a:effectLst/>
                          <a:latin typeface="Times New Roman" charset="0"/>
                          <a:ea typeface="ＭＳ Ｐゴシック" charset="0"/>
                        </a:rPr>
                        <a:t>Petite taille &amp; léger</a:t>
                      </a:r>
                    </a:p>
                  </a:txBody>
                  <a:tcPr marR="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dirty="0">
                          <a:ln>
                            <a:noFill/>
                          </a:ln>
                          <a:solidFill>
                            <a:schemeClr val="tx1"/>
                          </a:solidFill>
                          <a:effectLst/>
                          <a:latin typeface="Times New Roman" charset="0"/>
                          <a:ea typeface="ＭＳ Ｐゴシック" charset="0"/>
                        </a:rPr>
                        <a:t>Très cher</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dirty="0">
                          <a:ln>
                            <a:noFill/>
                          </a:ln>
                          <a:solidFill>
                            <a:schemeClr val="tx1"/>
                          </a:solidFill>
                          <a:effectLst/>
                          <a:latin typeface="Times New Roman" charset="0"/>
                          <a:ea typeface="ＭＳ Ｐゴシック" charset="0"/>
                        </a:rPr>
                        <a:t>Flexibilité pauvre, ne peut être plié</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dirty="0">
                          <a:ln>
                            <a:noFill/>
                          </a:ln>
                          <a:solidFill>
                            <a:schemeClr val="tx1"/>
                          </a:solidFill>
                          <a:effectLst/>
                          <a:latin typeface="Times New Roman" charset="0"/>
                          <a:ea typeface="ＭＳ Ｐゴシック" charset="0"/>
                        </a:rPr>
                        <a:t>Attachement directe difficile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dirty="0">
                          <a:ln>
                            <a:noFill/>
                          </a:ln>
                          <a:solidFill>
                            <a:schemeClr val="tx1"/>
                          </a:solidFill>
                          <a:effectLst/>
                          <a:latin typeface="Times New Roman" charset="0"/>
                          <a:ea typeface="ＭＳ Ｐゴシック" charset="0"/>
                        </a:rPr>
                        <a:t>Qualification forte pour Installer, Connecter et Maintenir</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fr-FR" sz="1000" b="0" i="0" u="none" strike="noStrike" cap="none" normalizeH="0" baseline="0" dirty="0">
                          <a:ln>
                            <a:noFill/>
                          </a:ln>
                          <a:solidFill>
                            <a:schemeClr val="tx1"/>
                          </a:solidFill>
                          <a:effectLst/>
                          <a:latin typeface="Times New Roman" charset="0"/>
                          <a:ea typeface="ＭＳ Ｐゴシック" charset="0"/>
                        </a:rPr>
                        <a:t>Limité sur trafic important (connexions point à point </a:t>
                      </a:r>
                      <a:r>
                        <a:rPr kumimoji="0" lang="fr-FR" sz="1000" b="0" i="1" u="none" strike="noStrike" cap="none" normalizeH="0" baseline="0" dirty="0">
                          <a:ln>
                            <a:noFill/>
                          </a:ln>
                          <a:solidFill>
                            <a:schemeClr val="tx1"/>
                          </a:solidFill>
                          <a:effectLst/>
                          <a:latin typeface="Times New Roman" charset="0"/>
                          <a:ea typeface="ＭＳ Ｐゴシック" charset="0"/>
                        </a:rPr>
                        <a:t>BACKBONE</a:t>
                      </a:r>
                      <a:r>
                        <a:rPr kumimoji="0" lang="fr-FR" sz="1000" b="0" i="0" u="none" strike="noStrike" cap="none" normalizeH="0" baseline="0" dirty="0">
                          <a:ln>
                            <a:noFill/>
                          </a:ln>
                          <a:solidFill>
                            <a:schemeClr val="tx1"/>
                          </a:solidFill>
                          <a:effectLst/>
                          <a:latin typeface="Times New Roman" charset="0"/>
                          <a:ea typeface="ＭＳ Ｐゴシック" charset="0"/>
                        </a:rPr>
                        <a:t>) </a:t>
                      </a:r>
                    </a:p>
                  </a:txBody>
                  <a:tcPr marR="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2" name="Date Placeholder 1"/>
          <p:cNvSpPr>
            <a:spLocks noGrp="1"/>
          </p:cNvSpPr>
          <p:nvPr>
            <p:ph type="dt" sz="quarter" idx="10"/>
          </p:nvPr>
        </p:nvSpPr>
        <p:spPr/>
        <p:txBody>
          <a:bodyPr/>
          <a:lstStyle/>
          <a:p>
            <a:pPr>
              <a:defRPr/>
            </a:pPr>
            <a:r>
              <a:rPr lang="fr-FR" smtClean="0"/>
              <a:t>© </a:t>
            </a:r>
            <a:fld id="{9CD77897-2CF7-3647-8504-64DE9BD7E480}"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4E37E2BA-EFE0-1442-8834-92DC929E59BC}" type="slidenum">
              <a:rPr lang="fr-FR" smtClean="0"/>
              <a:pPr>
                <a:defRPr/>
              </a:pPr>
              <a:t>45</a:t>
            </a:fld>
            <a:endParaRPr lang="fr-FR"/>
          </a:p>
        </p:txBody>
      </p:sp>
    </p:spTree>
  </p:cSld>
  <p:clrMapOvr>
    <a:masterClrMapping/>
  </p:clrMapOvr>
  <p:transition xmlns:p14="http://schemas.microsoft.com/office/powerpoint/2010/mai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spect="1" noChangeArrowheads="1"/>
          </p:cNvSpPr>
          <p:nvPr>
            <p:ph type="title"/>
          </p:nvPr>
        </p:nvSpPr>
        <p:spPr>
          <a:xfrm>
            <a:off x="0" y="0"/>
            <a:ext cx="9144000" cy="701675"/>
          </a:xfrm>
        </p:spPr>
        <p:txBody>
          <a:bodyPr>
            <a:spAutoFit/>
          </a:bodyPr>
          <a:lstStyle/>
          <a:p>
            <a:pPr>
              <a:defRPr/>
            </a:pPr>
            <a:r>
              <a:rPr lang="fr-FR" sz="4000" smtClean="0">
                <a:solidFill>
                  <a:schemeClr val="tx1"/>
                </a:solidFill>
                <a:cs typeface="+mj-cs"/>
              </a:rPr>
              <a:t>Câblage </a:t>
            </a:r>
            <a:r>
              <a:rPr lang="en-US" sz="4000" i="1" smtClean="0">
                <a:solidFill>
                  <a:schemeClr val="tx1"/>
                </a:solidFill>
                <a:effectLst>
                  <a:outerShdw blurRad="38100" dist="38100" dir="2700000" algn="tl">
                    <a:srgbClr val="DDDDDD"/>
                  </a:outerShdw>
                </a:effectLst>
                <a:cs typeface="+mj-cs"/>
              </a:rPr>
              <a:t>Token Ring / 100 VG‑AnyLAN</a:t>
            </a:r>
            <a:endParaRPr lang="fr-FR" sz="4000" smtClean="0">
              <a:solidFill>
                <a:schemeClr val="tx1"/>
              </a:solidFill>
              <a:cs typeface="+mj-cs"/>
            </a:endParaRPr>
          </a:p>
        </p:txBody>
      </p:sp>
      <p:graphicFrame>
        <p:nvGraphicFramePr>
          <p:cNvPr id="117762" name="Object 3"/>
          <p:cNvGraphicFramePr>
            <a:graphicFrameLocks noChangeAspect="1"/>
          </p:cNvGraphicFramePr>
          <p:nvPr/>
        </p:nvGraphicFramePr>
        <p:xfrm>
          <a:off x="539750" y="1943100"/>
          <a:ext cx="5232400" cy="2019300"/>
        </p:xfrm>
        <a:graphic>
          <a:graphicData uri="http://schemas.openxmlformats.org/presentationml/2006/ole">
            <mc:AlternateContent xmlns:mc="http://schemas.openxmlformats.org/markup-compatibility/2006">
              <mc:Choice xmlns:v="urn:schemas-microsoft-com:vml" Requires="v">
                <p:oleObj spid="_x0000_s117791" name="Document" r:id="rId3" imgW="5236464" imgH="2100072" progId="Word.Document.8">
                  <p:embed/>
                </p:oleObj>
              </mc:Choice>
              <mc:Fallback>
                <p:oleObj name="Document" r:id="rId3" imgW="5236464" imgH="2100072"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943100"/>
                        <a:ext cx="52324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7763" name="Object 4"/>
          <p:cNvGraphicFramePr>
            <a:graphicFrameLocks noChangeAspect="1"/>
          </p:cNvGraphicFramePr>
          <p:nvPr/>
        </p:nvGraphicFramePr>
        <p:xfrm>
          <a:off x="539750" y="4786313"/>
          <a:ext cx="7924800" cy="939800"/>
        </p:xfrm>
        <a:graphic>
          <a:graphicData uri="http://schemas.openxmlformats.org/presentationml/2006/ole">
            <mc:AlternateContent xmlns:mc="http://schemas.openxmlformats.org/markup-compatibility/2006">
              <mc:Choice xmlns:v="urn:schemas-microsoft-com:vml" Requires="v">
                <p:oleObj spid="_x0000_s117792" name="Document" r:id="rId5" imgW="7926324" imgH="990600" progId="Word.Document.8">
                  <p:embed/>
                </p:oleObj>
              </mc:Choice>
              <mc:Fallback>
                <p:oleObj name="Document" r:id="rId5" imgW="7926324" imgH="990600"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786313"/>
                        <a:ext cx="79248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58053" name="Text Box 5"/>
          <p:cNvSpPr txBox="1">
            <a:spLocks noChangeAspect="1" noChangeArrowheads="1"/>
          </p:cNvSpPr>
          <p:nvPr/>
        </p:nvSpPr>
        <p:spPr bwMode="auto">
          <a:xfrm>
            <a:off x="539750" y="1438275"/>
            <a:ext cx="1630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2400">
                <a:cs typeface="+mn-cs"/>
              </a:rPr>
              <a:t>Token Ring</a:t>
            </a:r>
            <a:endParaRPr lang="fr-FR" sz="2400">
              <a:cs typeface="+mn-cs"/>
            </a:endParaRPr>
          </a:p>
        </p:txBody>
      </p:sp>
      <p:sp>
        <p:nvSpPr>
          <p:cNvPr id="258054" name="Text Box 6"/>
          <p:cNvSpPr txBox="1">
            <a:spLocks noChangeAspect="1" noChangeArrowheads="1"/>
          </p:cNvSpPr>
          <p:nvPr/>
        </p:nvSpPr>
        <p:spPr bwMode="auto">
          <a:xfrm>
            <a:off x="539750" y="43180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2400">
                <a:cs typeface="+mn-cs"/>
              </a:rPr>
              <a:t>100 VG-AnyLAN</a:t>
            </a:r>
            <a:endParaRPr lang="fr-FR" sz="2400">
              <a:cs typeface="+mn-cs"/>
            </a:endParaRPr>
          </a:p>
        </p:txBody>
      </p:sp>
      <p:sp>
        <p:nvSpPr>
          <p:cNvPr id="2" name="Date Placeholder 1"/>
          <p:cNvSpPr>
            <a:spLocks noGrp="1"/>
          </p:cNvSpPr>
          <p:nvPr>
            <p:ph type="dt" sz="quarter" idx="10"/>
          </p:nvPr>
        </p:nvSpPr>
        <p:spPr/>
        <p:txBody>
          <a:bodyPr/>
          <a:lstStyle/>
          <a:p>
            <a:pPr>
              <a:defRPr/>
            </a:pPr>
            <a:r>
              <a:rPr lang="fr-FR" smtClean="0"/>
              <a:t>© </a:t>
            </a:r>
            <a:fld id="{322F89E2-2F1D-6843-AE03-BA185D4B0A4A}"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82D6210-3F80-EC4A-AF63-FED9F00333DD}" type="slidenum">
              <a:rPr lang="fr-FR" smtClean="0"/>
              <a:pPr>
                <a:defRPr/>
              </a:pPr>
              <a:t>46</a:t>
            </a:fld>
            <a:endParaRPr lang="fr-FR"/>
          </a:p>
        </p:txBody>
      </p:sp>
    </p:spTree>
  </p:cSld>
  <p:clrMapOvr>
    <a:masterClrMapping/>
  </p:clrMapOvr>
  <p:transition xmlns:p14="http://schemas.microsoft.com/office/powerpoint/2010/mai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spect="1" noChangeArrowheads="1"/>
          </p:cNvSpPr>
          <p:nvPr>
            <p:ph type="title"/>
          </p:nvPr>
        </p:nvSpPr>
        <p:spPr>
          <a:xfrm>
            <a:off x="682625" y="0"/>
            <a:ext cx="7772400" cy="701675"/>
          </a:xfrm>
        </p:spPr>
        <p:txBody>
          <a:bodyPr>
            <a:spAutoFit/>
          </a:bodyPr>
          <a:lstStyle/>
          <a:p>
            <a:pPr>
              <a:defRPr/>
            </a:pPr>
            <a:r>
              <a:rPr lang="en-US" sz="4000" smtClean="0">
                <a:cs typeface="+mj-cs"/>
              </a:rPr>
              <a:t>Collapsed backbone</a:t>
            </a:r>
            <a:endParaRPr lang="fr-FR" sz="4000" smtClean="0">
              <a:cs typeface="+mj-cs"/>
            </a:endParaRPr>
          </a:p>
        </p:txBody>
      </p:sp>
      <p:sp>
        <p:nvSpPr>
          <p:cNvPr id="49156" name="Text Box 4"/>
          <p:cNvSpPr txBox="1">
            <a:spLocks noChangeAspect="1" noChangeArrowheads="1"/>
          </p:cNvSpPr>
          <p:nvPr/>
        </p:nvSpPr>
        <p:spPr bwMode="auto">
          <a:xfrm>
            <a:off x="228600" y="838200"/>
            <a:ext cx="853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mn-cs"/>
              </a:rPr>
              <a:t>Dans </a:t>
            </a:r>
            <a:r>
              <a:rPr lang="fr-FR">
                <a:cs typeface="Times New Roman" charset="0"/>
              </a:rPr>
              <a:t>la technique du </a:t>
            </a:r>
            <a:r>
              <a:rPr lang="fr-FR" i="1">
                <a:cs typeface="Times New Roman" charset="0"/>
              </a:rPr>
              <a:t>collapsed backbone</a:t>
            </a:r>
            <a:r>
              <a:rPr lang="fr-FR">
                <a:cs typeface="Times New Roman" charset="0"/>
              </a:rPr>
              <a:t> ou </a:t>
            </a:r>
            <a:r>
              <a:rPr lang="fr-FR" b="1" i="1">
                <a:cs typeface="Times New Roman" charset="0"/>
              </a:rPr>
              <a:t>artère rapide</a:t>
            </a:r>
            <a:r>
              <a:rPr lang="fr-FR">
                <a:cs typeface="Times New Roman" charset="0"/>
              </a:rPr>
              <a:t>, le commutateur tient le rôle de l'épine dorsale du réseau local. Le </a:t>
            </a:r>
            <a:r>
              <a:rPr lang="fr-FR" i="1">
                <a:cs typeface="Times New Roman" charset="0"/>
              </a:rPr>
              <a:t>backbone </a:t>
            </a:r>
            <a:r>
              <a:rPr lang="fr-FR">
                <a:cs typeface="Times New Roman" charset="0"/>
              </a:rPr>
              <a:t>est reporté sur le fond de panier du commutateur, qui </a:t>
            </a:r>
            <a:r>
              <a:rPr lang="fr-FR" i="1">
                <a:cs typeface="Times New Roman" charset="0"/>
              </a:rPr>
              <a:t>multiplexe</a:t>
            </a:r>
            <a:r>
              <a:rPr lang="fr-FR">
                <a:cs typeface="Times New Roman" charset="0"/>
              </a:rPr>
              <a:t> les connexions au réseau local</a:t>
            </a:r>
            <a:r>
              <a:rPr lang="fr-FR">
                <a:cs typeface="+mn-cs"/>
              </a:rPr>
              <a:t> </a:t>
            </a:r>
          </a:p>
        </p:txBody>
      </p:sp>
      <p:graphicFrame>
        <p:nvGraphicFramePr>
          <p:cNvPr id="49297" name="Group 145"/>
          <p:cNvGraphicFramePr>
            <a:graphicFrameLocks noGrp="1"/>
          </p:cNvGraphicFramePr>
          <p:nvPr/>
        </p:nvGraphicFramePr>
        <p:xfrm>
          <a:off x="381000" y="4114800"/>
          <a:ext cx="8382000" cy="2286000"/>
        </p:xfrm>
        <a:graphic>
          <a:graphicData uri="http://schemas.openxmlformats.org/drawingml/2006/table">
            <a:tbl>
              <a:tblPr/>
              <a:tblGrid>
                <a:gridCol w="4191000"/>
                <a:gridCol w="4191000"/>
              </a:tblGrid>
              <a:tr h="2682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1" i="0" u="none" strike="noStrike" cap="none" normalizeH="0" baseline="0">
                          <a:ln>
                            <a:noFill/>
                          </a:ln>
                          <a:solidFill>
                            <a:schemeClr val="tx1"/>
                          </a:solidFill>
                          <a:effectLst/>
                          <a:latin typeface="Times New Roman" charset="0"/>
                          <a:ea typeface="ＭＳ Ｐゴシック" charset="0"/>
                          <a:cs typeface="ＭＳ Ｐゴシック" charset="0"/>
                        </a:rPr>
                        <a:t>Avantages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1800" b="1" i="0" u="none" strike="noStrike" cap="none" normalizeH="0" baseline="0">
                          <a:ln>
                            <a:noFill/>
                          </a:ln>
                          <a:solidFill>
                            <a:schemeClr val="tx1"/>
                          </a:solidFill>
                          <a:effectLst/>
                          <a:latin typeface="Times New Roman" charset="0"/>
                          <a:ea typeface="ＭＳ Ｐゴシック" charset="0"/>
                          <a:cs typeface="ＭＳ Ｐゴシック" charset="0"/>
                        </a:rPr>
                        <a:t>Inconvénients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30200">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Concentration de tous les équipements (</a:t>
                      </a:r>
                      <a:r>
                        <a:rPr kumimoji="0" lang="fr-FR" sz="1600" b="0" i="1" u="none" strike="noStrike" cap="none" normalizeH="0" baseline="0">
                          <a:ln>
                            <a:noFill/>
                          </a:ln>
                          <a:solidFill>
                            <a:schemeClr val="tx1"/>
                          </a:solidFill>
                          <a:effectLst/>
                          <a:latin typeface="Times New Roman" charset="0"/>
                          <a:ea typeface="ＭＳ Ｐゴシック" charset="0"/>
                          <a:cs typeface="ＭＳ Ｐゴシック" charset="0"/>
                        </a:rPr>
                        <a:t>Actifs et Brassage</a:t>
                      </a: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en-US" sz="1600" b="0" i="1" u="none" strike="noStrike" cap="none" normalizeH="0" baseline="0">
                          <a:ln>
                            <a:noFill/>
                          </a:ln>
                          <a:solidFill>
                            <a:schemeClr val="tx1"/>
                          </a:solidFill>
                          <a:effectLst/>
                          <a:latin typeface="Times New Roman" charset="0"/>
                          <a:ea typeface="ＭＳ Ｐゴシック" charset="0"/>
                          <a:cs typeface="ＭＳ Ｐゴシック" charset="0"/>
                        </a:rPr>
                        <a:t>Single Point of Failure</a:t>
                      </a: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 à contrôler</a:t>
                      </a:r>
                      <a:endParaRPr kumimoji="0" lang="fr-FR" sz="1600" b="0" i="1"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a:noFill/>
                    </a:lnB>
                    <a:lnTlToBr>
                      <a:noFill/>
                    </a:lnTlToBr>
                    <a:lnBlToTr>
                      <a:noFill/>
                    </a:lnBlToTr>
                    <a:noFill/>
                  </a:tcPr>
                </a:tc>
              </a:tr>
              <a:tr h="244475">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Times New Roman" charset="0"/>
                        </a:rPr>
                        <a:t>Facilité de gestion</a:t>
                      </a:r>
                      <a:endPar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Diamètre du Réseau</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r>
              <a:tr h="246063">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Times New Roman" charset="0"/>
                        </a:rPr>
                        <a:t>Homogénéité fournisseurs (VLAN, …)</a:t>
                      </a:r>
                      <a:endPar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Dépendance constructeur</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r>
              <a:tr h="246063">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Times New Roman" charset="0"/>
                        </a:rPr>
                        <a:t>Éventuellement coûts</a:t>
                      </a:r>
                      <a:endPar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Difficultés d’évolution de l’architecture</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r>
              <a:tr h="2460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Char char="•"/>
                        <a:tabLst/>
                      </a:pPr>
                      <a:r>
                        <a:rPr kumimoji="0" lang="fr-FR" sz="1600" b="0" i="0" u="none" strike="noStrike" cap="none" normalizeH="0" baseline="0">
                          <a:ln>
                            <a:noFill/>
                          </a:ln>
                          <a:solidFill>
                            <a:schemeClr val="tx1"/>
                          </a:solidFill>
                          <a:effectLst/>
                          <a:latin typeface="Times New Roman" charset="0"/>
                          <a:ea typeface="ＭＳ Ｐゴシック" charset="0"/>
                          <a:cs typeface="ＭＳ Ｐゴシック" charset="0"/>
                        </a:rPr>
                        <a:t>Souplesse limitée</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w="12700"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120854" name="Object 141"/>
          <p:cNvGraphicFramePr>
            <a:graphicFrameLocks noChangeAspect="1"/>
          </p:cNvGraphicFramePr>
          <p:nvPr/>
        </p:nvGraphicFramePr>
        <p:xfrm>
          <a:off x="2514600" y="1524000"/>
          <a:ext cx="3746500" cy="2652713"/>
        </p:xfrm>
        <a:graphic>
          <a:graphicData uri="http://schemas.openxmlformats.org/presentationml/2006/ole">
            <mc:AlternateContent xmlns:mc="http://schemas.openxmlformats.org/markup-compatibility/2006">
              <mc:Choice xmlns:v="urn:schemas-microsoft-com:vml" Requires="v">
                <p:oleObj spid="_x0000_s120871" name="VISIO" r:id="rId3" imgW="3747666" imgH="2653134" progId="Visio.Drawing.6">
                  <p:embed/>
                </p:oleObj>
              </mc:Choice>
              <mc:Fallback>
                <p:oleObj name="VISIO" r:id="rId3" imgW="3747666" imgH="2653134" progId="Visio.Drawing.6">
                  <p:embed/>
                  <p:pic>
                    <p:nvPicPr>
                      <p:cNvPr id="0" name="Object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524000"/>
                        <a:ext cx="3746500" cy="2652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F2CECD17-FC16-5447-B7CC-8A8CB525439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3EE33DE-C84D-9146-B228-68FD48FC3A20}" type="slidenum">
              <a:rPr lang="fr-FR" smtClean="0"/>
              <a:pPr>
                <a:defRPr/>
              </a:pPr>
              <a:t>47</a:t>
            </a:fld>
            <a:endParaRPr lang="fr-F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Réseaux Multi-protocoles</a:t>
            </a:r>
          </a:p>
        </p:txBody>
      </p:sp>
      <p:graphicFrame>
        <p:nvGraphicFramePr>
          <p:cNvPr id="121858" name="Object 3"/>
          <p:cNvGraphicFramePr>
            <a:graphicFrameLocks noChangeAspect="1"/>
          </p:cNvGraphicFramePr>
          <p:nvPr/>
        </p:nvGraphicFramePr>
        <p:xfrm>
          <a:off x="850900" y="990600"/>
          <a:ext cx="7556500" cy="5295900"/>
        </p:xfrm>
        <a:graphic>
          <a:graphicData uri="http://schemas.openxmlformats.org/presentationml/2006/ole">
            <mc:AlternateContent xmlns:mc="http://schemas.openxmlformats.org/markup-compatibility/2006">
              <mc:Choice xmlns:v="urn:schemas-microsoft-com:vml" Requires="v">
                <p:oleObj spid="_x0000_s121878" name="VISIO" r:id="rId3" imgW="7581900" imgH="5295900" progId="Visio.Drawing.6">
                  <p:embed/>
                </p:oleObj>
              </mc:Choice>
              <mc:Fallback>
                <p:oleObj name="VISIO" r:id="rId3" imgW="7581900" imgH="5295900"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00" y="990600"/>
                        <a:ext cx="7556500"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0180" name="Text Box 4"/>
          <p:cNvSpPr txBox="1">
            <a:spLocks noChangeAspect="1" noChangeArrowheads="1"/>
          </p:cNvSpPr>
          <p:nvPr/>
        </p:nvSpPr>
        <p:spPr bwMode="auto">
          <a:xfrm>
            <a:off x="2438400" y="838200"/>
            <a:ext cx="39592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600" b="1">
                <a:cs typeface="+mn-cs"/>
              </a:rPr>
              <a:t>Multi protocoles</a:t>
            </a:r>
            <a:r>
              <a:rPr lang="fr-FR" sz="1600">
                <a:cs typeface="+mn-cs"/>
              </a:rPr>
              <a:t>: SNA, TCP/IP, IPX/SPX, …</a:t>
            </a:r>
          </a:p>
        </p:txBody>
      </p:sp>
      <p:sp>
        <p:nvSpPr>
          <p:cNvPr id="50181" name="Text Box 5"/>
          <p:cNvSpPr txBox="1">
            <a:spLocks noChangeArrowheads="1"/>
          </p:cNvSpPr>
          <p:nvPr/>
        </p:nvSpPr>
        <p:spPr bwMode="auto">
          <a:xfrm>
            <a:off x="4572000" y="6096000"/>
            <a:ext cx="3059113"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a:cs typeface="+mn-cs"/>
              </a:rPr>
              <a:t>QoS</a:t>
            </a:r>
            <a:r>
              <a:rPr lang="fr-FR" sz="1600">
                <a:cs typeface="+mn-cs"/>
              </a:rPr>
              <a:t>: Délais, Régularité, Fiabilité, …</a:t>
            </a:r>
          </a:p>
        </p:txBody>
      </p:sp>
      <p:sp>
        <p:nvSpPr>
          <p:cNvPr id="50182" name="Text Box 6"/>
          <p:cNvSpPr txBox="1">
            <a:spLocks noChangeArrowheads="1"/>
          </p:cNvSpPr>
          <p:nvPr/>
        </p:nvSpPr>
        <p:spPr bwMode="auto">
          <a:xfrm>
            <a:off x="76200" y="2895600"/>
            <a:ext cx="228600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defRPr/>
            </a:pPr>
            <a:r>
              <a:rPr lang="fr-FR" sz="1600" b="1">
                <a:cs typeface="+mn-cs"/>
              </a:rPr>
              <a:t>Hauts Débits</a:t>
            </a:r>
            <a:r>
              <a:rPr lang="fr-FR" sz="1600">
                <a:cs typeface="+mn-cs"/>
              </a:rPr>
              <a:t>:</a:t>
            </a:r>
          </a:p>
          <a:p>
            <a:pPr lvl="1">
              <a:defRPr/>
            </a:pPr>
            <a:r>
              <a:rPr lang="fr-FR" sz="1600">
                <a:cs typeface="+mn-cs"/>
              </a:rPr>
              <a:t>C/S, Documents, Trafics de Service, …</a:t>
            </a:r>
          </a:p>
        </p:txBody>
      </p:sp>
      <p:sp>
        <p:nvSpPr>
          <p:cNvPr id="2" name="Date Placeholder 1"/>
          <p:cNvSpPr>
            <a:spLocks noGrp="1"/>
          </p:cNvSpPr>
          <p:nvPr>
            <p:ph type="dt" sz="quarter" idx="10"/>
          </p:nvPr>
        </p:nvSpPr>
        <p:spPr/>
        <p:txBody>
          <a:bodyPr/>
          <a:lstStyle/>
          <a:p>
            <a:pPr>
              <a:defRPr/>
            </a:pPr>
            <a:r>
              <a:rPr lang="fr-FR" smtClean="0"/>
              <a:t>© </a:t>
            </a:r>
            <a:fld id="{38D5FBD6-0301-CC41-89AA-BDB241643A8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9007806-A95B-264C-917F-3B425A392FD8}" type="slidenum">
              <a:rPr lang="fr-FR" smtClean="0"/>
              <a:pPr>
                <a:defRPr/>
              </a:pPr>
              <a:t>48</a:t>
            </a:fld>
            <a:endParaRPr lang="fr-FR"/>
          </a:p>
        </p:txBody>
      </p:sp>
    </p:spTree>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spect="1" noChangeArrowheads="1"/>
          </p:cNvSpPr>
          <p:nvPr>
            <p:ph type="title"/>
          </p:nvPr>
        </p:nvSpPr>
        <p:spPr>
          <a:xfrm>
            <a:off x="990600" y="0"/>
            <a:ext cx="7086600" cy="701675"/>
          </a:xfrm>
        </p:spPr>
        <p:txBody>
          <a:bodyPr>
            <a:spAutoFit/>
          </a:bodyPr>
          <a:lstStyle/>
          <a:p>
            <a:pPr>
              <a:defRPr/>
            </a:pPr>
            <a:r>
              <a:rPr lang="fr-FR" sz="4000" smtClean="0">
                <a:solidFill>
                  <a:schemeClr val="tx1"/>
                </a:solidFill>
                <a:cs typeface="+mj-cs"/>
              </a:rPr>
              <a:t>Les Modems</a:t>
            </a:r>
            <a:r>
              <a:rPr lang="fr-FR" sz="4000" baseline="-25000" smtClean="0">
                <a:solidFill>
                  <a:schemeClr val="tx1"/>
                </a:solidFill>
                <a:cs typeface="+mj-cs"/>
              </a:rPr>
              <a:t>2</a:t>
            </a:r>
          </a:p>
        </p:txBody>
      </p:sp>
      <p:sp>
        <p:nvSpPr>
          <p:cNvPr id="269321" name="Text Box 9"/>
          <p:cNvSpPr txBox="1">
            <a:spLocks noChangeArrowheads="1"/>
          </p:cNvSpPr>
          <p:nvPr/>
        </p:nvSpPr>
        <p:spPr bwMode="auto">
          <a:xfrm>
            <a:off x="533400" y="4038600"/>
            <a:ext cx="7916863"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b="1">
                <a:effectLst>
                  <a:outerShdw blurRad="38100" dist="38100" dir="2700000" algn="tl">
                    <a:srgbClr val="DDDDDD"/>
                  </a:outerShdw>
                </a:effectLst>
                <a:cs typeface="Times New Roman" charset="0"/>
              </a:rPr>
              <a:t>Démodulation</a:t>
            </a:r>
            <a:r>
              <a:rPr lang="fr-FR">
                <a:cs typeface="Times New Roman" charset="0"/>
              </a:rPr>
              <a:t>. En réception, il convertit les signaux analogiques en information numérique qu'il transmet ensuite au ETTD.</a:t>
            </a:r>
            <a:r>
              <a:rPr lang="fr-FR">
                <a:cs typeface="+mn-cs"/>
              </a:rPr>
              <a:t> </a:t>
            </a:r>
          </a:p>
        </p:txBody>
      </p:sp>
      <p:graphicFrame>
        <p:nvGraphicFramePr>
          <p:cNvPr id="77827" name="Object 10"/>
          <p:cNvGraphicFramePr>
            <a:graphicFrameLocks noChangeAspect="1"/>
          </p:cNvGraphicFramePr>
          <p:nvPr/>
        </p:nvGraphicFramePr>
        <p:xfrm>
          <a:off x="1676400" y="1066800"/>
          <a:ext cx="6096000" cy="2292350"/>
        </p:xfrm>
        <a:graphic>
          <a:graphicData uri="http://schemas.openxmlformats.org/presentationml/2006/ole">
            <mc:AlternateContent xmlns:mc="http://schemas.openxmlformats.org/markup-compatibility/2006">
              <mc:Choice xmlns:v="urn:schemas-microsoft-com:vml" Requires="v">
                <p:oleObj spid="_x0000_s77845" name="VISIO" r:id="rId3" imgW="6097018" imgH="2292869" progId="Visio.Drawing.6">
                  <p:embed/>
                </p:oleObj>
              </mc:Choice>
              <mc:Fallback>
                <p:oleObj name="VISIO" r:id="rId3" imgW="6097018" imgH="2292869" progId="Visio.Drawing.6">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066800"/>
                        <a:ext cx="6096000" cy="229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9323" name="Text Box 11"/>
          <p:cNvSpPr txBox="1">
            <a:spLocks noChangeArrowheads="1"/>
          </p:cNvSpPr>
          <p:nvPr/>
        </p:nvSpPr>
        <p:spPr bwMode="auto">
          <a:xfrm>
            <a:off x="381000" y="5257800"/>
            <a:ext cx="8382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aseline="30000">
                <a:cs typeface="+mn-cs"/>
              </a:rPr>
              <a:t>1</a:t>
            </a:r>
            <a:r>
              <a:rPr lang="fr-FR" sz="1600">
                <a:cs typeface="+mn-cs"/>
              </a:rPr>
              <a:t>Réseaux: </a:t>
            </a:r>
            <a:r>
              <a:rPr lang="fr-FR" sz="1600" b="1">
                <a:cs typeface="+mn-cs"/>
              </a:rPr>
              <a:t>R</a:t>
            </a:r>
            <a:r>
              <a:rPr lang="fr-FR" sz="1600">
                <a:cs typeface="+mn-cs"/>
              </a:rPr>
              <a:t>éseaux </a:t>
            </a:r>
            <a:r>
              <a:rPr lang="fr-FR" sz="1600" b="1">
                <a:cs typeface="+mn-cs"/>
              </a:rPr>
              <a:t>T</a:t>
            </a:r>
            <a:r>
              <a:rPr lang="fr-FR" sz="1600">
                <a:cs typeface="+mn-cs"/>
              </a:rPr>
              <a:t>éléphoniques </a:t>
            </a:r>
            <a:r>
              <a:rPr lang="fr-FR" sz="1600" b="1">
                <a:cs typeface="+mn-cs"/>
              </a:rPr>
              <a:t>C</a:t>
            </a:r>
            <a:r>
              <a:rPr lang="fr-FR" sz="1600">
                <a:cs typeface="+mn-cs"/>
              </a:rPr>
              <a:t>ommutés (RTC) Analogiques / Numériques; Réseaux Publics/Privés Réels/Virtuels à commutation des Paquets;</a:t>
            </a:r>
          </a:p>
        </p:txBody>
      </p:sp>
      <p:sp>
        <p:nvSpPr>
          <p:cNvPr id="2" name="Date Placeholder 1"/>
          <p:cNvSpPr>
            <a:spLocks noGrp="1"/>
          </p:cNvSpPr>
          <p:nvPr>
            <p:ph type="dt" sz="quarter" idx="10"/>
          </p:nvPr>
        </p:nvSpPr>
        <p:spPr/>
        <p:txBody>
          <a:bodyPr/>
          <a:lstStyle/>
          <a:p>
            <a:pPr>
              <a:defRPr/>
            </a:pPr>
            <a:r>
              <a:rPr lang="fr-FR" smtClean="0"/>
              <a:t>© </a:t>
            </a:r>
            <a:fld id="{9C4935AA-CED3-BB41-BACF-C15C59DC07C1}"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6B2960A-8411-444F-86EB-A1F8BCD7CFEB}" type="slidenum">
              <a:rPr lang="fr-FR" smtClean="0"/>
              <a:pPr>
                <a:defRPr/>
              </a:pPr>
              <a:t>49</a:t>
            </a:fld>
            <a:endParaRPr lang="fr-F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Object 2"/>
          <p:cNvGraphicFramePr>
            <a:graphicFrameLocks noChangeAspect="1"/>
          </p:cNvGraphicFramePr>
          <p:nvPr/>
        </p:nvGraphicFramePr>
        <p:xfrm>
          <a:off x="914400" y="1371600"/>
          <a:ext cx="7175500" cy="4635500"/>
        </p:xfrm>
        <a:graphic>
          <a:graphicData uri="http://schemas.openxmlformats.org/presentationml/2006/ole">
            <mc:AlternateContent xmlns:mc="http://schemas.openxmlformats.org/markup-compatibility/2006">
              <mc:Choice xmlns:v="urn:schemas-microsoft-com:vml" Requires="v">
                <p:oleObj spid="_x0000_s24595" name="VISIO" r:id="rId3" imgW="5549900" imgH="3568700" progId="Visio.Drawing.5">
                  <p:embed/>
                </p:oleObj>
              </mc:Choice>
              <mc:Fallback>
                <p:oleObj name="VISIO" r:id="rId3" imgW="5549900" imgH="3568700" progId="Visio.Drawing.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371600"/>
                        <a:ext cx="7175500"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1267" name="Rectangle 3"/>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Configurations Possibles</a:t>
            </a:r>
          </a:p>
        </p:txBody>
      </p:sp>
      <p:sp>
        <p:nvSpPr>
          <p:cNvPr id="2" name="Date Placeholder 1"/>
          <p:cNvSpPr>
            <a:spLocks noGrp="1"/>
          </p:cNvSpPr>
          <p:nvPr>
            <p:ph type="dt" sz="quarter" idx="10"/>
          </p:nvPr>
        </p:nvSpPr>
        <p:spPr/>
        <p:txBody>
          <a:bodyPr/>
          <a:lstStyle/>
          <a:p>
            <a:pPr>
              <a:defRPr/>
            </a:pPr>
            <a:r>
              <a:rPr lang="fr-FR" smtClean="0"/>
              <a:t>© </a:t>
            </a:r>
            <a:fld id="{638B4238-FE81-A54C-81C1-6D66757FCE3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7AB7AED-0966-5641-A292-5EF8F43AE375}" type="slidenum">
              <a:rPr lang="fr-FR" smtClean="0"/>
              <a:pPr>
                <a:defRPr/>
              </a:pPr>
              <a:t>5</a:t>
            </a:fld>
            <a:endParaRPr lang="fr-F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spect="1" noChangeArrowheads="1"/>
          </p:cNvSpPr>
          <p:nvPr>
            <p:ph type="title"/>
          </p:nvPr>
        </p:nvSpPr>
        <p:spPr>
          <a:xfrm>
            <a:off x="990600" y="0"/>
            <a:ext cx="7086600" cy="701675"/>
          </a:xfrm>
        </p:spPr>
        <p:txBody>
          <a:bodyPr>
            <a:spAutoFit/>
          </a:bodyPr>
          <a:lstStyle/>
          <a:p>
            <a:pPr>
              <a:defRPr/>
            </a:pPr>
            <a:r>
              <a:rPr lang="fr-FR" sz="4000" smtClean="0">
                <a:solidFill>
                  <a:schemeClr val="tx1"/>
                </a:solidFill>
                <a:cs typeface="+mj-cs"/>
              </a:rPr>
              <a:t>Les Modems</a:t>
            </a:r>
            <a:r>
              <a:rPr lang="fr-FR" sz="4000" baseline="-25000" smtClean="0">
                <a:solidFill>
                  <a:schemeClr val="tx1"/>
                </a:solidFill>
                <a:cs typeface="+mj-cs"/>
              </a:rPr>
              <a:t>3</a:t>
            </a:r>
          </a:p>
        </p:txBody>
      </p:sp>
      <p:sp>
        <p:nvSpPr>
          <p:cNvPr id="291843" name="Text Box 3"/>
          <p:cNvSpPr txBox="1">
            <a:spLocks noChangeArrowheads="1"/>
          </p:cNvSpPr>
          <p:nvPr/>
        </p:nvSpPr>
        <p:spPr bwMode="auto">
          <a:xfrm>
            <a:off x="533400" y="4038600"/>
            <a:ext cx="7916863"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just">
              <a:defRPr/>
            </a:pPr>
            <a:r>
              <a:rPr lang="fr-FR" b="1">
                <a:effectLst>
                  <a:outerShdw blurRad="38100" dist="38100" dir="2700000" algn="tl">
                    <a:srgbClr val="DDDDDD"/>
                  </a:outerShdw>
                </a:effectLst>
                <a:cs typeface="Times New Roman" charset="0"/>
              </a:rPr>
              <a:t>Démodulation</a:t>
            </a:r>
            <a:r>
              <a:rPr lang="fr-FR">
                <a:cs typeface="Times New Roman" charset="0"/>
              </a:rPr>
              <a:t>. En réception, il convertit les signaux analogiques en information numérique qu'il transmet ensuite au ETTD.</a:t>
            </a:r>
            <a:r>
              <a:rPr lang="fr-FR">
                <a:cs typeface="+mn-cs"/>
              </a:rPr>
              <a:t> </a:t>
            </a:r>
          </a:p>
        </p:txBody>
      </p:sp>
      <p:sp>
        <p:nvSpPr>
          <p:cNvPr id="291845" name="Text Box 5"/>
          <p:cNvSpPr txBox="1">
            <a:spLocks noChangeArrowheads="1"/>
          </p:cNvSpPr>
          <p:nvPr/>
        </p:nvSpPr>
        <p:spPr bwMode="auto">
          <a:xfrm>
            <a:off x="381000" y="5257800"/>
            <a:ext cx="8382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aseline="30000">
                <a:cs typeface="+mn-cs"/>
              </a:rPr>
              <a:t>1</a:t>
            </a:r>
            <a:r>
              <a:rPr lang="fr-FR" sz="1600">
                <a:cs typeface="+mn-cs"/>
              </a:rPr>
              <a:t>Réseaux: </a:t>
            </a:r>
            <a:r>
              <a:rPr lang="fr-FR" sz="1600" b="1">
                <a:cs typeface="+mn-cs"/>
              </a:rPr>
              <a:t>R</a:t>
            </a:r>
            <a:r>
              <a:rPr lang="fr-FR" sz="1600">
                <a:cs typeface="+mn-cs"/>
              </a:rPr>
              <a:t>éseaux </a:t>
            </a:r>
            <a:r>
              <a:rPr lang="fr-FR" sz="1600" b="1">
                <a:cs typeface="+mn-cs"/>
              </a:rPr>
              <a:t>T</a:t>
            </a:r>
            <a:r>
              <a:rPr lang="fr-FR" sz="1600">
                <a:cs typeface="+mn-cs"/>
              </a:rPr>
              <a:t>éléphoniques </a:t>
            </a:r>
            <a:r>
              <a:rPr lang="fr-FR" sz="1600" b="1">
                <a:cs typeface="+mn-cs"/>
              </a:rPr>
              <a:t>C</a:t>
            </a:r>
            <a:r>
              <a:rPr lang="fr-FR" sz="1600">
                <a:cs typeface="+mn-cs"/>
              </a:rPr>
              <a:t>ommutés (RTC) Analogiques / Numériques; Réseaux Publics/Privés Réels/Virtuels à commutation des Paquets;</a:t>
            </a:r>
          </a:p>
        </p:txBody>
      </p:sp>
      <p:sp>
        <p:nvSpPr>
          <p:cNvPr id="78852" name="Rectangle 6"/>
          <p:cNvSpPr>
            <a:spLocks noChangeArrowheads="1"/>
          </p:cNvSpPr>
          <p:nvPr/>
        </p:nvSpPr>
        <p:spPr bwMode="auto">
          <a:xfrm>
            <a:off x="1798638" y="1619250"/>
            <a:ext cx="1223962" cy="360363"/>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sz="1600"/>
              <a:t>Démodulation</a:t>
            </a:r>
          </a:p>
        </p:txBody>
      </p:sp>
      <p:sp>
        <p:nvSpPr>
          <p:cNvPr id="78853" name="Rectangle 7"/>
          <p:cNvSpPr>
            <a:spLocks noChangeArrowheads="1"/>
          </p:cNvSpPr>
          <p:nvPr/>
        </p:nvSpPr>
        <p:spPr bwMode="auto">
          <a:xfrm>
            <a:off x="3094038" y="1619250"/>
            <a:ext cx="1223962" cy="360363"/>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sz="1600"/>
              <a:t>Modulation</a:t>
            </a:r>
          </a:p>
        </p:txBody>
      </p:sp>
      <p:sp>
        <p:nvSpPr>
          <p:cNvPr id="78854" name="Rectangle 8"/>
          <p:cNvSpPr>
            <a:spLocks noChangeArrowheads="1"/>
          </p:cNvSpPr>
          <p:nvPr/>
        </p:nvSpPr>
        <p:spPr bwMode="auto">
          <a:xfrm>
            <a:off x="1798638" y="1978025"/>
            <a:ext cx="1223962" cy="360363"/>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sz="1600"/>
              <a:t>Décodage</a:t>
            </a:r>
          </a:p>
        </p:txBody>
      </p:sp>
      <p:sp>
        <p:nvSpPr>
          <p:cNvPr id="78855" name="Rectangle 9"/>
          <p:cNvSpPr>
            <a:spLocks noChangeArrowheads="1"/>
          </p:cNvSpPr>
          <p:nvPr/>
        </p:nvSpPr>
        <p:spPr bwMode="auto">
          <a:xfrm>
            <a:off x="1798638" y="2338388"/>
            <a:ext cx="1223962" cy="360362"/>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sz="1600"/>
              <a:t>Récepteur</a:t>
            </a:r>
          </a:p>
        </p:txBody>
      </p:sp>
      <p:sp>
        <p:nvSpPr>
          <p:cNvPr id="78856" name="Rectangle 10"/>
          <p:cNvSpPr>
            <a:spLocks noChangeArrowheads="1"/>
          </p:cNvSpPr>
          <p:nvPr/>
        </p:nvSpPr>
        <p:spPr bwMode="auto">
          <a:xfrm>
            <a:off x="3094038" y="1978025"/>
            <a:ext cx="1223962" cy="360363"/>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sz="1600"/>
              <a:t>Codage</a:t>
            </a:r>
          </a:p>
        </p:txBody>
      </p:sp>
      <p:sp>
        <p:nvSpPr>
          <p:cNvPr id="78857" name="Rectangle 11"/>
          <p:cNvSpPr>
            <a:spLocks noChangeArrowheads="1"/>
          </p:cNvSpPr>
          <p:nvPr/>
        </p:nvSpPr>
        <p:spPr bwMode="auto">
          <a:xfrm>
            <a:off x="3094038" y="2338388"/>
            <a:ext cx="1223962" cy="360362"/>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sz="1600"/>
              <a:t>Émetteur</a:t>
            </a:r>
          </a:p>
        </p:txBody>
      </p:sp>
      <p:sp>
        <p:nvSpPr>
          <p:cNvPr id="78858" name="Rectangle 12"/>
          <p:cNvSpPr>
            <a:spLocks noChangeArrowheads="1"/>
          </p:cNvSpPr>
          <p:nvPr/>
        </p:nvSpPr>
        <p:spPr bwMode="auto">
          <a:xfrm>
            <a:off x="1798638" y="2698750"/>
            <a:ext cx="2519362" cy="360363"/>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sz="1600" i="1"/>
              <a:t>Interface Réseau</a:t>
            </a:r>
            <a:endParaRPr lang="fr-FR" sz="1600"/>
          </a:p>
        </p:txBody>
      </p:sp>
      <p:sp>
        <p:nvSpPr>
          <p:cNvPr id="78859" name="Rectangle 13"/>
          <p:cNvSpPr>
            <a:spLocks noChangeArrowheads="1"/>
          </p:cNvSpPr>
          <p:nvPr/>
        </p:nvSpPr>
        <p:spPr bwMode="auto">
          <a:xfrm>
            <a:off x="1798638" y="1258888"/>
            <a:ext cx="2519362" cy="360362"/>
          </a:xfrm>
          <a:prstGeom prst="rect">
            <a:avLst/>
          </a:prstGeom>
          <a:noFill/>
          <a:ln w="12700" cap="sq">
            <a:solidFill>
              <a:schemeClr val="tx1"/>
            </a:solidFill>
            <a:miter lim="800000"/>
            <a:headEnd type="none" w="sm" len="sm"/>
            <a:tailEnd type="none" w="sm" len="sm"/>
          </a:ln>
          <a:effectLst>
            <a:prstShdw prst="shdw13" dist="53882" dir="13500000">
              <a:schemeClr val="bg2">
                <a:alpha val="74997"/>
              </a:schemeClr>
            </a:prstShdw>
          </a:effectLst>
          <a:extLst>
            <a:ext uri="{909E8E84-426E-40dd-AFC4-6F175D3DCCD1}">
              <a14:hiddenFill xmlns:a14="http://schemas.microsoft.com/office/drawing/2010/main">
                <a:solidFill>
                  <a:schemeClr val="accent1"/>
                </a:solidFill>
              </a14:hiddenFill>
            </a:ext>
          </a:extLst>
        </p:spPr>
        <p:txBody>
          <a:bodyPr lIns="0" tIns="0" rIns="0" bIns="0" anchor="ctr"/>
          <a:lstStyle/>
          <a:p>
            <a:pPr algn="ctr"/>
            <a:r>
              <a:rPr lang="fr-FR" sz="1600" i="1"/>
              <a:t>Interface Ordinateur</a:t>
            </a:r>
            <a:endParaRPr lang="fr-FR" sz="1600"/>
          </a:p>
        </p:txBody>
      </p:sp>
      <p:sp>
        <p:nvSpPr>
          <p:cNvPr id="2" name="Date Placeholder 1"/>
          <p:cNvSpPr>
            <a:spLocks noGrp="1"/>
          </p:cNvSpPr>
          <p:nvPr>
            <p:ph type="dt" sz="quarter" idx="10"/>
          </p:nvPr>
        </p:nvSpPr>
        <p:spPr/>
        <p:txBody>
          <a:bodyPr/>
          <a:lstStyle/>
          <a:p>
            <a:pPr>
              <a:defRPr/>
            </a:pPr>
            <a:r>
              <a:rPr lang="fr-FR" smtClean="0"/>
              <a:t>© </a:t>
            </a:r>
            <a:fld id="{B4DF5DF4-62DD-0C46-98DC-2EDE82E2B72B}"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7CBB2046-C3AF-FD40-BF1F-9DFCF81F9A36}" type="slidenum">
              <a:rPr lang="fr-FR" smtClean="0"/>
              <a:pPr>
                <a:defRPr/>
              </a:pPr>
              <a:t>50</a:t>
            </a:fld>
            <a:endParaRPr lang="fr-F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ADSL : </a:t>
            </a:r>
            <a:r>
              <a:rPr lang="fr-FR" sz="2800" smtClean="0">
                <a:cs typeface="+mj-cs"/>
              </a:rPr>
              <a:t>Relation Abonné-Centrale</a:t>
            </a:r>
            <a:endParaRPr lang="fr-FR" smtClean="0">
              <a:cs typeface="+mj-cs"/>
            </a:endParaRPr>
          </a:p>
        </p:txBody>
      </p:sp>
      <p:graphicFrame>
        <p:nvGraphicFramePr>
          <p:cNvPr id="122882" name="Object 3"/>
          <p:cNvGraphicFramePr>
            <a:graphicFrameLocks noChangeAspect="1"/>
          </p:cNvGraphicFramePr>
          <p:nvPr/>
        </p:nvGraphicFramePr>
        <p:xfrm>
          <a:off x="611188" y="908050"/>
          <a:ext cx="8077200" cy="3814763"/>
        </p:xfrm>
        <a:graphic>
          <a:graphicData uri="http://schemas.openxmlformats.org/presentationml/2006/ole">
            <mc:AlternateContent xmlns:mc="http://schemas.openxmlformats.org/markup-compatibility/2006">
              <mc:Choice xmlns:v="urn:schemas-microsoft-com:vml" Requires="v">
                <p:oleObj spid="_x0000_s122900" name="VISIO" r:id="rId3" imgW="5753100" imgH="2717800" progId="Visio.Drawing.5">
                  <p:embed/>
                </p:oleObj>
              </mc:Choice>
              <mc:Fallback>
                <p:oleObj name="VISIO" r:id="rId3" imgW="5753100" imgH="27178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908050"/>
                        <a:ext cx="8077200" cy="381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74655ACD-1F6D-9C42-8956-441E0C36398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94D7B03-A3E7-7A43-90E9-BC0FF4347485}" type="slidenum">
              <a:rPr lang="fr-FR" smtClean="0"/>
              <a:pPr>
                <a:defRPr/>
              </a:pPr>
              <a:t>51</a:t>
            </a:fld>
            <a:endParaRPr lang="fr-FR"/>
          </a:p>
        </p:txBody>
      </p:sp>
      <p:sp>
        <p:nvSpPr>
          <p:cNvPr id="122886" name="TextBox 4"/>
          <p:cNvSpPr txBox="1">
            <a:spLocks noChangeArrowheads="1"/>
          </p:cNvSpPr>
          <p:nvPr/>
        </p:nvSpPr>
        <p:spPr bwMode="auto">
          <a:xfrm>
            <a:off x="250825" y="4941888"/>
            <a:ext cx="82819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1600" b="1"/>
              <a:t>ATM</a:t>
            </a:r>
            <a:r>
              <a:rPr lang="en-US" sz="1600"/>
              <a:t>: Asynchronous Transfer Mode</a:t>
            </a:r>
          </a:p>
          <a:p>
            <a:r>
              <a:rPr lang="en-US" sz="1600" b="1"/>
              <a:t>SDH</a:t>
            </a:r>
            <a:r>
              <a:rPr lang="en-US" sz="1600"/>
              <a:t>: Synchronous Digital Hierarchy</a:t>
            </a:r>
          </a:p>
          <a:p>
            <a:r>
              <a:rPr lang="en-US" sz="1600" b="1"/>
              <a:t>DSLAM</a:t>
            </a:r>
            <a:r>
              <a:rPr lang="en-US" sz="1600"/>
              <a:t>: Digital Subscriber Line Access Multiplexer</a:t>
            </a:r>
          </a:p>
          <a:p>
            <a:r>
              <a:rPr lang="en-US" sz="1600" b="1"/>
              <a:t>PSTN (RTC)</a:t>
            </a:r>
            <a:r>
              <a:rPr lang="en-US" sz="1600"/>
              <a:t>: Public Switching Telephone Network (</a:t>
            </a:r>
            <a:r>
              <a:rPr lang="fr-FR" sz="1600"/>
              <a:t>Réseau Téléphonique Commuté</a:t>
            </a:r>
            <a:r>
              <a:rPr lang="en-US" sz="1600"/>
              <a:t>)</a:t>
            </a:r>
            <a:endParaRPr lang="fr-FR" sz="160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ADSL : </a:t>
            </a:r>
            <a:r>
              <a:rPr lang="fr-FR" sz="2800" i="1" smtClean="0">
                <a:cs typeface="+mj-cs"/>
              </a:rPr>
              <a:t>Installation Abonné</a:t>
            </a:r>
            <a:endParaRPr lang="fr-FR" smtClean="0">
              <a:cs typeface="+mj-cs"/>
            </a:endParaRPr>
          </a:p>
        </p:txBody>
      </p:sp>
      <p:graphicFrame>
        <p:nvGraphicFramePr>
          <p:cNvPr id="123906" name="Object 3"/>
          <p:cNvGraphicFramePr>
            <a:graphicFrameLocks noChangeAspect="1"/>
          </p:cNvGraphicFramePr>
          <p:nvPr/>
        </p:nvGraphicFramePr>
        <p:xfrm>
          <a:off x="762000" y="1676400"/>
          <a:ext cx="8153400" cy="3848100"/>
        </p:xfrm>
        <a:graphic>
          <a:graphicData uri="http://schemas.openxmlformats.org/presentationml/2006/ole">
            <mc:AlternateContent xmlns:mc="http://schemas.openxmlformats.org/markup-compatibility/2006">
              <mc:Choice xmlns:v="urn:schemas-microsoft-com:vml" Requires="v">
                <p:oleObj spid="_x0000_s123923" name="VISIO" r:id="rId3" imgW="4597400" imgH="2171700" progId="Visio.Drawing.5">
                  <p:embed/>
                </p:oleObj>
              </mc:Choice>
              <mc:Fallback>
                <p:oleObj name="VISIO" r:id="rId3" imgW="4597400" imgH="21717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76400"/>
                        <a:ext cx="815340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16BB4285-621A-0C44-B5BB-3B7E0311829A}"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269C3A9-7953-494E-A4AA-859E73C04F94}" type="slidenum">
              <a:rPr lang="fr-FR" smtClean="0"/>
              <a:pPr>
                <a:defRPr/>
              </a:pPr>
              <a:t>52</a:t>
            </a:fld>
            <a:endParaRPr lang="fr-F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ADSL : Réseau</a:t>
            </a:r>
          </a:p>
        </p:txBody>
      </p:sp>
      <p:graphicFrame>
        <p:nvGraphicFramePr>
          <p:cNvPr id="124930" name="Object 3"/>
          <p:cNvGraphicFramePr>
            <a:graphicFrameLocks noChangeAspect="1"/>
          </p:cNvGraphicFramePr>
          <p:nvPr/>
        </p:nvGraphicFramePr>
        <p:xfrm>
          <a:off x="762000" y="981075"/>
          <a:ext cx="7848600" cy="4921250"/>
        </p:xfrm>
        <a:graphic>
          <a:graphicData uri="http://schemas.openxmlformats.org/presentationml/2006/ole">
            <mc:AlternateContent xmlns:mc="http://schemas.openxmlformats.org/markup-compatibility/2006">
              <mc:Choice xmlns:v="urn:schemas-microsoft-com:vml" Requires="v">
                <p:oleObj spid="_x0000_s124947" name="VISIO" r:id="rId3" imgW="5981700" imgH="3759200" progId="Visio.Drawing.5">
                  <p:embed/>
                </p:oleObj>
              </mc:Choice>
              <mc:Fallback>
                <p:oleObj name="VISIO" r:id="rId3" imgW="5981700" imgH="37592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981075"/>
                        <a:ext cx="7848600" cy="492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D6B8E330-FFCE-0F44-AB9E-8B23AE70553F}"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B6BC4D7-AB79-3B43-AF10-691BC9607145}" type="slidenum">
              <a:rPr lang="fr-FR" smtClean="0"/>
              <a:pPr>
                <a:defRPr/>
              </a:pPr>
              <a:t>53</a:t>
            </a:fld>
            <a:endParaRPr lang="fr-F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ADSL : Principe</a:t>
            </a:r>
          </a:p>
        </p:txBody>
      </p:sp>
      <p:graphicFrame>
        <p:nvGraphicFramePr>
          <p:cNvPr id="125954" name="Object 3"/>
          <p:cNvGraphicFramePr>
            <a:graphicFrameLocks noChangeAspect="1"/>
          </p:cNvGraphicFramePr>
          <p:nvPr/>
        </p:nvGraphicFramePr>
        <p:xfrm>
          <a:off x="914400" y="2438400"/>
          <a:ext cx="7086600" cy="2230438"/>
        </p:xfrm>
        <a:graphic>
          <a:graphicData uri="http://schemas.openxmlformats.org/presentationml/2006/ole">
            <mc:AlternateContent xmlns:mc="http://schemas.openxmlformats.org/markup-compatibility/2006">
              <mc:Choice xmlns:v="urn:schemas-microsoft-com:vml" Requires="v">
                <p:oleObj spid="_x0000_s125971" name="Document" r:id="rId3" imgW="3934968" imgH="1237488" progId="Word.Document.8">
                  <p:embed/>
                </p:oleObj>
              </mc:Choice>
              <mc:Fallback>
                <p:oleObj name="Document" r:id="rId3" imgW="3934968" imgH="1237488"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438400"/>
                        <a:ext cx="7086600" cy="223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B8DC7C04-20C2-9741-B642-4DCD3A841BC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AEC4700-8403-4A46-9F5C-EFEA35C151F8}" type="slidenum">
              <a:rPr lang="fr-FR" smtClean="0"/>
              <a:pPr>
                <a:defRPr/>
              </a:pPr>
              <a:t>54</a:t>
            </a:fld>
            <a:endParaRPr lang="fr-F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ADSL : Principe</a:t>
            </a:r>
          </a:p>
        </p:txBody>
      </p:sp>
      <p:graphicFrame>
        <p:nvGraphicFramePr>
          <p:cNvPr id="125954" name="Object 3"/>
          <p:cNvGraphicFramePr>
            <a:graphicFrameLocks noChangeAspect="1"/>
          </p:cNvGraphicFramePr>
          <p:nvPr>
            <p:extLst>
              <p:ext uri="{D42A27DB-BD31-4B8C-83A1-F6EECF244321}">
                <p14:modId xmlns:p14="http://schemas.microsoft.com/office/powerpoint/2010/main" val="2049602854"/>
              </p:ext>
            </p:extLst>
          </p:nvPr>
        </p:nvGraphicFramePr>
        <p:xfrm>
          <a:off x="899592" y="908720"/>
          <a:ext cx="7086600" cy="2230438"/>
        </p:xfrm>
        <a:graphic>
          <a:graphicData uri="http://schemas.openxmlformats.org/presentationml/2006/ole">
            <mc:AlternateContent xmlns:mc="http://schemas.openxmlformats.org/markup-compatibility/2006">
              <mc:Choice xmlns:v="urn:schemas-microsoft-com:vml" Requires="v">
                <p:oleObj spid="_x0000_s1032" name="Document" r:id="rId3" imgW="3934968" imgH="1237488" progId="Word.Document.8">
                  <p:embed/>
                </p:oleObj>
              </mc:Choice>
              <mc:Fallback>
                <p:oleObj name="Document" r:id="rId3" imgW="3934968" imgH="123748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908720"/>
                        <a:ext cx="7086600" cy="223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B8DC7C04-20C2-9741-B642-4DCD3A841BC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FAEC4700-8403-4A46-9F5C-EFEA35C151F8}" type="slidenum">
              <a:rPr lang="fr-FR" smtClean="0"/>
              <a:pPr>
                <a:defRPr/>
              </a:pPr>
              <a:t>55</a:t>
            </a:fld>
            <a:endParaRPr lang="fr-FR"/>
          </a:p>
        </p:txBody>
      </p:sp>
      <p:sp>
        <p:nvSpPr>
          <p:cNvPr id="5" name="Can 4"/>
          <p:cNvSpPr/>
          <p:nvPr/>
        </p:nvSpPr>
        <p:spPr bwMode="auto">
          <a:xfrm rot="5400000">
            <a:off x="3419872" y="3140968"/>
            <a:ext cx="1080120" cy="3240360"/>
          </a:xfrm>
          <a:prstGeom prst="can">
            <a:avLst/>
          </a:prstGeom>
          <a:solidFill>
            <a:schemeClr val="accent1"/>
          </a:solidFill>
          <a:ln w="158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a typeface="ＭＳ Ｐゴシック" charset="0"/>
            </a:endParaRPr>
          </a:p>
        </p:txBody>
      </p:sp>
      <p:sp>
        <p:nvSpPr>
          <p:cNvPr id="8" name="Can 7"/>
          <p:cNvSpPr/>
          <p:nvPr/>
        </p:nvSpPr>
        <p:spPr bwMode="auto">
          <a:xfrm rot="5400000">
            <a:off x="5364088" y="4221088"/>
            <a:ext cx="936104" cy="1080120"/>
          </a:xfrm>
          <a:prstGeom prst="can">
            <a:avLst/>
          </a:prstGeom>
          <a:solidFill>
            <a:schemeClr val="accent1"/>
          </a:solidFill>
          <a:ln w="158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charset="0"/>
              <a:ea typeface="ＭＳ Ｐゴシック" charset="0"/>
            </a:endParaRPr>
          </a:p>
        </p:txBody>
      </p:sp>
      <p:sp>
        <p:nvSpPr>
          <p:cNvPr id="6" name="Oval 5"/>
          <p:cNvSpPr/>
          <p:nvPr/>
        </p:nvSpPr>
        <p:spPr bwMode="auto">
          <a:xfrm>
            <a:off x="6804248" y="3789040"/>
            <a:ext cx="1584176" cy="432048"/>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charset="0"/>
                <a:ea typeface="ＭＳ Ｐゴシック" charset="0"/>
              </a:rPr>
              <a:t>Internetc</a:t>
            </a:r>
            <a:endParaRPr kumimoji="0" lang="en-US" sz="2000" b="0" i="0" u="none" strike="noStrike" cap="none" normalizeH="0" baseline="0" dirty="0">
              <a:ln>
                <a:noFill/>
              </a:ln>
              <a:solidFill>
                <a:schemeClr val="tx1"/>
              </a:solidFill>
              <a:effectLst/>
              <a:latin typeface="Times New Roman" charset="0"/>
              <a:ea typeface="ＭＳ Ｐゴシック" charset="0"/>
            </a:endParaRPr>
          </a:p>
        </p:txBody>
      </p:sp>
      <p:sp>
        <p:nvSpPr>
          <p:cNvPr id="11" name="Oval 10"/>
          <p:cNvSpPr/>
          <p:nvPr/>
        </p:nvSpPr>
        <p:spPr bwMode="auto">
          <a:xfrm>
            <a:off x="6956648" y="4941168"/>
            <a:ext cx="1584176" cy="432048"/>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charset="0"/>
                <a:ea typeface="ＭＳ Ｐゴシック" charset="0"/>
              </a:rPr>
              <a:t>RTC</a:t>
            </a:r>
            <a:endParaRPr kumimoji="0" lang="en-US" sz="2000" b="0" i="0" u="none" strike="noStrike" cap="none" normalizeH="0" baseline="0" dirty="0">
              <a:ln>
                <a:noFill/>
              </a:ln>
              <a:solidFill>
                <a:schemeClr val="tx1"/>
              </a:solidFill>
              <a:effectLst/>
              <a:latin typeface="Times New Roman" charset="0"/>
              <a:ea typeface="ＭＳ Ｐゴシック" charset="0"/>
            </a:endParaRPr>
          </a:p>
        </p:txBody>
      </p:sp>
      <p:sp>
        <p:nvSpPr>
          <p:cNvPr id="9" name="TextBox 8"/>
          <p:cNvSpPr txBox="1"/>
          <p:nvPr/>
        </p:nvSpPr>
        <p:spPr>
          <a:xfrm>
            <a:off x="3131840" y="4581128"/>
            <a:ext cx="1584000" cy="307777"/>
          </a:xfrm>
          <a:prstGeom prst="rect">
            <a:avLst/>
          </a:prstGeom>
          <a:noFill/>
        </p:spPr>
        <p:txBody>
          <a:bodyPr wrap="square" lIns="0" tIns="0" rIns="0" bIns="0" rtlCol="0" anchor="ctr" anchorCtr="1">
            <a:spAutoFit/>
          </a:bodyPr>
          <a:lstStyle/>
          <a:p>
            <a:r>
              <a:rPr lang="en-US" dirty="0" err="1" smtClean="0"/>
              <a:t>Bande</a:t>
            </a:r>
            <a:r>
              <a:rPr lang="en-US" dirty="0" smtClean="0"/>
              <a:t> </a:t>
            </a:r>
            <a:r>
              <a:rPr lang="en-US" dirty="0" err="1" smtClean="0"/>
              <a:t>passante</a:t>
            </a:r>
            <a:endParaRPr lang="en-US" dirty="0"/>
          </a:p>
        </p:txBody>
      </p:sp>
      <p:cxnSp>
        <p:nvCxnSpPr>
          <p:cNvPr id="12" name="Straight Arrow Connector 11"/>
          <p:cNvCxnSpPr>
            <a:stCxn id="5" idx="2"/>
            <a:endCxn id="5" idx="4"/>
          </p:cNvCxnSpPr>
          <p:nvPr/>
        </p:nvCxnSpPr>
        <p:spPr bwMode="auto">
          <a:xfrm>
            <a:off x="3959932" y="4221088"/>
            <a:ext cx="0" cy="1080120"/>
          </a:xfrm>
          <a:prstGeom prst="straightConnector1">
            <a:avLst/>
          </a:prstGeom>
          <a:solidFill>
            <a:schemeClr val="accent1"/>
          </a:solidFill>
          <a:ln w="12700" cap="sq" cmpd="sng" algn="ctr">
            <a:solidFill>
              <a:schemeClr val="tx1"/>
            </a:solidFill>
            <a:prstDash val="solid"/>
            <a:round/>
            <a:headEnd type="arrow"/>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TextBox 15"/>
          <p:cNvSpPr txBox="1"/>
          <p:nvPr/>
        </p:nvSpPr>
        <p:spPr>
          <a:xfrm>
            <a:off x="3284240" y="5353471"/>
            <a:ext cx="1584000" cy="307777"/>
          </a:xfrm>
          <a:prstGeom prst="rect">
            <a:avLst/>
          </a:prstGeom>
          <a:noFill/>
        </p:spPr>
        <p:txBody>
          <a:bodyPr wrap="square" lIns="0" tIns="0" rIns="0" bIns="0" rtlCol="0" anchor="ctr" anchorCtr="1">
            <a:spAutoFit/>
          </a:bodyPr>
          <a:lstStyle/>
          <a:p>
            <a:r>
              <a:rPr lang="en-US" dirty="0" err="1" smtClean="0"/>
              <a:t>Partie</a:t>
            </a:r>
            <a:r>
              <a:rPr lang="en-US" dirty="0" smtClean="0"/>
              <a:t> RTC</a:t>
            </a:r>
            <a:endParaRPr lang="en-US" dirty="0"/>
          </a:p>
        </p:txBody>
      </p:sp>
      <p:sp>
        <p:nvSpPr>
          <p:cNvPr id="17" name="TextBox 16"/>
          <p:cNvSpPr txBox="1"/>
          <p:nvPr/>
        </p:nvSpPr>
        <p:spPr>
          <a:xfrm>
            <a:off x="3284240" y="3861048"/>
            <a:ext cx="1584000" cy="307777"/>
          </a:xfrm>
          <a:prstGeom prst="rect">
            <a:avLst/>
          </a:prstGeom>
          <a:noFill/>
        </p:spPr>
        <p:txBody>
          <a:bodyPr wrap="square" lIns="0" tIns="0" rIns="0" bIns="0" rtlCol="0" anchor="ctr" anchorCtr="1">
            <a:spAutoFit/>
          </a:bodyPr>
          <a:lstStyle/>
          <a:p>
            <a:r>
              <a:rPr lang="en-US" dirty="0" err="1" smtClean="0"/>
              <a:t>Partie</a:t>
            </a:r>
            <a:r>
              <a:rPr lang="en-US" dirty="0" smtClean="0"/>
              <a:t> </a:t>
            </a:r>
            <a:r>
              <a:rPr lang="en-US" dirty="0" err="1" smtClean="0"/>
              <a:t>xDSL</a:t>
            </a:r>
            <a:endParaRPr lang="en-US" dirty="0"/>
          </a:p>
        </p:txBody>
      </p:sp>
    </p:spTree>
    <p:extLst>
      <p:ext uri="{BB962C8B-B14F-4D97-AF65-F5344CB8AC3E}">
        <p14:creationId xmlns:p14="http://schemas.microsoft.com/office/powerpoint/2010/main" val="1740065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ADSL : Internet Rapide</a:t>
            </a:r>
          </a:p>
        </p:txBody>
      </p:sp>
      <p:graphicFrame>
        <p:nvGraphicFramePr>
          <p:cNvPr id="126978" name="Object 3"/>
          <p:cNvGraphicFramePr>
            <a:graphicFrameLocks noChangeAspect="1"/>
          </p:cNvGraphicFramePr>
          <p:nvPr/>
        </p:nvGraphicFramePr>
        <p:xfrm>
          <a:off x="1371600" y="1524000"/>
          <a:ext cx="6019800" cy="5103813"/>
        </p:xfrm>
        <a:graphic>
          <a:graphicData uri="http://schemas.openxmlformats.org/presentationml/2006/ole">
            <mc:AlternateContent xmlns:mc="http://schemas.openxmlformats.org/markup-compatibility/2006">
              <mc:Choice xmlns:v="urn:schemas-microsoft-com:vml" Requires="v">
                <p:oleObj spid="_x0000_s126995" name="Document" r:id="rId3" imgW="4706112" imgH="3989832" progId="Word.Document.8">
                  <p:embed/>
                </p:oleObj>
              </mc:Choice>
              <mc:Fallback>
                <p:oleObj name="Document" r:id="rId3" imgW="4706112" imgH="3989832"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524000"/>
                        <a:ext cx="6019800" cy="510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9D19930F-2540-CD4F-AC72-1997CE5A81F8}"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74548F6-68B9-254C-AD7D-560DDAF50701}" type="slidenum">
              <a:rPr lang="fr-FR" smtClean="0"/>
              <a:pPr>
                <a:defRPr/>
              </a:pPr>
              <a:t>56</a:t>
            </a:fld>
            <a:endParaRPr lang="fr-F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L’Accès à Internet depuis le ciel</a:t>
            </a:r>
          </a:p>
        </p:txBody>
      </p:sp>
      <p:graphicFrame>
        <p:nvGraphicFramePr>
          <p:cNvPr id="128002" name="Object 3"/>
          <p:cNvGraphicFramePr>
            <a:graphicFrameLocks noChangeAspect="1"/>
          </p:cNvGraphicFramePr>
          <p:nvPr/>
        </p:nvGraphicFramePr>
        <p:xfrm>
          <a:off x="1600200" y="990600"/>
          <a:ext cx="5943600" cy="5081588"/>
        </p:xfrm>
        <a:graphic>
          <a:graphicData uri="http://schemas.openxmlformats.org/presentationml/2006/ole">
            <mc:AlternateContent xmlns:mc="http://schemas.openxmlformats.org/markup-compatibility/2006">
              <mc:Choice xmlns:v="urn:schemas-microsoft-com:vml" Requires="v">
                <p:oleObj spid="_x0000_s128019" name="VISIO" r:id="rId3" imgW="5346700" imgH="4559300" progId="Visio.Drawing.5">
                  <p:embed/>
                </p:oleObj>
              </mc:Choice>
              <mc:Fallback>
                <p:oleObj name="VISIO" r:id="rId3" imgW="5346700" imgH="45593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90600"/>
                        <a:ext cx="5943600" cy="508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F0ECCB83-A8EE-EC48-91A5-9C5277D44C3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8BC9103-4CE1-1340-983B-7092E0062473}" type="slidenum">
              <a:rPr lang="fr-FR" smtClean="0"/>
              <a:pPr>
                <a:defRPr/>
              </a:pPr>
              <a:t>57</a:t>
            </a:fld>
            <a:endParaRPr lang="fr-F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Satellites et Internet</a:t>
            </a:r>
          </a:p>
        </p:txBody>
      </p:sp>
      <p:graphicFrame>
        <p:nvGraphicFramePr>
          <p:cNvPr id="129026" name="Object 3"/>
          <p:cNvGraphicFramePr>
            <a:graphicFrameLocks noChangeAspect="1"/>
          </p:cNvGraphicFramePr>
          <p:nvPr/>
        </p:nvGraphicFramePr>
        <p:xfrm>
          <a:off x="1676400" y="990600"/>
          <a:ext cx="5486400" cy="5138738"/>
        </p:xfrm>
        <a:graphic>
          <a:graphicData uri="http://schemas.openxmlformats.org/presentationml/2006/ole">
            <mc:AlternateContent xmlns:mc="http://schemas.openxmlformats.org/markup-compatibility/2006">
              <mc:Choice xmlns:v="urn:schemas-microsoft-com:vml" Requires="v">
                <p:oleObj spid="_x0000_s129043" name="VISIO" r:id="rId3" imgW="3429000" imgH="3213100" progId="Visio.Drawing.5">
                  <p:embed/>
                </p:oleObj>
              </mc:Choice>
              <mc:Fallback>
                <p:oleObj name="VISIO" r:id="rId3" imgW="3429000" imgH="32131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990600"/>
                        <a:ext cx="5486400"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E23149C0-B892-5A4B-9994-5C372F58A807}"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675421C-5CCE-3544-B583-4AE24C0041D7}" type="slidenum">
              <a:rPr lang="fr-FR" smtClean="0"/>
              <a:pPr>
                <a:defRPr/>
              </a:pPr>
              <a:t>58</a:t>
            </a:fld>
            <a:endParaRPr lang="fr-F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Internet</a:t>
            </a:r>
          </a:p>
        </p:txBody>
      </p:sp>
      <p:pic>
        <p:nvPicPr>
          <p:cNvPr id="583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14400"/>
            <a:ext cx="60960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quarter" idx="10"/>
          </p:nvPr>
        </p:nvSpPr>
        <p:spPr/>
        <p:txBody>
          <a:bodyPr/>
          <a:lstStyle/>
          <a:p>
            <a:pPr>
              <a:defRPr/>
            </a:pPr>
            <a:r>
              <a:rPr lang="fr-FR" smtClean="0"/>
              <a:t>© </a:t>
            </a:r>
            <a:fld id="{CE03540B-0B09-A243-8171-678D43BAF753}"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EA2D4A4-708E-5449-A213-CF2BDD7B15FC}" type="slidenum">
              <a:rPr lang="fr-FR" smtClean="0"/>
              <a:pPr>
                <a:defRPr/>
              </a:pPr>
              <a:t>59</a:t>
            </a:fld>
            <a:endParaRPr lang="fr-FR"/>
          </a:p>
        </p:txBody>
      </p:sp>
    </p:spTree>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ChangeAspect="1" noChangeArrowheads="1"/>
          </p:cNvSpPr>
          <p:nvPr/>
        </p:nvSpPr>
        <p:spPr bwMode="auto">
          <a:xfrm>
            <a:off x="358775" y="1582738"/>
            <a:ext cx="2971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2400" b="1">
                <a:cs typeface="+mn-cs"/>
              </a:rPr>
              <a:t>Connectivité de Pointe</a:t>
            </a:r>
          </a:p>
        </p:txBody>
      </p:sp>
      <p:sp>
        <p:nvSpPr>
          <p:cNvPr id="187414" name="Rectangle 22"/>
          <p:cNvSpPr>
            <a:spLocks noGrp="1" noChangeArrowheads="1"/>
          </p:cNvSpPr>
          <p:nvPr>
            <p:ph type="title"/>
          </p:nvPr>
        </p:nvSpPr>
        <p:spPr>
          <a:xfrm>
            <a:off x="682625" y="0"/>
            <a:ext cx="7772400" cy="701675"/>
          </a:xfrm>
        </p:spPr>
        <p:txBody>
          <a:bodyPr>
            <a:spAutoFit/>
          </a:bodyPr>
          <a:lstStyle/>
          <a:p>
            <a:pPr>
              <a:defRPr/>
            </a:pPr>
            <a:r>
              <a:rPr lang="fr-FR" sz="4000" smtClean="0">
                <a:solidFill>
                  <a:schemeClr val="tx1"/>
                </a:solidFill>
                <a:cs typeface="+mj-cs"/>
              </a:rPr>
              <a:t>Les îlots d’information</a:t>
            </a:r>
          </a:p>
        </p:txBody>
      </p:sp>
      <p:pic>
        <p:nvPicPr>
          <p:cNvPr id="187398" name="Picture 6" descr="121-2conn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763" y="3946525"/>
            <a:ext cx="296545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9" name="Picture 7" descr="121-2scal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650" y="3309938"/>
            <a:ext cx="3048000"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400" name="Picture 8" descr="121-2w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4263" y="3730625"/>
            <a:ext cx="1566862"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7401" name="Group 9"/>
          <p:cNvGrpSpPr>
            <a:grpSpLocks/>
          </p:cNvGrpSpPr>
          <p:nvPr/>
        </p:nvGrpSpPr>
        <p:grpSpPr bwMode="auto">
          <a:xfrm>
            <a:off x="4643438" y="2078038"/>
            <a:ext cx="3478212" cy="2097087"/>
            <a:chOff x="2496" y="1167"/>
            <a:chExt cx="2465" cy="1321"/>
          </a:xfrm>
        </p:grpSpPr>
        <p:pic>
          <p:nvPicPr>
            <p:cNvPr id="25624" name="Picture 10" descr="121-2bl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 y="1167"/>
              <a:ext cx="81" cy="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5" name="Picture 11" descr="121-2cl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 y="1208"/>
              <a:ext cx="593"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6" name="Picture 12" descr="121-2ali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6" y="1322"/>
              <a:ext cx="812" cy="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7405" name="Group 13"/>
          <p:cNvGrpSpPr>
            <a:grpSpLocks/>
          </p:cNvGrpSpPr>
          <p:nvPr/>
        </p:nvGrpSpPr>
        <p:grpSpPr bwMode="auto">
          <a:xfrm>
            <a:off x="4019550" y="1668463"/>
            <a:ext cx="1447800" cy="1036637"/>
            <a:chOff x="2126" y="1085"/>
            <a:chExt cx="1025" cy="653"/>
          </a:xfrm>
        </p:grpSpPr>
        <p:pic>
          <p:nvPicPr>
            <p:cNvPr id="25622" name="Picture 14" descr="121-2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6" y="1085"/>
              <a:ext cx="1025"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07" name="Text Box 15"/>
            <p:cNvSpPr txBox="1">
              <a:spLocks noChangeArrowheads="1"/>
            </p:cNvSpPr>
            <p:nvPr/>
          </p:nvSpPr>
          <p:spPr bwMode="auto">
            <a:xfrm>
              <a:off x="2442" y="1565"/>
              <a:ext cx="36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defRPr/>
              </a:pPr>
              <a:r>
                <a:rPr lang="en-US" sz="1200" b="1">
                  <a:cs typeface="+mn-cs"/>
                </a:rPr>
                <a:t>HUB</a:t>
              </a:r>
              <a:endParaRPr lang="en-US" sz="1200">
                <a:cs typeface="+mn-cs"/>
              </a:endParaRPr>
            </a:p>
          </p:txBody>
        </p:sp>
      </p:grpSp>
      <p:grpSp>
        <p:nvGrpSpPr>
          <p:cNvPr id="187416" name="Group 24"/>
          <p:cNvGrpSpPr>
            <a:grpSpLocks/>
          </p:cNvGrpSpPr>
          <p:nvPr/>
        </p:nvGrpSpPr>
        <p:grpSpPr bwMode="auto">
          <a:xfrm>
            <a:off x="5721350" y="1295400"/>
            <a:ext cx="1227138" cy="1546225"/>
            <a:chOff x="3604" y="850"/>
            <a:chExt cx="773" cy="974"/>
          </a:xfrm>
        </p:grpSpPr>
        <p:pic>
          <p:nvPicPr>
            <p:cNvPr id="25620" name="Picture 17" descr="121-2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4" y="850"/>
              <a:ext cx="773"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10" name="Text Box 18"/>
            <p:cNvSpPr txBox="1">
              <a:spLocks noChangeAspect="1" noChangeArrowheads="1"/>
            </p:cNvSpPr>
            <p:nvPr/>
          </p:nvSpPr>
          <p:spPr bwMode="auto">
            <a:xfrm>
              <a:off x="3720" y="1709"/>
              <a:ext cx="648"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spcBef>
                  <a:spcPct val="50000"/>
                </a:spcBef>
                <a:defRPr/>
              </a:pPr>
              <a:r>
                <a:rPr lang="en-US" sz="1200" b="1">
                  <a:cs typeface="+mn-cs"/>
                </a:rPr>
                <a:t>Loop Switch</a:t>
              </a:r>
            </a:p>
          </p:txBody>
        </p:sp>
      </p:grpSp>
      <p:grpSp>
        <p:nvGrpSpPr>
          <p:cNvPr id="187415" name="Group 23"/>
          <p:cNvGrpSpPr>
            <a:grpSpLocks/>
          </p:cNvGrpSpPr>
          <p:nvPr/>
        </p:nvGrpSpPr>
        <p:grpSpPr bwMode="auto">
          <a:xfrm>
            <a:off x="7283450" y="1395413"/>
            <a:ext cx="1600200" cy="1400175"/>
            <a:chOff x="4588" y="913"/>
            <a:chExt cx="1008" cy="882"/>
          </a:xfrm>
        </p:grpSpPr>
        <p:pic>
          <p:nvPicPr>
            <p:cNvPr id="25618" name="Picture 20" descr="121-2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8" y="913"/>
              <a:ext cx="1008" cy="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13" name="Text Box 21"/>
            <p:cNvSpPr txBox="1">
              <a:spLocks noChangeAspect="1" noChangeArrowheads="1"/>
            </p:cNvSpPr>
            <p:nvPr/>
          </p:nvSpPr>
          <p:spPr bwMode="auto">
            <a:xfrm>
              <a:off x="4798" y="1680"/>
              <a:ext cx="690"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spcBef>
                  <a:spcPct val="50000"/>
                </a:spcBef>
                <a:defRPr/>
              </a:pPr>
              <a:r>
                <a:rPr lang="en-US" sz="1200" b="1">
                  <a:cs typeface="+mn-cs"/>
                </a:rPr>
                <a:t>Fabric Switch</a:t>
              </a:r>
              <a:endParaRPr lang="en-US" sz="1200">
                <a:cs typeface="+mn-cs"/>
              </a:endParaRPr>
            </a:p>
          </p:txBody>
        </p:sp>
      </p:grpSp>
      <p:sp>
        <p:nvSpPr>
          <p:cNvPr id="187419" name="Text Box 27"/>
          <p:cNvSpPr txBox="1">
            <a:spLocks noChangeAspect="1" noChangeArrowheads="1"/>
          </p:cNvSpPr>
          <p:nvPr/>
        </p:nvSpPr>
        <p:spPr bwMode="auto">
          <a:xfrm>
            <a:off x="719138" y="2303463"/>
            <a:ext cx="316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Îlots de SAN</a:t>
            </a:r>
            <a:r>
              <a:rPr lang="fr-FR" sz="1400">
                <a:cs typeface="+mn-cs"/>
              </a:rPr>
              <a:t> (</a:t>
            </a:r>
            <a:r>
              <a:rPr lang="fr-FR" sz="1400" b="1">
                <a:cs typeface="+mn-cs"/>
              </a:rPr>
              <a:t>S</a:t>
            </a:r>
            <a:r>
              <a:rPr lang="fr-FR" sz="1400">
                <a:cs typeface="+mn-cs"/>
              </a:rPr>
              <a:t>torage </a:t>
            </a:r>
            <a:r>
              <a:rPr lang="fr-FR" sz="1400" b="1">
                <a:cs typeface="+mn-cs"/>
              </a:rPr>
              <a:t>A</a:t>
            </a:r>
            <a:r>
              <a:rPr lang="fr-FR" sz="1400">
                <a:cs typeface="+mn-cs"/>
              </a:rPr>
              <a:t>rea </a:t>
            </a:r>
            <a:r>
              <a:rPr lang="fr-FR" sz="1400" b="1">
                <a:cs typeface="+mn-cs"/>
              </a:rPr>
              <a:t>N</a:t>
            </a:r>
            <a:r>
              <a:rPr lang="fr-FR" sz="1400">
                <a:cs typeface="+mn-cs"/>
              </a:rPr>
              <a:t>etwork)</a:t>
            </a:r>
            <a:endParaRPr lang="fr-FR">
              <a:cs typeface="+mn-cs"/>
            </a:endParaRPr>
          </a:p>
        </p:txBody>
      </p:sp>
      <p:sp>
        <p:nvSpPr>
          <p:cNvPr id="187420" name="Text Box 28"/>
          <p:cNvSpPr txBox="1">
            <a:spLocks noChangeAspect="1" noChangeArrowheads="1"/>
          </p:cNvSpPr>
          <p:nvPr/>
        </p:nvSpPr>
        <p:spPr bwMode="auto">
          <a:xfrm>
            <a:off x="719138" y="30226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Interconnexion des îlots</a:t>
            </a:r>
          </a:p>
        </p:txBody>
      </p:sp>
      <p:sp>
        <p:nvSpPr>
          <p:cNvPr id="187421" name="Text Box 29"/>
          <p:cNvSpPr txBox="1">
            <a:spLocks noChangeAspect="1" noChangeArrowheads="1"/>
          </p:cNvSpPr>
          <p:nvPr/>
        </p:nvSpPr>
        <p:spPr bwMode="auto">
          <a:xfrm>
            <a:off x="719138" y="3743325"/>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Évolution de la structure</a:t>
            </a:r>
          </a:p>
        </p:txBody>
      </p:sp>
      <p:sp>
        <p:nvSpPr>
          <p:cNvPr id="187422" name="Text Box 30"/>
          <p:cNvSpPr txBox="1">
            <a:spLocks noChangeAspect="1" noChangeArrowheads="1"/>
          </p:cNvSpPr>
          <p:nvPr/>
        </p:nvSpPr>
        <p:spPr bwMode="auto">
          <a:xfrm>
            <a:off x="719138" y="4462463"/>
            <a:ext cx="3624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Connectivité WAN</a:t>
            </a:r>
            <a:r>
              <a:rPr lang="fr-FR" sz="1400">
                <a:cs typeface="+mn-cs"/>
              </a:rPr>
              <a:t> (</a:t>
            </a:r>
            <a:r>
              <a:rPr lang="fr-FR" sz="1400" b="1">
                <a:cs typeface="+mn-cs"/>
              </a:rPr>
              <a:t>W</a:t>
            </a:r>
            <a:r>
              <a:rPr lang="fr-FR" sz="1400">
                <a:cs typeface="+mn-cs"/>
              </a:rPr>
              <a:t>ide </a:t>
            </a:r>
            <a:r>
              <a:rPr lang="fr-FR" sz="1400" b="1">
                <a:cs typeface="+mn-cs"/>
              </a:rPr>
              <a:t>A</a:t>
            </a:r>
            <a:r>
              <a:rPr lang="fr-FR" sz="1400">
                <a:cs typeface="+mn-cs"/>
              </a:rPr>
              <a:t>rea </a:t>
            </a:r>
            <a:r>
              <a:rPr lang="fr-FR" sz="1400" b="1">
                <a:cs typeface="+mn-cs"/>
              </a:rPr>
              <a:t>N</a:t>
            </a:r>
            <a:r>
              <a:rPr lang="fr-FR" sz="1400">
                <a:cs typeface="+mn-cs"/>
              </a:rPr>
              <a:t>etwork)</a:t>
            </a:r>
          </a:p>
        </p:txBody>
      </p:sp>
      <p:sp>
        <p:nvSpPr>
          <p:cNvPr id="187423" name="Rectangle 31"/>
          <p:cNvSpPr>
            <a:spLocks noChangeAspect="1" noChangeArrowheads="1"/>
          </p:cNvSpPr>
          <p:nvPr/>
        </p:nvSpPr>
        <p:spPr bwMode="auto">
          <a:xfrm>
            <a:off x="358775" y="5181600"/>
            <a:ext cx="3962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cs typeface="+mn-cs"/>
              </a:rPr>
              <a:t>Construction de Systèmes Complets</a:t>
            </a:r>
          </a:p>
        </p:txBody>
      </p:sp>
      <p:sp>
        <p:nvSpPr>
          <p:cNvPr id="2" name="Date Placeholder 1"/>
          <p:cNvSpPr>
            <a:spLocks noGrp="1"/>
          </p:cNvSpPr>
          <p:nvPr>
            <p:ph type="dt" sz="quarter" idx="10"/>
          </p:nvPr>
        </p:nvSpPr>
        <p:spPr/>
        <p:txBody>
          <a:bodyPr/>
          <a:lstStyle/>
          <a:p>
            <a:pPr>
              <a:defRPr/>
            </a:pPr>
            <a:r>
              <a:rPr lang="fr-FR" smtClean="0"/>
              <a:t>© </a:t>
            </a:r>
            <a:fld id="{A18397F9-1E00-614B-98E9-A9A1DD5C6CD7}"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5AED18E-7578-224F-9103-21157CD5B780}" type="slidenum">
              <a:rPr lang="fr-FR" smtClean="0"/>
              <a:pPr>
                <a:defRPr/>
              </a:pPr>
              <a:t>6</a:t>
            </a:fld>
            <a:endParaRPr lang="fr-F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7395"/>
                                        </p:tgtEl>
                                        <p:attrNameLst>
                                          <p:attrName>style.visibility</p:attrName>
                                        </p:attrNameLst>
                                      </p:cBhvr>
                                      <p:to>
                                        <p:strVal val="visible"/>
                                      </p:to>
                                    </p:set>
                                    <p:anim calcmode="lin" valueType="num">
                                      <p:cBhvr additive="base">
                                        <p:cTn id="7" dur="500" fill="hold"/>
                                        <p:tgtEl>
                                          <p:spTgt spid="187395"/>
                                        </p:tgtEl>
                                        <p:attrNameLst>
                                          <p:attrName>ppt_x</p:attrName>
                                        </p:attrNameLst>
                                      </p:cBhvr>
                                      <p:tavLst>
                                        <p:tav tm="0">
                                          <p:val>
                                            <p:strVal val="0-#ppt_w/2"/>
                                          </p:val>
                                        </p:tav>
                                        <p:tav tm="100000">
                                          <p:val>
                                            <p:strVal val="#ppt_x"/>
                                          </p:val>
                                        </p:tav>
                                      </p:tavLst>
                                    </p:anim>
                                    <p:anim calcmode="lin" valueType="num">
                                      <p:cBhvr additive="base">
                                        <p:cTn id="8" dur="500" fill="hold"/>
                                        <p:tgtEl>
                                          <p:spTgt spid="1873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7419"/>
                                        </p:tgtEl>
                                        <p:attrNameLst>
                                          <p:attrName>style.visibility</p:attrName>
                                        </p:attrNameLst>
                                      </p:cBhvr>
                                      <p:to>
                                        <p:strVal val="visible"/>
                                      </p:to>
                                    </p:set>
                                    <p:anim calcmode="lin" valueType="num">
                                      <p:cBhvr additive="base">
                                        <p:cTn id="13" dur="500" fill="hold"/>
                                        <p:tgtEl>
                                          <p:spTgt spid="187419"/>
                                        </p:tgtEl>
                                        <p:attrNameLst>
                                          <p:attrName>ppt_x</p:attrName>
                                        </p:attrNameLst>
                                      </p:cBhvr>
                                      <p:tavLst>
                                        <p:tav tm="0">
                                          <p:val>
                                            <p:strVal val="0-#ppt_w/2"/>
                                          </p:val>
                                        </p:tav>
                                        <p:tav tm="100000">
                                          <p:val>
                                            <p:strVal val="#ppt_x"/>
                                          </p:val>
                                        </p:tav>
                                      </p:tavLst>
                                    </p:anim>
                                    <p:anim calcmode="lin" valueType="num">
                                      <p:cBhvr additive="base">
                                        <p:cTn id="14" dur="500" fill="hold"/>
                                        <p:tgtEl>
                                          <p:spTgt spid="187419"/>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2" presetClass="entr" presetSubtype="2" fill="hold" nodeType="afterEffect">
                                  <p:stCondLst>
                                    <p:cond delay="0"/>
                                  </p:stCondLst>
                                  <p:childTnLst>
                                    <p:set>
                                      <p:cBhvr>
                                        <p:cTn id="17" dur="1" fill="hold">
                                          <p:stCondLst>
                                            <p:cond delay="0"/>
                                          </p:stCondLst>
                                        </p:cTn>
                                        <p:tgtEl>
                                          <p:spTgt spid="187405"/>
                                        </p:tgtEl>
                                        <p:attrNameLst>
                                          <p:attrName>style.visibility</p:attrName>
                                        </p:attrNameLst>
                                      </p:cBhvr>
                                      <p:to>
                                        <p:strVal val="visible"/>
                                      </p:to>
                                    </p:set>
                                    <p:anim calcmode="lin" valueType="num">
                                      <p:cBhvr additive="base">
                                        <p:cTn id="18" dur="500" fill="hold"/>
                                        <p:tgtEl>
                                          <p:spTgt spid="187405"/>
                                        </p:tgtEl>
                                        <p:attrNameLst>
                                          <p:attrName>ppt_x</p:attrName>
                                        </p:attrNameLst>
                                      </p:cBhvr>
                                      <p:tavLst>
                                        <p:tav tm="0">
                                          <p:val>
                                            <p:strVal val="1+#ppt_w/2"/>
                                          </p:val>
                                        </p:tav>
                                        <p:tav tm="100000">
                                          <p:val>
                                            <p:strVal val="#ppt_x"/>
                                          </p:val>
                                        </p:tav>
                                      </p:tavLst>
                                    </p:anim>
                                    <p:anim calcmode="lin" valueType="num">
                                      <p:cBhvr additive="base">
                                        <p:cTn id="19" dur="500" fill="hold"/>
                                        <p:tgtEl>
                                          <p:spTgt spid="187405"/>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000"/>
                            </p:stCondLst>
                            <p:childTnLst>
                              <p:par>
                                <p:cTn id="21" presetID="2" presetClass="entr" presetSubtype="2" fill="hold" nodeType="afterEffect">
                                  <p:stCondLst>
                                    <p:cond delay="0"/>
                                  </p:stCondLst>
                                  <p:childTnLst>
                                    <p:set>
                                      <p:cBhvr>
                                        <p:cTn id="22" dur="1" fill="hold">
                                          <p:stCondLst>
                                            <p:cond delay="0"/>
                                          </p:stCondLst>
                                        </p:cTn>
                                        <p:tgtEl>
                                          <p:spTgt spid="187416"/>
                                        </p:tgtEl>
                                        <p:attrNameLst>
                                          <p:attrName>style.visibility</p:attrName>
                                        </p:attrNameLst>
                                      </p:cBhvr>
                                      <p:to>
                                        <p:strVal val="visible"/>
                                      </p:to>
                                    </p:set>
                                    <p:anim calcmode="lin" valueType="num">
                                      <p:cBhvr additive="base">
                                        <p:cTn id="23" dur="500" fill="hold"/>
                                        <p:tgtEl>
                                          <p:spTgt spid="187416"/>
                                        </p:tgtEl>
                                        <p:attrNameLst>
                                          <p:attrName>ppt_x</p:attrName>
                                        </p:attrNameLst>
                                      </p:cBhvr>
                                      <p:tavLst>
                                        <p:tav tm="0">
                                          <p:val>
                                            <p:strVal val="1+#ppt_w/2"/>
                                          </p:val>
                                        </p:tav>
                                        <p:tav tm="100000">
                                          <p:val>
                                            <p:strVal val="#ppt_x"/>
                                          </p:val>
                                        </p:tav>
                                      </p:tavLst>
                                    </p:anim>
                                    <p:anim calcmode="lin" valueType="num">
                                      <p:cBhvr additive="base">
                                        <p:cTn id="24" dur="500" fill="hold"/>
                                        <p:tgtEl>
                                          <p:spTgt spid="187416"/>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1500"/>
                            </p:stCondLst>
                            <p:childTnLst>
                              <p:par>
                                <p:cTn id="26" presetID="2" presetClass="entr" presetSubtype="2" fill="hold" nodeType="afterEffect">
                                  <p:stCondLst>
                                    <p:cond delay="0"/>
                                  </p:stCondLst>
                                  <p:childTnLst>
                                    <p:set>
                                      <p:cBhvr>
                                        <p:cTn id="27" dur="1" fill="hold">
                                          <p:stCondLst>
                                            <p:cond delay="0"/>
                                          </p:stCondLst>
                                        </p:cTn>
                                        <p:tgtEl>
                                          <p:spTgt spid="187415"/>
                                        </p:tgtEl>
                                        <p:attrNameLst>
                                          <p:attrName>style.visibility</p:attrName>
                                        </p:attrNameLst>
                                      </p:cBhvr>
                                      <p:to>
                                        <p:strVal val="visible"/>
                                      </p:to>
                                    </p:set>
                                    <p:anim calcmode="lin" valueType="num">
                                      <p:cBhvr additive="base">
                                        <p:cTn id="28" dur="500" fill="hold"/>
                                        <p:tgtEl>
                                          <p:spTgt spid="187415"/>
                                        </p:tgtEl>
                                        <p:attrNameLst>
                                          <p:attrName>ppt_x</p:attrName>
                                        </p:attrNameLst>
                                      </p:cBhvr>
                                      <p:tavLst>
                                        <p:tav tm="0">
                                          <p:val>
                                            <p:strVal val="1+#ppt_w/2"/>
                                          </p:val>
                                        </p:tav>
                                        <p:tav tm="100000">
                                          <p:val>
                                            <p:strVal val="#ppt_x"/>
                                          </p:val>
                                        </p:tav>
                                      </p:tavLst>
                                    </p:anim>
                                    <p:anim calcmode="lin" valueType="num">
                                      <p:cBhvr additive="base">
                                        <p:cTn id="29" dur="500" fill="hold"/>
                                        <p:tgtEl>
                                          <p:spTgt spid="187415"/>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2000"/>
                            </p:stCondLst>
                            <p:childTnLst>
                              <p:par>
                                <p:cTn id="31" presetID="2" presetClass="entr" presetSubtype="2" fill="hold" nodeType="afterEffect">
                                  <p:stCondLst>
                                    <p:cond delay="0"/>
                                  </p:stCondLst>
                                  <p:childTnLst>
                                    <p:set>
                                      <p:cBhvr>
                                        <p:cTn id="32" dur="1" fill="hold">
                                          <p:stCondLst>
                                            <p:cond delay="0"/>
                                          </p:stCondLst>
                                        </p:cTn>
                                        <p:tgtEl>
                                          <p:spTgt spid="187398"/>
                                        </p:tgtEl>
                                        <p:attrNameLst>
                                          <p:attrName>style.visibility</p:attrName>
                                        </p:attrNameLst>
                                      </p:cBhvr>
                                      <p:to>
                                        <p:strVal val="visible"/>
                                      </p:to>
                                    </p:set>
                                    <p:anim calcmode="lin" valueType="num">
                                      <p:cBhvr additive="base">
                                        <p:cTn id="33" dur="500" fill="hold"/>
                                        <p:tgtEl>
                                          <p:spTgt spid="187398"/>
                                        </p:tgtEl>
                                        <p:attrNameLst>
                                          <p:attrName>ppt_x</p:attrName>
                                        </p:attrNameLst>
                                      </p:cBhvr>
                                      <p:tavLst>
                                        <p:tav tm="0">
                                          <p:val>
                                            <p:strVal val="1+#ppt_w/2"/>
                                          </p:val>
                                        </p:tav>
                                        <p:tav tm="100000">
                                          <p:val>
                                            <p:strVal val="#ppt_x"/>
                                          </p:val>
                                        </p:tav>
                                      </p:tavLst>
                                    </p:anim>
                                    <p:anim calcmode="lin" valueType="num">
                                      <p:cBhvr additive="base">
                                        <p:cTn id="34" dur="500" fill="hold"/>
                                        <p:tgtEl>
                                          <p:spTgt spid="187398"/>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2500"/>
                            </p:stCondLst>
                            <p:childTnLst>
                              <p:par>
                                <p:cTn id="36" presetID="2" presetClass="entr" presetSubtype="8" fill="hold" grpId="0" nodeType="afterEffect">
                                  <p:stCondLst>
                                    <p:cond delay="1000"/>
                                  </p:stCondLst>
                                  <p:childTnLst>
                                    <p:set>
                                      <p:cBhvr>
                                        <p:cTn id="37" dur="1" fill="hold">
                                          <p:stCondLst>
                                            <p:cond delay="0"/>
                                          </p:stCondLst>
                                        </p:cTn>
                                        <p:tgtEl>
                                          <p:spTgt spid="187420"/>
                                        </p:tgtEl>
                                        <p:attrNameLst>
                                          <p:attrName>style.visibility</p:attrName>
                                        </p:attrNameLst>
                                      </p:cBhvr>
                                      <p:to>
                                        <p:strVal val="visible"/>
                                      </p:to>
                                    </p:set>
                                    <p:anim calcmode="lin" valueType="num">
                                      <p:cBhvr additive="base">
                                        <p:cTn id="38" dur="500" fill="hold"/>
                                        <p:tgtEl>
                                          <p:spTgt spid="187420"/>
                                        </p:tgtEl>
                                        <p:attrNameLst>
                                          <p:attrName>ppt_x</p:attrName>
                                        </p:attrNameLst>
                                      </p:cBhvr>
                                      <p:tavLst>
                                        <p:tav tm="0">
                                          <p:val>
                                            <p:strVal val="0-#ppt_w/2"/>
                                          </p:val>
                                        </p:tav>
                                        <p:tav tm="100000">
                                          <p:val>
                                            <p:strVal val="#ppt_x"/>
                                          </p:val>
                                        </p:tav>
                                      </p:tavLst>
                                    </p:anim>
                                    <p:anim calcmode="lin" valueType="num">
                                      <p:cBhvr additive="base">
                                        <p:cTn id="39" dur="500" fill="hold"/>
                                        <p:tgtEl>
                                          <p:spTgt spid="187420"/>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4000"/>
                            </p:stCondLst>
                            <p:childTnLst>
                              <p:par>
                                <p:cTn id="41" presetID="22" presetClass="entr" presetSubtype="4" fill="hold" nodeType="afterEffect">
                                  <p:stCondLst>
                                    <p:cond delay="0"/>
                                  </p:stCondLst>
                                  <p:childTnLst>
                                    <p:set>
                                      <p:cBhvr>
                                        <p:cTn id="42" dur="1" fill="hold">
                                          <p:stCondLst>
                                            <p:cond delay="0"/>
                                          </p:stCondLst>
                                        </p:cTn>
                                        <p:tgtEl>
                                          <p:spTgt spid="187401"/>
                                        </p:tgtEl>
                                        <p:attrNameLst>
                                          <p:attrName>style.visibility</p:attrName>
                                        </p:attrNameLst>
                                      </p:cBhvr>
                                      <p:to>
                                        <p:strVal val="visible"/>
                                      </p:to>
                                    </p:set>
                                    <p:animEffect transition="in" filter="wipe(down)">
                                      <p:cBhvr>
                                        <p:cTn id="43" dur="500"/>
                                        <p:tgtEl>
                                          <p:spTgt spid="187401"/>
                                        </p:tgtEl>
                                      </p:cBhvr>
                                    </p:animEffect>
                                  </p:childTnLst>
                                </p:cTn>
                              </p:par>
                            </p:childTnLst>
                          </p:cTn>
                        </p:par>
                        <p:par>
                          <p:cTn id="44" fill="hold" nodeType="afterGroup">
                            <p:stCondLst>
                              <p:cond delay="4500"/>
                            </p:stCondLst>
                            <p:childTnLst>
                              <p:par>
                                <p:cTn id="45" presetID="2" presetClass="entr" presetSubtype="8" fill="hold" grpId="0" nodeType="afterEffect">
                                  <p:stCondLst>
                                    <p:cond delay="1000"/>
                                  </p:stCondLst>
                                  <p:childTnLst>
                                    <p:set>
                                      <p:cBhvr>
                                        <p:cTn id="46" dur="1" fill="hold">
                                          <p:stCondLst>
                                            <p:cond delay="0"/>
                                          </p:stCondLst>
                                        </p:cTn>
                                        <p:tgtEl>
                                          <p:spTgt spid="187421"/>
                                        </p:tgtEl>
                                        <p:attrNameLst>
                                          <p:attrName>style.visibility</p:attrName>
                                        </p:attrNameLst>
                                      </p:cBhvr>
                                      <p:to>
                                        <p:strVal val="visible"/>
                                      </p:to>
                                    </p:set>
                                    <p:anim calcmode="lin" valueType="num">
                                      <p:cBhvr additive="base">
                                        <p:cTn id="47" dur="500" fill="hold"/>
                                        <p:tgtEl>
                                          <p:spTgt spid="187421"/>
                                        </p:tgtEl>
                                        <p:attrNameLst>
                                          <p:attrName>ppt_x</p:attrName>
                                        </p:attrNameLst>
                                      </p:cBhvr>
                                      <p:tavLst>
                                        <p:tav tm="0">
                                          <p:val>
                                            <p:strVal val="0-#ppt_w/2"/>
                                          </p:val>
                                        </p:tav>
                                        <p:tav tm="100000">
                                          <p:val>
                                            <p:strVal val="#ppt_x"/>
                                          </p:val>
                                        </p:tav>
                                      </p:tavLst>
                                    </p:anim>
                                    <p:anim calcmode="lin" valueType="num">
                                      <p:cBhvr additive="base">
                                        <p:cTn id="48" dur="500" fill="hold"/>
                                        <p:tgtEl>
                                          <p:spTgt spid="187421"/>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6000"/>
                            </p:stCondLst>
                            <p:childTnLst>
                              <p:par>
                                <p:cTn id="50" presetID="2" presetClass="entr" presetSubtype="4" fill="hold" nodeType="afterEffect">
                                  <p:stCondLst>
                                    <p:cond delay="0"/>
                                  </p:stCondLst>
                                  <p:childTnLst>
                                    <p:set>
                                      <p:cBhvr>
                                        <p:cTn id="51" dur="1" fill="hold">
                                          <p:stCondLst>
                                            <p:cond delay="0"/>
                                          </p:stCondLst>
                                        </p:cTn>
                                        <p:tgtEl>
                                          <p:spTgt spid="187399"/>
                                        </p:tgtEl>
                                        <p:attrNameLst>
                                          <p:attrName>style.visibility</p:attrName>
                                        </p:attrNameLst>
                                      </p:cBhvr>
                                      <p:to>
                                        <p:strVal val="visible"/>
                                      </p:to>
                                    </p:set>
                                    <p:anim calcmode="lin" valueType="num">
                                      <p:cBhvr additive="base">
                                        <p:cTn id="52" dur="500" fill="hold"/>
                                        <p:tgtEl>
                                          <p:spTgt spid="187399"/>
                                        </p:tgtEl>
                                        <p:attrNameLst>
                                          <p:attrName>ppt_x</p:attrName>
                                        </p:attrNameLst>
                                      </p:cBhvr>
                                      <p:tavLst>
                                        <p:tav tm="0">
                                          <p:val>
                                            <p:strVal val="#ppt_x"/>
                                          </p:val>
                                        </p:tav>
                                        <p:tav tm="100000">
                                          <p:val>
                                            <p:strVal val="#ppt_x"/>
                                          </p:val>
                                        </p:tav>
                                      </p:tavLst>
                                    </p:anim>
                                    <p:anim calcmode="lin" valueType="num">
                                      <p:cBhvr additive="base">
                                        <p:cTn id="53" dur="500" fill="hold"/>
                                        <p:tgtEl>
                                          <p:spTgt spid="187399"/>
                                        </p:tgtEl>
                                        <p:attrNameLst>
                                          <p:attrName>ppt_y</p:attrName>
                                        </p:attrNameLst>
                                      </p:cBhvr>
                                      <p:tavLst>
                                        <p:tav tm="0">
                                          <p:val>
                                            <p:strVal val="1+#ppt_h/2"/>
                                          </p:val>
                                        </p:tav>
                                        <p:tav tm="100000">
                                          <p:val>
                                            <p:strVal val="#ppt_y"/>
                                          </p:val>
                                        </p:tav>
                                      </p:tavLst>
                                    </p:anim>
                                  </p:childTnLst>
                                </p:cTn>
                              </p:par>
                            </p:childTnLst>
                          </p:cTn>
                        </p:par>
                        <p:par>
                          <p:cTn id="54" fill="hold" nodeType="afterGroup">
                            <p:stCondLst>
                              <p:cond delay="6500"/>
                            </p:stCondLst>
                            <p:childTnLst>
                              <p:par>
                                <p:cTn id="55" presetID="2" presetClass="entr" presetSubtype="8" fill="hold" grpId="0" nodeType="afterEffect">
                                  <p:stCondLst>
                                    <p:cond delay="1000"/>
                                  </p:stCondLst>
                                  <p:childTnLst>
                                    <p:set>
                                      <p:cBhvr>
                                        <p:cTn id="56" dur="1" fill="hold">
                                          <p:stCondLst>
                                            <p:cond delay="0"/>
                                          </p:stCondLst>
                                        </p:cTn>
                                        <p:tgtEl>
                                          <p:spTgt spid="187422"/>
                                        </p:tgtEl>
                                        <p:attrNameLst>
                                          <p:attrName>style.visibility</p:attrName>
                                        </p:attrNameLst>
                                      </p:cBhvr>
                                      <p:to>
                                        <p:strVal val="visible"/>
                                      </p:to>
                                    </p:set>
                                    <p:anim calcmode="lin" valueType="num">
                                      <p:cBhvr additive="base">
                                        <p:cTn id="57" dur="500" fill="hold"/>
                                        <p:tgtEl>
                                          <p:spTgt spid="187422"/>
                                        </p:tgtEl>
                                        <p:attrNameLst>
                                          <p:attrName>ppt_x</p:attrName>
                                        </p:attrNameLst>
                                      </p:cBhvr>
                                      <p:tavLst>
                                        <p:tav tm="0">
                                          <p:val>
                                            <p:strVal val="0-#ppt_w/2"/>
                                          </p:val>
                                        </p:tav>
                                        <p:tav tm="100000">
                                          <p:val>
                                            <p:strVal val="#ppt_x"/>
                                          </p:val>
                                        </p:tav>
                                      </p:tavLst>
                                    </p:anim>
                                    <p:anim calcmode="lin" valueType="num">
                                      <p:cBhvr additive="base">
                                        <p:cTn id="58" dur="500" fill="hold"/>
                                        <p:tgtEl>
                                          <p:spTgt spid="187422"/>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8000"/>
                            </p:stCondLst>
                            <p:childTnLst>
                              <p:par>
                                <p:cTn id="60" presetID="2" presetClass="entr" presetSubtype="4" fill="hold" nodeType="afterEffect">
                                  <p:stCondLst>
                                    <p:cond delay="0"/>
                                  </p:stCondLst>
                                  <p:childTnLst>
                                    <p:set>
                                      <p:cBhvr>
                                        <p:cTn id="61" dur="1" fill="hold">
                                          <p:stCondLst>
                                            <p:cond delay="0"/>
                                          </p:stCondLst>
                                        </p:cTn>
                                        <p:tgtEl>
                                          <p:spTgt spid="187400"/>
                                        </p:tgtEl>
                                        <p:attrNameLst>
                                          <p:attrName>style.visibility</p:attrName>
                                        </p:attrNameLst>
                                      </p:cBhvr>
                                      <p:to>
                                        <p:strVal val="visible"/>
                                      </p:to>
                                    </p:set>
                                    <p:anim calcmode="lin" valueType="num">
                                      <p:cBhvr additive="base">
                                        <p:cTn id="62" dur="500" fill="hold"/>
                                        <p:tgtEl>
                                          <p:spTgt spid="187400"/>
                                        </p:tgtEl>
                                        <p:attrNameLst>
                                          <p:attrName>ppt_x</p:attrName>
                                        </p:attrNameLst>
                                      </p:cBhvr>
                                      <p:tavLst>
                                        <p:tav tm="0">
                                          <p:val>
                                            <p:strVal val="#ppt_x"/>
                                          </p:val>
                                        </p:tav>
                                        <p:tav tm="100000">
                                          <p:val>
                                            <p:strVal val="#ppt_x"/>
                                          </p:val>
                                        </p:tav>
                                      </p:tavLst>
                                    </p:anim>
                                    <p:anim calcmode="lin" valueType="num">
                                      <p:cBhvr additive="base">
                                        <p:cTn id="63" dur="500" fill="hold"/>
                                        <p:tgtEl>
                                          <p:spTgt spid="187400"/>
                                        </p:tgtEl>
                                        <p:attrNameLst>
                                          <p:attrName>ppt_y</p:attrName>
                                        </p:attrNameLst>
                                      </p:cBhvr>
                                      <p:tavLst>
                                        <p:tav tm="0">
                                          <p:val>
                                            <p:strVal val="1+#ppt_h/2"/>
                                          </p:val>
                                        </p:tav>
                                        <p:tav tm="100000">
                                          <p:val>
                                            <p:strVal val="#ppt_y"/>
                                          </p:val>
                                        </p:tav>
                                      </p:tavLst>
                                    </p:anim>
                                  </p:childTnLst>
                                </p:cTn>
                              </p:par>
                            </p:childTnLst>
                          </p:cTn>
                        </p:par>
                        <p:par>
                          <p:cTn id="64" fill="hold" nodeType="afterGroup">
                            <p:stCondLst>
                              <p:cond delay="8500"/>
                            </p:stCondLst>
                            <p:childTnLst>
                              <p:par>
                                <p:cTn id="65" presetID="2" presetClass="entr" presetSubtype="8" fill="hold" grpId="0" nodeType="afterEffect">
                                  <p:stCondLst>
                                    <p:cond delay="1000"/>
                                  </p:stCondLst>
                                  <p:childTnLst>
                                    <p:set>
                                      <p:cBhvr>
                                        <p:cTn id="66" dur="1" fill="hold">
                                          <p:stCondLst>
                                            <p:cond delay="0"/>
                                          </p:stCondLst>
                                        </p:cTn>
                                        <p:tgtEl>
                                          <p:spTgt spid="187423"/>
                                        </p:tgtEl>
                                        <p:attrNameLst>
                                          <p:attrName>style.visibility</p:attrName>
                                        </p:attrNameLst>
                                      </p:cBhvr>
                                      <p:to>
                                        <p:strVal val="visible"/>
                                      </p:to>
                                    </p:set>
                                    <p:anim calcmode="lin" valueType="num">
                                      <p:cBhvr additive="base">
                                        <p:cTn id="67" dur="500" fill="hold"/>
                                        <p:tgtEl>
                                          <p:spTgt spid="187423"/>
                                        </p:tgtEl>
                                        <p:attrNameLst>
                                          <p:attrName>ppt_x</p:attrName>
                                        </p:attrNameLst>
                                      </p:cBhvr>
                                      <p:tavLst>
                                        <p:tav tm="0">
                                          <p:val>
                                            <p:strVal val="0-#ppt_w/2"/>
                                          </p:val>
                                        </p:tav>
                                        <p:tav tm="100000">
                                          <p:val>
                                            <p:strVal val="#ppt_x"/>
                                          </p:val>
                                        </p:tav>
                                      </p:tavLst>
                                    </p:anim>
                                    <p:anim calcmode="lin" valueType="num">
                                      <p:cBhvr additive="base">
                                        <p:cTn id="68" dur="500" fill="hold"/>
                                        <p:tgtEl>
                                          <p:spTgt spid="1874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autoUpdateAnimBg="0"/>
      <p:bldP spid="187419" grpId="0" autoUpdateAnimBg="0"/>
      <p:bldP spid="187420" grpId="0" autoUpdateAnimBg="0"/>
      <p:bldP spid="187421" grpId="0" autoUpdateAnimBg="0"/>
      <p:bldP spid="187422" grpId="0" autoUpdateAnimBg="0"/>
      <p:bldP spid="187423"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spect="1" noChangeArrowheads="1"/>
          </p:cNvSpPr>
          <p:nvPr>
            <p:ph type="title"/>
          </p:nvPr>
        </p:nvSpPr>
        <p:spPr>
          <a:xfrm>
            <a:off x="457200" y="0"/>
            <a:ext cx="8229600" cy="701675"/>
          </a:xfrm>
        </p:spPr>
        <p:txBody>
          <a:bodyPr>
            <a:spAutoFit/>
          </a:bodyPr>
          <a:lstStyle/>
          <a:p>
            <a:pPr>
              <a:defRPr/>
            </a:pPr>
            <a:r>
              <a:rPr lang="fr-FR" sz="4000" smtClean="0">
                <a:cs typeface="+mj-cs"/>
              </a:rPr>
              <a:t>Internet : </a:t>
            </a:r>
            <a:r>
              <a:rPr lang="fr-FR" sz="2800" smtClean="0">
                <a:cs typeface="+mj-cs"/>
              </a:rPr>
              <a:t>Réseau reliant l’ensemble des réseaux</a:t>
            </a:r>
            <a:endParaRPr lang="fr-FR" smtClean="0">
              <a:cs typeface="+mj-cs"/>
            </a:endParaRPr>
          </a:p>
        </p:txBody>
      </p:sp>
      <p:sp>
        <p:nvSpPr>
          <p:cNvPr id="59396" name="Text Box 4"/>
          <p:cNvSpPr txBox="1">
            <a:spLocks noChangeArrowheads="1"/>
          </p:cNvSpPr>
          <p:nvPr/>
        </p:nvSpPr>
        <p:spPr bwMode="auto">
          <a:xfrm>
            <a:off x="517525" y="1489075"/>
            <a:ext cx="8097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Ces origines remontent à la fin des années 1960</a:t>
            </a:r>
          </a:p>
        </p:txBody>
      </p:sp>
      <p:sp>
        <p:nvSpPr>
          <p:cNvPr id="59397" name="Text Box 5"/>
          <p:cNvSpPr txBox="1">
            <a:spLocks noChangeArrowheads="1"/>
          </p:cNvSpPr>
          <p:nvPr/>
        </p:nvSpPr>
        <p:spPr bwMode="auto">
          <a:xfrm>
            <a:off x="517525" y="2317750"/>
            <a:ext cx="80978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Sa véritable naissance date de 1974 suite à un projet de l’</a:t>
            </a:r>
            <a:r>
              <a:rPr lang="fr-FR" sz="2400" b="1">
                <a:cs typeface="+mn-cs"/>
              </a:rPr>
              <a:t>A</a:t>
            </a:r>
            <a:r>
              <a:rPr lang="fr-FR" sz="2400">
                <a:cs typeface="+mn-cs"/>
              </a:rPr>
              <a:t>dvanced </a:t>
            </a:r>
            <a:r>
              <a:rPr lang="fr-FR" sz="2400" b="1">
                <a:cs typeface="+mn-cs"/>
              </a:rPr>
              <a:t>R</a:t>
            </a:r>
            <a:r>
              <a:rPr lang="fr-FR" sz="2400">
                <a:cs typeface="+mn-cs"/>
              </a:rPr>
              <a:t>esearch </a:t>
            </a:r>
            <a:r>
              <a:rPr lang="fr-FR" sz="2400" b="1">
                <a:cs typeface="+mn-cs"/>
              </a:rPr>
              <a:t>P</a:t>
            </a:r>
            <a:r>
              <a:rPr lang="fr-FR" sz="2400">
                <a:cs typeface="+mn-cs"/>
              </a:rPr>
              <a:t>roject </a:t>
            </a:r>
            <a:r>
              <a:rPr lang="fr-FR" sz="2400" b="1">
                <a:cs typeface="+mn-cs"/>
              </a:rPr>
              <a:t>A</a:t>
            </a:r>
            <a:r>
              <a:rPr lang="fr-FR" sz="2400">
                <a:cs typeface="+mn-cs"/>
              </a:rPr>
              <a:t>gency (ARPA) mené par </a:t>
            </a:r>
            <a:r>
              <a:rPr lang="fr-FR" sz="2400" i="1">
                <a:cs typeface="+mn-cs"/>
              </a:rPr>
              <a:t>Vint Cerf</a:t>
            </a:r>
            <a:r>
              <a:rPr lang="fr-FR" sz="2400">
                <a:cs typeface="+mn-cs"/>
              </a:rPr>
              <a:t> qui donna aussi le nom </a:t>
            </a:r>
            <a:r>
              <a:rPr lang="fr-FR" sz="2400" b="1" i="1">
                <a:cs typeface="+mn-cs"/>
              </a:rPr>
              <a:t>INTERNET</a:t>
            </a:r>
            <a:r>
              <a:rPr lang="fr-FR" sz="2400">
                <a:cs typeface="+mn-cs"/>
              </a:rPr>
              <a:t>.</a:t>
            </a:r>
          </a:p>
        </p:txBody>
      </p:sp>
      <p:sp>
        <p:nvSpPr>
          <p:cNvPr id="59399" name="Text Box 7"/>
          <p:cNvSpPr txBox="1">
            <a:spLocks noChangeArrowheads="1"/>
          </p:cNvSpPr>
          <p:nvPr/>
        </p:nvSpPr>
        <p:spPr bwMode="auto">
          <a:xfrm>
            <a:off x="517525" y="3994150"/>
            <a:ext cx="80978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Son développement massif s’est opéré fin des années 1989 lors de la mise au point au </a:t>
            </a:r>
            <a:r>
              <a:rPr lang="fr-FR" sz="2400" b="1" i="1">
                <a:cs typeface="+mn-cs"/>
              </a:rPr>
              <a:t>CERN</a:t>
            </a:r>
            <a:r>
              <a:rPr lang="fr-FR" sz="2400">
                <a:cs typeface="+mn-cs"/>
              </a:rPr>
              <a:t> de Genève par </a:t>
            </a:r>
            <a:r>
              <a:rPr lang="fr-FR" sz="2400" i="1">
                <a:cs typeface="+mn-cs"/>
              </a:rPr>
              <a:t>Milky Wan</a:t>
            </a:r>
            <a:r>
              <a:rPr lang="fr-FR" sz="2400">
                <a:cs typeface="+mn-cs"/>
              </a:rPr>
              <a:t> du </a:t>
            </a:r>
            <a:r>
              <a:rPr lang="fr-FR" sz="2400" b="1">
                <a:cs typeface="+mn-cs"/>
              </a:rPr>
              <a:t>W</a:t>
            </a:r>
            <a:r>
              <a:rPr lang="fr-FR" sz="2400">
                <a:cs typeface="+mn-cs"/>
              </a:rPr>
              <a:t>orld </a:t>
            </a:r>
            <a:r>
              <a:rPr lang="fr-FR" sz="2400" b="1">
                <a:cs typeface="+mn-cs"/>
              </a:rPr>
              <a:t>W</a:t>
            </a:r>
            <a:r>
              <a:rPr lang="fr-FR" sz="2400">
                <a:cs typeface="+mn-cs"/>
              </a:rPr>
              <a:t>ide </a:t>
            </a:r>
            <a:r>
              <a:rPr lang="fr-FR" sz="2400" b="1">
                <a:cs typeface="+mn-cs"/>
              </a:rPr>
              <a:t>W</a:t>
            </a:r>
            <a:r>
              <a:rPr lang="fr-FR" sz="2400">
                <a:cs typeface="+mn-cs"/>
              </a:rPr>
              <a:t>eb (</a:t>
            </a:r>
            <a:r>
              <a:rPr lang="fr-FR" sz="2400" b="1" i="1">
                <a:cs typeface="+mn-cs"/>
              </a:rPr>
              <a:t>la toile</a:t>
            </a:r>
            <a:r>
              <a:rPr lang="fr-FR" sz="2400">
                <a:cs typeface="+mn-cs"/>
              </a:rPr>
              <a:t>).</a:t>
            </a:r>
          </a:p>
        </p:txBody>
      </p:sp>
      <p:sp>
        <p:nvSpPr>
          <p:cNvPr id="2" name="Date Placeholder 1"/>
          <p:cNvSpPr>
            <a:spLocks noGrp="1"/>
          </p:cNvSpPr>
          <p:nvPr>
            <p:ph type="dt" sz="quarter" idx="10"/>
          </p:nvPr>
        </p:nvSpPr>
        <p:spPr/>
        <p:txBody>
          <a:bodyPr/>
          <a:lstStyle/>
          <a:p>
            <a:pPr>
              <a:defRPr/>
            </a:pPr>
            <a:r>
              <a:rPr lang="fr-FR" smtClean="0"/>
              <a:t>© </a:t>
            </a:r>
            <a:fld id="{92B6FCE2-4692-7040-A244-B0B7BBC770DC}"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CA37B00B-D935-E146-97F5-A7E290032101}" type="slidenum">
              <a:rPr lang="fr-FR" smtClean="0"/>
              <a:pPr>
                <a:defRPr/>
              </a:pPr>
              <a:t>60</a:t>
            </a:fld>
            <a:endParaRPr lang="fr-FR"/>
          </a:p>
        </p:txBody>
      </p:sp>
    </p:spTree>
  </p:cSld>
  <p:clrMapOvr>
    <a:masterClrMapping/>
  </p:clrMapOvr>
  <p:transition xmlns:p14="http://schemas.microsoft.com/office/powerpoint/2010/mai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Internet</a:t>
            </a:r>
          </a:p>
        </p:txBody>
      </p:sp>
      <p:sp>
        <p:nvSpPr>
          <p:cNvPr id="60421" name="Text Box 5"/>
          <p:cNvSpPr txBox="1">
            <a:spLocks noChangeAspect="1" noChangeArrowheads="1"/>
          </p:cNvSpPr>
          <p:nvPr/>
        </p:nvSpPr>
        <p:spPr bwMode="auto">
          <a:xfrm>
            <a:off x="609600" y="1524000"/>
            <a:ext cx="79168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INTERNET a fait renaître le rêve </a:t>
            </a:r>
            <a:r>
              <a:rPr lang="fr-FR" sz="2400" i="1">
                <a:cs typeface="+mn-cs"/>
              </a:rPr>
              <a:t>utopique</a:t>
            </a:r>
            <a:r>
              <a:rPr lang="fr-FR" sz="2400">
                <a:cs typeface="+mn-cs"/>
              </a:rPr>
              <a:t> d’une communauté </a:t>
            </a:r>
            <a:r>
              <a:rPr lang="fr-FR" sz="2400" b="1">
                <a:cs typeface="+mn-cs"/>
              </a:rPr>
              <a:t>humaine harmonieuse</a:t>
            </a:r>
            <a:r>
              <a:rPr lang="fr-FR" sz="2400">
                <a:cs typeface="+mn-cs"/>
              </a:rPr>
              <a:t> ou chacun s’appuie sur d’autres pour </a:t>
            </a:r>
            <a:r>
              <a:rPr lang="fr-FR" sz="2400" i="1">
                <a:cs typeface="+mn-cs"/>
              </a:rPr>
              <a:t>perfectionner ses connaissances et aiguiser son intelligence</a:t>
            </a:r>
            <a:r>
              <a:rPr lang="fr-FR" sz="2400">
                <a:cs typeface="+mn-cs"/>
              </a:rPr>
              <a:t>.</a:t>
            </a:r>
          </a:p>
        </p:txBody>
      </p:sp>
      <p:sp>
        <p:nvSpPr>
          <p:cNvPr id="60422" name="Text Box 6"/>
          <p:cNvSpPr txBox="1">
            <a:spLocks noChangeAspect="1" noChangeArrowheads="1"/>
          </p:cNvSpPr>
          <p:nvPr/>
        </p:nvSpPr>
        <p:spPr bwMode="auto">
          <a:xfrm>
            <a:off x="609600" y="3316288"/>
            <a:ext cx="7916863"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2400"/>
              <a:t>Nous estimons qu’en l’an 2020 il y aura ± 2300 millions d’utilisateurs du réseau et le temps passé devant un écran d’ordinateur sera plus grand qu’à celui passé devant l’écran de télévision.</a:t>
            </a:r>
          </a:p>
        </p:txBody>
      </p:sp>
      <p:sp>
        <p:nvSpPr>
          <p:cNvPr id="2" name="Date Placeholder 1"/>
          <p:cNvSpPr>
            <a:spLocks noGrp="1"/>
          </p:cNvSpPr>
          <p:nvPr>
            <p:ph type="dt" sz="quarter" idx="10"/>
          </p:nvPr>
        </p:nvSpPr>
        <p:spPr/>
        <p:txBody>
          <a:bodyPr/>
          <a:lstStyle/>
          <a:p>
            <a:pPr>
              <a:defRPr/>
            </a:pPr>
            <a:r>
              <a:rPr lang="fr-FR" smtClean="0"/>
              <a:t>© </a:t>
            </a:r>
            <a:fld id="{5751B017-1818-D64B-9C49-D9BB40BAA05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CFDE1FA-4EBE-3F4F-9423-1B707C84A74B}" type="slidenum">
              <a:rPr lang="fr-FR" smtClean="0"/>
              <a:pPr>
                <a:defRPr/>
              </a:pPr>
              <a:t>61</a:t>
            </a:fld>
            <a:endParaRPr lang="fr-FR"/>
          </a:p>
        </p:txBody>
      </p:sp>
    </p:spTree>
  </p:cSld>
  <p:clrMapOvr>
    <a:masterClrMapping/>
  </p:clrMapOvr>
  <p:transition xmlns:p14="http://schemas.microsoft.com/office/powerpoint/2010/mai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Structure en Maille de filet</a:t>
            </a:r>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828800"/>
            <a:ext cx="6143625"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quarter" idx="10"/>
          </p:nvPr>
        </p:nvSpPr>
        <p:spPr/>
        <p:txBody>
          <a:bodyPr/>
          <a:lstStyle/>
          <a:p>
            <a:pPr>
              <a:defRPr/>
            </a:pPr>
            <a:r>
              <a:rPr lang="fr-FR" smtClean="0"/>
              <a:t>© </a:t>
            </a:r>
            <a:fld id="{E0A189DC-C745-9643-A207-8DAE5D583EA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AAD569C-DF65-414E-9BF0-3C9788FD4C52}" type="slidenum">
              <a:rPr lang="fr-FR" smtClean="0"/>
              <a:pPr>
                <a:defRPr/>
              </a:pPr>
              <a:t>62</a:t>
            </a:fld>
            <a:endParaRPr lang="fr-FR"/>
          </a:p>
        </p:txBody>
      </p:sp>
    </p:spTree>
  </p:cSld>
  <p:clrMapOvr>
    <a:masterClrMapping/>
  </p:clrMapOvr>
  <p:transition xmlns:p14="http://schemas.microsoft.com/office/powerpoint/2010/mai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spect="1" noChangeArrowheads="1"/>
          </p:cNvSpPr>
          <p:nvPr>
            <p:ph type="title"/>
          </p:nvPr>
        </p:nvSpPr>
        <p:spPr>
          <a:xfrm>
            <a:off x="682625" y="0"/>
            <a:ext cx="7772400" cy="762000"/>
          </a:xfrm>
        </p:spPr>
        <p:txBody>
          <a:bodyPr>
            <a:spAutoFit/>
          </a:bodyPr>
          <a:lstStyle/>
          <a:p>
            <a:pPr>
              <a:defRPr/>
            </a:pPr>
            <a:r>
              <a:rPr lang="fr-FR" smtClean="0">
                <a:cs typeface="+mj-cs"/>
              </a:rPr>
              <a:t>Inter / Intra / Extra NET</a:t>
            </a:r>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914400"/>
            <a:ext cx="38957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quarter" idx="10"/>
          </p:nvPr>
        </p:nvSpPr>
        <p:spPr/>
        <p:txBody>
          <a:bodyPr/>
          <a:lstStyle/>
          <a:p>
            <a:pPr>
              <a:defRPr/>
            </a:pPr>
            <a:r>
              <a:rPr lang="fr-FR" smtClean="0"/>
              <a:t>© </a:t>
            </a:r>
            <a:fld id="{A9F2E238-0C88-404A-8C21-CAEEEAD9FC2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A41C8DF-9DC5-0340-A90B-040C2C6D2C4E}" type="slidenum">
              <a:rPr lang="fr-FR" smtClean="0"/>
              <a:pPr>
                <a:defRPr/>
              </a:pPr>
              <a:t>63</a:t>
            </a:fld>
            <a:endParaRPr lang="fr-FR"/>
          </a:p>
        </p:txBody>
      </p:sp>
    </p:spTree>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Adresses et Adressage</a:t>
            </a:r>
          </a:p>
        </p:txBody>
      </p:sp>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2127250"/>
            <a:ext cx="61404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363" y="914400"/>
            <a:ext cx="2306637" cy="547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quarter" idx="10"/>
          </p:nvPr>
        </p:nvSpPr>
        <p:spPr/>
        <p:txBody>
          <a:bodyPr/>
          <a:lstStyle/>
          <a:p>
            <a:pPr>
              <a:defRPr/>
            </a:pPr>
            <a:r>
              <a:rPr lang="fr-FR" smtClean="0"/>
              <a:t>© </a:t>
            </a:r>
            <a:fld id="{A39E3D6F-F147-D54C-AB7E-695064B49E87}"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56FD9ACB-408C-3C4E-9196-FD970290A484}" type="slidenum">
              <a:rPr lang="fr-FR" smtClean="0"/>
              <a:pPr>
                <a:defRPr/>
              </a:pPr>
              <a:t>64</a:t>
            </a:fld>
            <a:endParaRPr lang="fr-FR"/>
          </a:p>
        </p:txBody>
      </p:sp>
    </p:spTree>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Nommage et Adressage</a:t>
            </a:r>
          </a:p>
        </p:txBody>
      </p:sp>
      <p:sp>
        <p:nvSpPr>
          <p:cNvPr id="287747" name="AutoShape 3"/>
          <p:cNvSpPr>
            <a:spLocks noChangeArrowheads="1"/>
          </p:cNvSpPr>
          <p:nvPr/>
        </p:nvSpPr>
        <p:spPr bwMode="auto">
          <a:xfrm>
            <a:off x="2971800" y="1281113"/>
            <a:ext cx="3200400" cy="1828800"/>
          </a:xfrm>
          <a:prstGeom prst="cloudCallout">
            <a:avLst>
              <a:gd name="adj1" fmla="val -36361"/>
              <a:gd name="adj2" fmla="val -21440"/>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2000" tIns="36000" rIns="72000" bIns="36000" anchor="ctr"/>
          <a:lstStyle/>
          <a:p>
            <a:pPr algn="ctr">
              <a:defRPr/>
            </a:pPr>
            <a:r>
              <a:rPr lang="fr-FR" b="1">
                <a:cs typeface="+mn-cs"/>
              </a:rPr>
              <a:t>Réseau</a:t>
            </a:r>
          </a:p>
        </p:txBody>
      </p:sp>
      <p:pic>
        <p:nvPicPr>
          <p:cNvPr id="136195" name="Picture 4" descr="j00935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143000"/>
            <a:ext cx="9906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6" name="Picture 5" descr="BS00283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246188"/>
            <a:ext cx="773113"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7" name="Picture 7" descr="BS01739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805113"/>
            <a:ext cx="8382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52" name="Text Box 8"/>
          <p:cNvSpPr txBox="1">
            <a:spLocks noChangeArrowheads="1"/>
          </p:cNvSpPr>
          <p:nvPr/>
        </p:nvSpPr>
        <p:spPr bwMode="auto">
          <a:xfrm>
            <a:off x="5638800" y="2805113"/>
            <a:ext cx="71913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defRPr/>
            </a:pPr>
            <a:r>
              <a:rPr lang="fr-FR" sz="1800" b="1">
                <a:cs typeface="+mn-cs"/>
              </a:rPr>
              <a:t>Router</a:t>
            </a:r>
          </a:p>
        </p:txBody>
      </p:sp>
      <p:sp>
        <p:nvSpPr>
          <p:cNvPr id="287754" name="Text Box 10"/>
          <p:cNvSpPr txBox="1">
            <a:spLocks noChangeArrowheads="1"/>
          </p:cNvSpPr>
          <p:nvPr/>
        </p:nvSpPr>
        <p:spPr bwMode="auto">
          <a:xfrm>
            <a:off x="179388" y="2074863"/>
            <a:ext cx="35972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sz="1800">
                <a:cs typeface="+mn-cs"/>
              </a:rPr>
              <a:t>Unicité de :</a:t>
            </a:r>
          </a:p>
          <a:p>
            <a:pPr lvl="1">
              <a:buFontTx/>
              <a:buChar char="•"/>
              <a:defRPr/>
            </a:pPr>
            <a:r>
              <a:rPr lang="fr-FR" sz="1800">
                <a:cs typeface="+mn-cs"/>
              </a:rPr>
              <a:t>Nom de Machine</a:t>
            </a:r>
          </a:p>
          <a:p>
            <a:pPr lvl="1">
              <a:buFontTx/>
              <a:buChar char="•"/>
              <a:defRPr/>
            </a:pPr>
            <a:r>
              <a:rPr lang="fr-FR" sz="1800">
                <a:cs typeface="+mn-cs"/>
              </a:rPr>
              <a:t>Adresse Réseau</a:t>
            </a:r>
          </a:p>
          <a:p>
            <a:pPr lvl="1">
              <a:buFontTx/>
              <a:buChar char="•"/>
              <a:defRPr/>
            </a:pPr>
            <a:r>
              <a:rPr lang="fr-FR" sz="1800">
                <a:cs typeface="+mn-cs"/>
              </a:rPr>
              <a:t>Adresse MAC</a:t>
            </a:r>
          </a:p>
          <a:p>
            <a:pPr>
              <a:defRPr/>
            </a:pPr>
            <a:r>
              <a:rPr lang="fr-FR" sz="1800">
                <a:cs typeface="+mn-cs"/>
              </a:rPr>
              <a:t>Pour chacune de composante du réseau</a:t>
            </a:r>
          </a:p>
        </p:txBody>
      </p:sp>
      <p:sp>
        <p:nvSpPr>
          <p:cNvPr id="287755" name="Text Box 11"/>
          <p:cNvSpPr txBox="1">
            <a:spLocks noChangeArrowheads="1"/>
          </p:cNvSpPr>
          <p:nvPr/>
        </p:nvSpPr>
        <p:spPr bwMode="auto">
          <a:xfrm>
            <a:off x="179388" y="3957638"/>
            <a:ext cx="876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cs typeface="+mn-cs"/>
              </a:rPr>
              <a:t>Adressage:</a:t>
            </a:r>
            <a:r>
              <a:rPr lang="fr-FR">
                <a:cs typeface="+mn-cs"/>
              </a:rPr>
              <a:t> Adresse réseau unique pour chaque nœud du réseau, identifiant au niveau réseau, similaire à un numéro international de téléphone.</a:t>
            </a:r>
          </a:p>
        </p:txBody>
      </p:sp>
      <p:sp>
        <p:nvSpPr>
          <p:cNvPr id="287756" name="Text Box 12"/>
          <p:cNvSpPr txBox="1">
            <a:spLocks noChangeArrowheads="1"/>
          </p:cNvSpPr>
          <p:nvPr/>
        </p:nvSpPr>
        <p:spPr bwMode="auto">
          <a:xfrm>
            <a:off x="179388" y="4821238"/>
            <a:ext cx="876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cs typeface="+mn-cs"/>
              </a:rPr>
              <a:t>Nommage:</a:t>
            </a:r>
            <a:r>
              <a:rPr lang="fr-FR">
                <a:cs typeface="+mn-cs"/>
              </a:rPr>
              <a:t> Nom unique pour chaque nœud connecté au réseau, identifiant au niveau utilisateur, utilise un mécanisme d’annuaire arborescent.</a:t>
            </a:r>
          </a:p>
        </p:txBody>
      </p:sp>
      <p:sp>
        <p:nvSpPr>
          <p:cNvPr id="287757" name="Text Box 13"/>
          <p:cNvSpPr txBox="1">
            <a:spLocks noChangeArrowheads="1"/>
          </p:cNvSpPr>
          <p:nvPr/>
        </p:nvSpPr>
        <p:spPr bwMode="auto">
          <a:xfrm>
            <a:off x="179388" y="5684838"/>
            <a:ext cx="876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b="1">
                <a:effectLst>
                  <a:outerShdw blurRad="38100" dist="38100" dir="2700000" algn="tl">
                    <a:srgbClr val="DDDDDD"/>
                  </a:outerShdw>
                </a:effectLst>
                <a:cs typeface="+mn-cs"/>
              </a:rPr>
              <a:t>Implication:</a:t>
            </a:r>
            <a:r>
              <a:rPr lang="fr-FR">
                <a:cs typeface="+mn-cs"/>
              </a:rPr>
              <a:t> Respecter et s’insérer dans les architectures globales de nommage et d’adressage du réseau considéré.</a:t>
            </a:r>
          </a:p>
        </p:txBody>
      </p:sp>
      <p:sp>
        <p:nvSpPr>
          <p:cNvPr id="2" name="Date Placeholder 1"/>
          <p:cNvSpPr>
            <a:spLocks noGrp="1"/>
          </p:cNvSpPr>
          <p:nvPr>
            <p:ph type="dt" sz="quarter" idx="10"/>
          </p:nvPr>
        </p:nvSpPr>
        <p:spPr/>
        <p:txBody>
          <a:bodyPr/>
          <a:lstStyle/>
          <a:p>
            <a:pPr>
              <a:defRPr/>
            </a:pPr>
            <a:r>
              <a:rPr lang="fr-FR" smtClean="0"/>
              <a:t>© </a:t>
            </a:r>
            <a:fld id="{A8019EA4-EB1B-7347-9817-A7C04F6C677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DDA362E-4DE2-414F-B8FE-10745378F71E}" type="slidenum">
              <a:rPr lang="fr-FR" smtClean="0"/>
              <a:pPr>
                <a:defRPr/>
              </a:pPr>
              <a:t>65</a:t>
            </a:fld>
            <a:endParaRPr lang="fr-F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spect="1" noChangeArrowheads="1"/>
          </p:cNvSpPr>
          <p:nvPr>
            <p:ph type="title"/>
          </p:nvPr>
        </p:nvSpPr>
        <p:spPr>
          <a:xfrm>
            <a:off x="539750" y="0"/>
            <a:ext cx="8061325" cy="701675"/>
          </a:xfrm>
        </p:spPr>
        <p:txBody>
          <a:bodyPr>
            <a:spAutoFit/>
          </a:bodyPr>
          <a:lstStyle/>
          <a:p>
            <a:pPr>
              <a:defRPr/>
            </a:pPr>
            <a:r>
              <a:rPr lang="fr-FR" sz="4000" smtClean="0">
                <a:cs typeface="+mj-cs"/>
              </a:rPr>
              <a:t>F.D.D.I </a:t>
            </a:r>
            <a:r>
              <a:rPr lang="fr-FR" sz="3200" smtClean="0">
                <a:cs typeface="+mj-cs"/>
              </a:rPr>
              <a:t>(</a:t>
            </a:r>
            <a:r>
              <a:rPr lang="en-US" sz="3200" smtClean="0">
                <a:cs typeface="+mj-cs"/>
              </a:rPr>
              <a:t>Fiber Distributed Data Interface</a:t>
            </a:r>
            <a:r>
              <a:rPr lang="fr-FR" sz="3200" smtClean="0">
                <a:cs typeface="+mj-cs"/>
              </a:rPr>
              <a:t>)</a:t>
            </a:r>
            <a:endParaRPr lang="fr-FR" smtClean="0">
              <a:cs typeface="+mj-cs"/>
            </a:endParaRPr>
          </a:p>
        </p:txBody>
      </p:sp>
      <p:sp>
        <p:nvSpPr>
          <p:cNvPr id="65540" name="Text Box 4"/>
          <p:cNvSpPr txBox="1">
            <a:spLocks noChangeAspect="1" noChangeArrowheads="1"/>
          </p:cNvSpPr>
          <p:nvPr/>
        </p:nvSpPr>
        <p:spPr bwMode="auto">
          <a:xfrm>
            <a:off x="539750" y="898525"/>
            <a:ext cx="3208338"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Caractéristiques</a:t>
            </a:r>
          </a:p>
          <a:p>
            <a:pPr lvl="1">
              <a:buFontTx/>
              <a:buChar char="•"/>
              <a:defRPr/>
            </a:pPr>
            <a:r>
              <a:rPr lang="fr-FR">
                <a:cs typeface="+mn-cs"/>
              </a:rPr>
              <a:t>Double anneau optique,</a:t>
            </a:r>
          </a:p>
          <a:p>
            <a:pPr lvl="1">
              <a:buFontTx/>
              <a:buChar char="•"/>
              <a:defRPr/>
            </a:pPr>
            <a:r>
              <a:rPr lang="fr-FR">
                <a:cs typeface="+mn-cs"/>
              </a:rPr>
              <a:t>Passage de jeton,</a:t>
            </a:r>
          </a:p>
          <a:p>
            <a:pPr lvl="1">
              <a:buFontTx/>
              <a:buChar char="•"/>
              <a:defRPr/>
            </a:pPr>
            <a:r>
              <a:rPr lang="fr-FR">
                <a:cs typeface="+mn-cs"/>
              </a:rPr>
              <a:t>100 Mbit/s,</a:t>
            </a:r>
          </a:p>
          <a:p>
            <a:pPr lvl="1">
              <a:buFontTx/>
              <a:buChar char="•"/>
              <a:defRPr/>
            </a:pPr>
            <a:r>
              <a:rPr lang="fr-FR">
                <a:cs typeface="+mn-cs"/>
              </a:rPr>
              <a:t>ANSI X3T9.5</a:t>
            </a:r>
          </a:p>
        </p:txBody>
      </p:sp>
      <p:sp>
        <p:nvSpPr>
          <p:cNvPr id="65542" name="Text Box 6"/>
          <p:cNvSpPr txBox="1">
            <a:spLocks noChangeAspect="1" noChangeArrowheads="1"/>
          </p:cNvSpPr>
          <p:nvPr/>
        </p:nvSpPr>
        <p:spPr bwMode="auto">
          <a:xfrm>
            <a:off x="539750" y="2698750"/>
            <a:ext cx="54038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4 spécifications:</a:t>
            </a:r>
          </a:p>
          <a:p>
            <a:pPr lvl="1">
              <a:buFontTx/>
              <a:buChar char="•"/>
              <a:defRPr/>
            </a:pPr>
            <a:r>
              <a:rPr lang="en-US" b="1">
                <a:cs typeface="+mn-cs"/>
              </a:rPr>
              <a:t>M</a:t>
            </a:r>
            <a:r>
              <a:rPr lang="en-US">
                <a:cs typeface="+mn-cs"/>
              </a:rPr>
              <a:t>edium </a:t>
            </a:r>
            <a:r>
              <a:rPr lang="en-US" b="1">
                <a:cs typeface="+mn-cs"/>
              </a:rPr>
              <a:t>A</a:t>
            </a:r>
            <a:r>
              <a:rPr lang="en-US">
                <a:cs typeface="+mn-cs"/>
              </a:rPr>
              <a:t>ccess </a:t>
            </a:r>
            <a:r>
              <a:rPr lang="en-US" b="1">
                <a:cs typeface="+mn-cs"/>
              </a:rPr>
              <a:t>C</a:t>
            </a:r>
            <a:r>
              <a:rPr lang="en-US">
                <a:cs typeface="+mn-cs"/>
              </a:rPr>
              <a:t>ontrol (MAC),</a:t>
            </a:r>
          </a:p>
          <a:p>
            <a:pPr lvl="1">
              <a:buFontTx/>
              <a:buChar char="•"/>
              <a:defRPr/>
            </a:pPr>
            <a:r>
              <a:rPr lang="en-US" b="1">
                <a:cs typeface="+mn-cs"/>
              </a:rPr>
              <a:t>P</a:t>
            </a:r>
            <a:r>
              <a:rPr lang="en-US">
                <a:cs typeface="+mn-cs"/>
              </a:rPr>
              <a:t>hysical </a:t>
            </a:r>
            <a:r>
              <a:rPr lang="en-US" b="1">
                <a:cs typeface="+mn-cs"/>
              </a:rPr>
              <a:t>L</a:t>
            </a:r>
            <a:r>
              <a:rPr lang="en-US">
                <a:cs typeface="+mn-cs"/>
              </a:rPr>
              <a:t>ayer </a:t>
            </a:r>
            <a:r>
              <a:rPr lang="en-US" b="1">
                <a:cs typeface="+mn-cs"/>
              </a:rPr>
              <a:t>P</a:t>
            </a:r>
            <a:r>
              <a:rPr lang="en-US">
                <a:cs typeface="+mn-cs"/>
              </a:rPr>
              <a:t>rotocol (PHY),</a:t>
            </a:r>
          </a:p>
          <a:p>
            <a:pPr lvl="1">
              <a:buFontTx/>
              <a:buChar char="•"/>
              <a:defRPr/>
            </a:pPr>
            <a:r>
              <a:rPr lang="en-US" b="1">
                <a:cs typeface="+mn-cs"/>
              </a:rPr>
              <a:t>P</a:t>
            </a:r>
            <a:r>
              <a:rPr lang="en-US">
                <a:cs typeface="+mn-cs"/>
              </a:rPr>
              <a:t>hysical Layer </a:t>
            </a:r>
            <a:r>
              <a:rPr lang="en-US" b="1">
                <a:cs typeface="+mn-cs"/>
              </a:rPr>
              <a:t>M</a:t>
            </a:r>
            <a:r>
              <a:rPr lang="en-US">
                <a:cs typeface="+mn-cs"/>
              </a:rPr>
              <a:t>edium </a:t>
            </a:r>
            <a:r>
              <a:rPr lang="en-US" b="1">
                <a:cs typeface="+mn-cs"/>
              </a:rPr>
              <a:t>D</a:t>
            </a:r>
            <a:r>
              <a:rPr lang="en-US">
                <a:cs typeface="+mn-cs"/>
              </a:rPr>
              <a:t>ependant (PMD),</a:t>
            </a:r>
          </a:p>
          <a:p>
            <a:pPr lvl="1">
              <a:buFontTx/>
              <a:buChar char="•"/>
              <a:defRPr/>
            </a:pPr>
            <a:r>
              <a:rPr lang="en-US" b="1">
                <a:cs typeface="+mn-cs"/>
              </a:rPr>
              <a:t>S</a:t>
            </a:r>
            <a:r>
              <a:rPr lang="en-US">
                <a:cs typeface="+mn-cs"/>
              </a:rPr>
              <a:t>tation </a:t>
            </a:r>
            <a:r>
              <a:rPr lang="en-US" b="1">
                <a:cs typeface="+mn-cs"/>
              </a:rPr>
              <a:t>M</a:t>
            </a:r>
            <a:r>
              <a:rPr lang="en-US">
                <a:cs typeface="+mn-cs"/>
              </a:rPr>
              <a:t>anagement (SMT)</a:t>
            </a:r>
          </a:p>
        </p:txBody>
      </p:sp>
      <p:sp>
        <p:nvSpPr>
          <p:cNvPr id="65543" name="Text Box 7"/>
          <p:cNvSpPr txBox="1">
            <a:spLocks noChangeAspect="1" noChangeArrowheads="1"/>
          </p:cNvSpPr>
          <p:nvPr/>
        </p:nvSpPr>
        <p:spPr bwMode="auto">
          <a:xfrm>
            <a:off x="539750" y="4497388"/>
            <a:ext cx="8321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Double Attachement (DAS) ou Simple (SAS) via un concentrateur</a:t>
            </a:r>
          </a:p>
        </p:txBody>
      </p:sp>
      <p:sp>
        <p:nvSpPr>
          <p:cNvPr id="65544" name="Text Box 8"/>
          <p:cNvSpPr txBox="1">
            <a:spLocks noChangeAspect="1" noChangeArrowheads="1"/>
          </p:cNvSpPr>
          <p:nvPr/>
        </p:nvSpPr>
        <p:spPr bwMode="auto">
          <a:xfrm>
            <a:off x="539750" y="5037138"/>
            <a:ext cx="360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Trafic synchrone (via SMT)</a:t>
            </a:r>
          </a:p>
        </p:txBody>
      </p:sp>
      <p:sp>
        <p:nvSpPr>
          <p:cNvPr id="65545" name="Text Box 9"/>
          <p:cNvSpPr txBox="1">
            <a:spLocks noChangeAspect="1" noChangeArrowheads="1"/>
          </p:cNvSpPr>
          <p:nvPr/>
        </p:nvSpPr>
        <p:spPr bwMode="auto">
          <a:xfrm>
            <a:off x="539750" y="5576888"/>
            <a:ext cx="552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Trafic asynchrone a huit niveaux de priorité</a:t>
            </a:r>
          </a:p>
        </p:txBody>
      </p:sp>
      <p:sp>
        <p:nvSpPr>
          <p:cNvPr id="2" name="Date Placeholder 1"/>
          <p:cNvSpPr>
            <a:spLocks noGrp="1"/>
          </p:cNvSpPr>
          <p:nvPr>
            <p:ph type="dt" sz="quarter" idx="10"/>
          </p:nvPr>
        </p:nvSpPr>
        <p:spPr/>
        <p:txBody>
          <a:bodyPr/>
          <a:lstStyle/>
          <a:p>
            <a:pPr>
              <a:defRPr/>
            </a:pPr>
            <a:r>
              <a:rPr lang="fr-FR" smtClean="0"/>
              <a:t>© </a:t>
            </a:r>
            <a:fld id="{D2C50AFC-5FF4-2947-A4C9-94BF264D603B}"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1AAB03D-7D49-8444-A0DC-BC8EC11B83BB}" type="slidenum">
              <a:rPr lang="fr-FR" smtClean="0"/>
              <a:pPr>
                <a:defRPr/>
              </a:pPr>
              <a:t>66</a:t>
            </a:fld>
            <a:endParaRPr lang="fr-F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spect="1" noChangeArrowheads="1"/>
          </p:cNvSpPr>
          <p:nvPr>
            <p:ph type="title"/>
          </p:nvPr>
        </p:nvSpPr>
        <p:spPr>
          <a:xfrm>
            <a:off x="539750" y="0"/>
            <a:ext cx="8061325" cy="701675"/>
          </a:xfrm>
        </p:spPr>
        <p:txBody>
          <a:bodyPr>
            <a:spAutoFit/>
          </a:bodyPr>
          <a:lstStyle/>
          <a:p>
            <a:pPr>
              <a:defRPr/>
            </a:pPr>
            <a:r>
              <a:rPr lang="fr-FR" sz="4000" smtClean="0">
                <a:cs typeface="+mj-cs"/>
              </a:rPr>
              <a:t>Simple anneau F.D.D.I</a:t>
            </a:r>
            <a:endParaRPr lang="fr-FR" smtClean="0">
              <a:cs typeface="+mj-cs"/>
            </a:endParaRPr>
          </a:p>
        </p:txBody>
      </p:sp>
      <p:sp>
        <p:nvSpPr>
          <p:cNvPr id="257029" name="Text Box 5"/>
          <p:cNvSpPr txBox="1">
            <a:spLocks noChangeAspect="1" noChangeArrowheads="1"/>
          </p:cNvSpPr>
          <p:nvPr/>
        </p:nvSpPr>
        <p:spPr bwMode="auto">
          <a:xfrm>
            <a:off x="381000" y="4860925"/>
            <a:ext cx="8321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Classe A: Équipement connecté directement au double anneau</a:t>
            </a:r>
          </a:p>
        </p:txBody>
      </p:sp>
      <p:sp>
        <p:nvSpPr>
          <p:cNvPr id="257033" name="Text Box 9"/>
          <p:cNvSpPr txBox="1">
            <a:spLocks noChangeAspect="1" noChangeArrowheads="1"/>
          </p:cNvSpPr>
          <p:nvPr/>
        </p:nvSpPr>
        <p:spPr bwMode="auto">
          <a:xfrm>
            <a:off x="381000" y="5622925"/>
            <a:ext cx="8321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Classe B: Équipement connecté sur l’anneau simple (concentrateur)</a:t>
            </a:r>
          </a:p>
        </p:txBody>
      </p:sp>
      <p:sp>
        <p:nvSpPr>
          <p:cNvPr id="257047" name="AutoShape 23"/>
          <p:cNvSpPr>
            <a:spLocks noChangeAspect="1" noChangeArrowheads="1"/>
          </p:cNvSpPr>
          <p:nvPr/>
        </p:nvSpPr>
        <p:spPr bwMode="auto">
          <a:xfrm flipV="1">
            <a:off x="2878138" y="1943100"/>
            <a:ext cx="179387" cy="1793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51" name="AutoShape 27"/>
          <p:cNvSpPr>
            <a:spLocks noChangeAspect="1" noChangeArrowheads="1"/>
          </p:cNvSpPr>
          <p:nvPr/>
        </p:nvSpPr>
        <p:spPr bwMode="auto">
          <a:xfrm rot="16200000" flipV="1">
            <a:off x="1600200" y="2247900"/>
            <a:ext cx="179388" cy="1793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52" name="AutoShape 28"/>
          <p:cNvSpPr>
            <a:spLocks noChangeAspect="1" noChangeArrowheads="1"/>
          </p:cNvSpPr>
          <p:nvPr/>
        </p:nvSpPr>
        <p:spPr bwMode="auto">
          <a:xfrm rot="16200000" flipV="1">
            <a:off x="1600200" y="2968625"/>
            <a:ext cx="179388" cy="1793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53" name="Rectangle 29"/>
          <p:cNvSpPr>
            <a:spLocks noChangeAspect="1" noChangeArrowheads="1"/>
          </p:cNvSpPr>
          <p:nvPr/>
        </p:nvSpPr>
        <p:spPr bwMode="auto">
          <a:xfrm>
            <a:off x="1079500" y="2159000"/>
            <a:ext cx="539750" cy="10795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rgbClr val="B2B2B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58" name="AutoShape 34"/>
          <p:cNvSpPr>
            <a:spLocks noChangeAspect="1" noChangeArrowheads="1"/>
          </p:cNvSpPr>
          <p:nvPr/>
        </p:nvSpPr>
        <p:spPr bwMode="auto">
          <a:xfrm flipV="1">
            <a:off x="3598863" y="1943100"/>
            <a:ext cx="179387" cy="1793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59" name="AutoShape 35"/>
          <p:cNvSpPr>
            <a:spLocks noChangeAspect="1" noChangeArrowheads="1"/>
          </p:cNvSpPr>
          <p:nvPr/>
        </p:nvSpPr>
        <p:spPr bwMode="auto">
          <a:xfrm>
            <a:off x="2878138" y="3276600"/>
            <a:ext cx="179387" cy="1793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60" name="AutoShape 36"/>
          <p:cNvSpPr>
            <a:spLocks noChangeAspect="1" noChangeArrowheads="1"/>
          </p:cNvSpPr>
          <p:nvPr/>
        </p:nvSpPr>
        <p:spPr bwMode="auto">
          <a:xfrm>
            <a:off x="3598863" y="3276600"/>
            <a:ext cx="179387" cy="1793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48" name="Rectangle 24"/>
          <p:cNvSpPr>
            <a:spLocks noChangeAspect="1" noChangeArrowheads="1"/>
          </p:cNvSpPr>
          <p:nvPr/>
        </p:nvSpPr>
        <p:spPr bwMode="auto">
          <a:xfrm>
            <a:off x="2789238" y="3417888"/>
            <a:ext cx="1079500" cy="541337"/>
          </a:xfrm>
          <a:prstGeom prst="rect">
            <a:avLst/>
          </a:prstGeom>
          <a:solidFill>
            <a:srgbClr val="B2B2B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a:cs typeface="+mn-cs"/>
              </a:rPr>
              <a:t>Classe A</a:t>
            </a:r>
          </a:p>
        </p:txBody>
      </p:sp>
      <p:sp>
        <p:nvSpPr>
          <p:cNvPr id="257046" name="Rectangle 22"/>
          <p:cNvSpPr>
            <a:spLocks noChangeAspect="1" noChangeArrowheads="1"/>
          </p:cNvSpPr>
          <p:nvPr/>
        </p:nvSpPr>
        <p:spPr bwMode="auto">
          <a:xfrm>
            <a:off x="2787650" y="1438275"/>
            <a:ext cx="1079500" cy="541338"/>
          </a:xfrm>
          <a:prstGeom prst="rect">
            <a:avLst/>
          </a:prstGeom>
          <a:solidFill>
            <a:srgbClr val="B2B2B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a:cs typeface="+mn-cs"/>
              </a:rPr>
              <a:t>Classe A</a:t>
            </a:r>
          </a:p>
        </p:txBody>
      </p:sp>
      <p:cxnSp>
        <p:nvCxnSpPr>
          <p:cNvPr id="257068" name="AutoShape 44"/>
          <p:cNvCxnSpPr>
            <a:cxnSpLocks noChangeShapeType="1"/>
            <a:stCxn id="257047" idx="2"/>
            <a:endCxn id="257051" idx="4"/>
          </p:cNvCxnSpPr>
          <p:nvPr/>
        </p:nvCxnSpPr>
        <p:spPr bwMode="auto">
          <a:xfrm flipH="1">
            <a:off x="1692275" y="2033588"/>
            <a:ext cx="1185863" cy="2174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69" name="AutoShape 45"/>
          <p:cNvCxnSpPr>
            <a:cxnSpLocks noChangeShapeType="1"/>
            <a:stCxn id="257051" idx="1"/>
            <a:endCxn id="257047" idx="1"/>
          </p:cNvCxnSpPr>
          <p:nvPr/>
        </p:nvCxnSpPr>
        <p:spPr bwMode="auto">
          <a:xfrm flipV="1">
            <a:off x="1781175" y="2124075"/>
            <a:ext cx="1185863" cy="2159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70" name="AutoShape 46"/>
          <p:cNvCxnSpPr>
            <a:cxnSpLocks noChangeShapeType="1"/>
            <a:stCxn id="257052" idx="2"/>
            <a:endCxn id="257059" idx="2"/>
          </p:cNvCxnSpPr>
          <p:nvPr/>
        </p:nvCxnSpPr>
        <p:spPr bwMode="auto">
          <a:xfrm>
            <a:off x="1692275" y="3151188"/>
            <a:ext cx="1185863" cy="2159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72" name="AutoShape 48"/>
          <p:cNvCxnSpPr>
            <a:cxnSpLocks noChangeShapeType="1"/>
            <a:stCxn id="257059" idx="1"/>
            <a:endCxn id="257052" idx="1"/>
          </p:cNvCxnSpPr>
          <p:nvPr/>
        </p:nvCxnSpPr>
        <p:spPr bwMode="auto">
          <a:xfrm flipH="1" flipV="1">
            <a:off x="1781175" y="3060700"/>
            <a:ext cx="1187450" cy="2159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73" name="AutoShape 49"/>
          <p:cNvCxnSpPr>
            <a:cxnSpLocks noChangeShapeType="1"/>
            <a:stCxn id="257060" idx="4"/>
            <a:endCxn id="257056" idx="4"/>
          </p:cNvCxnSpPr>
          <p:nvPr/>
        </p:nvCxnSpPr>
        <p:spPr bwMode="auto">
          <a:xfrm flipV="1">
            <a:off x="3778250" y="3148013"/>
            <a:ext cx="1206500" cy="2190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74" name="AutoShape 50"/>
          <p:cNvCxnSpPr>
            <a:cxnSpLocks noChangeShapeType="1"/>
            <a:stCxn id="257056" idx="1"/>
            <a:endCxn id="257060" idx="1"/>
          </p:cNvCxnSpPr>
          <p:nvPr/>
        </p:nvCxnSpPr>
        <p:spPr bwMode="auto">
          <a:xfrm flipH="1">
            <a:off x="3689350" y="3059113"/>
            <a:ext cx="1204913" cy="2174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75" name="AutoShape 51"/>
          <p:cNvCxnSpPr>
            <a:cxnSpLocks noChangeShapeType="1"/>
            <a:stCxn id="257055" idx="2"/>
            <a:endCxn id="257058" idx="4"/>
          </p:cNvCxnSpPr>
          <p:nvPr/>
        </p:nvCxnSpPr>
        <p:spPr bwMode="auto">
          <a:xfrm flipH="1" flipV="1">
            <a:off x="3776663" y="2033588"/>
            <a:ext cx="1208087" cy="2159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76" name="AutoShape 52"/>
          <p:cNvCxnSpPr>
            <a:cxnSpLocks noChangeShapeType="1"/>
            <a:stCxn id="257058" idx="1"/>
            <a:endCxn id="257055" idx="1"/>
          </p:cNvCxnSpPr>
          <p:nvPr/>
        </p:nvCxnSpPr>
        <p:spPr bwMode="auto">
          <a:xfrm>
            <a:off x="3687763" y="2124075"/>
            <a:ext cx="1206500" cy="214313"/>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7080" name="AutoShape 56"/>
          <p:cNvSpPr>
            <a:spLocks noChangeAspect="1" noChangeArrowheads="1"/>
          </p:cNvSpPr>
          <p:nvPr/>
        </p:nvSpPr>
        <p:spPr bwMode="auto">
          <a:xfrm rot="5400000" flipV="1">
            <a:off x="6858000" y="2159000"/>
            <a:ext cx="90488" cy="904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81" name="AutoShape 57"/>
          <p:cNvSpPr>
            <a:spLocks noChangeAspect="1" noChangeArrowheads="1"/>
          </p:cNvSpPr>
          <p:nvPr/>
        </p:nvSpPr>
        <p:spPr bwMode="auto">
          <a:xfrm rot="5400000" flipV="1">
            <a:off x="6858000" y="2338388"/>
            <a:ext cx="90487" cy="904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257082" name="AutoShape 58"/>
          <p:cNvCxnSpPr>
            <a:cxnSpLocks noChangeShapeType="1"/>
            <a:stCxn id="257061" idx="2"/>
            <a:endCxn id="257081" idx="1"/>
          </p:cNvCxnSpPr>
          <p:nvPr/>
        </p:nvCxnSpPr>
        <p:spPr bwMode="auto">
          <a:xfrm flipV="1">
            <a:off x="5634038" y="2384425"/>
            <a:ext cx="1223962" cy="46038"/>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83" name="AutoShape 59"/>
          <p:cNvCxnSpPr>
            <a:cxnSpLocks noChangeShapeType="1"/>
            <a:stCxn id="257080" idx="1"/>
            <a:endCxn id="257061" idx="4"/>
          </p:cNvCxnSpPr>
          <p:nvPr/>
        </p:nvCxnSpPr>
        <p:spPr bwMode="auto">
          <a:xfrm flipH="1">
            <a:off x="5634038" y="2205038"/>
            <a:ext cx="1223962" cy="4603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7084" name="AutoShape 60"/>
          <p:cNvSpPr>
            <a:spLocks noChangeAspect="1" noChangeArrowheads="1"/>
          </p:cNvSpPr>
          <p:nvPr/>
        </p:nvSpPr>
        <p:spPr bwMode="auto">
          <a:xfrm rot="5400000" flipV="1">
            <a:off x="6858000" y="2562225"/>
            <a:ext cx="90488" cy="904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85" name="AutoShape 61"/>
          <p:cNvSpPr>
            <a:spLocks noChangeAspect="1" noChangeArrowheads="1"/>
          </p:cNvSpPr>
          <p:nvPr/>
        </p:nvSpPr>
        <p:spPr bwMode="auto">
          <a:xfrm rot="5400000" flipV="1">
            <a:off x="6858000" y="2743200"/>
            <a:ext cx="90488" cy="904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86" name="AutoShape 62"/>
          <p:cNvSpPr>
            <a:spLocks noChangeAspect="1" noChangeArrowheads="1"/>
          </p:cNvSpPr>
          <p:nvPr/>
        </p:nvSpPr>
        <p:spPr bwMode="auto">
          <a:xfrm rot="5400000" flipV="1">
            <a:off x="6858000" y="2968625"/>
            <a:ext cx="90488" cy="904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87" name="AutoShape 63"/>
          <p:cNvSpPr>
            <a:spLocks noChangeAspect="1" noChangeArrowheads="1"/>
          </p:cNvSpPr>
          <p:nvPr/>
        </p:nvSpPr>
        <p:spPr bwMode="auto">
          <a:xfrm rot="5400000" flipV="1">
            <a:off x="6858000" y="3148013"/>
            <a:ext cx="90487" cy="90488"/>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77" name="Rectangle 53"/>
          <p:cNvSpPr>
            <a:spLocks noChangeArrowheads="1"/>
          </p:cNvSpPr>
          <p:nvPr/>
        </p:nvSpPr>
        <p:spPr bwMode="auto">
          <a:xfrm>
            <a:off x="6934200" y="2159000"/>
            <a:ext cx="1079500" cy="269875"/>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sz="1600">
                <a:cs typeface="+mn-cs"/>
              </a:rPr>
              <a:t>Classe B</a:t>
            </a:r>
          </a:p>
        </p:txBody>
      </p:sp>
      <p:sp>
        <p:nvSpPr>
          <p:cNvPr id="257078" name="Rectangle 54"/>
          <p:cNvSpPr>
            <a:spLocks noChangeArrowheads="1"/>
          </p:cNvSpPr>
          <p:nvPr/>
        </p:nvSpPr>
        <p:spPr bwMode="auto">
          <a:xfrm>
            <a:off x="6934200" y="2563813"/>
            <a:ext cx="1079500" cy="269875"/>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sz="1600">
                <a:cs typeface="+mn-cs"/>
              </a:rPr>
              <a:t>Classe B</a:t>
            </a:r>
          </a:p>
        </p:txBody>
      </p:sp>
      <p:sp>
        <p:nvSpPr>
          <p:cNvPr id="257079" name="Rectangle 55"/>
          <p:cNvSpPr>
            <a:spLocks noChangeArrowheads="1"/>
          </p:cNvSpPr>
          <p:nvPr/>
        </p:nvSpPr>
        <p:spPr bwMode="auto">
          <a:xfrm>
            <a:off x="6934200" y="2968625"/>
            <a:ext cx="1079500" cy="269875"/>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fr-FR" sz="1600">
                <a:cs typeface="+mn-cs"/>
              </a:rPr>
              <a:t>Classe B</a:t>
            </a:r>
          </a:p>
        </p:txBody>
      </p:sp>
      <p:cxnSp>
        <p:nvCxnSpPr>
          <p:cNvPr id="257088" name="AutoShape 64"/>
          <p:cNvCxnSpPr>
            <a:cxnSpLocks noChangeShapeType="1"/>
            <a:stCxn id="257062" idx="2"/>
            <a:endCxn id="257085" idx="1"/>
          </p:cNvCxnSpPr>
          <p:nvPr/>
        </p:nvCxnSpPr>
        <p:spPr bwMode="auto">
          <a:xfrm flipV="1">
            <a:off x="5634038" y="2789238"/>
            <a:ext cx="1223962" cy="1587"/>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89" name="AutoShape 65"/>
          <p:cNvCxnSpPr>
            <a:cxnSpLocks noChangeShapeType="1"/>
            <a:stCxn id="257084" idx="1"/>
            <a:endCxn id="257062" idx="4"/>
          </p:cNvCxnSpPr>
          <p:nvPr/>
        </p:nvCxnSpPr>
        <p:spPr bwMode="auto">
          <a:xfrm flipH="1">
            <a:off x="5634038" y="2608263"/>
            <a:ext cx="1223962" cy="317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90" name="AutoShape 66"/>
          <p:cNvCxnSpPr>
            <a:cxnSpLocks noChangeShapeType="1"/>
            <a:stCxn id="257086" idx="1"/>
            <a:endCxn id="257063" idx="4"/>
          </p:cNvCxnSpPr>
          <p:nvPr/>
        </p:nvCxnSpPr>
        <p:spPr bwMode="auto">
          <a:xfrm flipH="1" flipV="1">
            <a:off x="5634038" y="2971800"/>
            <a:ext cx="1223962" cy="42863"/>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091" name="AutoShape 67"/>
          <p:cNvCxnSpPr>
            <a:cxnSpLocks noChangeShapeType="1"/>
            <a:stCxn id="257063" idx="2"/>
            <a:endCxn id="257087" idx="1"/>
          </p:cNvCxnSpPr>
          <p:nvPr/>
        </p:nvCxnSpPr>
        <p:spPr bwMode="auto">
          <a:xfrm>
            <a:off x="5634038" y="3151188"/>
            <a:ext cx="1223962" cy="42862"/>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7092" name="Text Box 68"/>
          <p:cNvSpPr txBox="1">
            <a:spLocks noChangeArrowheads="1"/>
          </p:cNvSpPr>
          <p:nvPr/>
        </p:nvSpPr>
        <p:spPr bwMode="auto">
          <a:xfrm>
            <a:off x="4708525" y="3671888"/>
            <a:ext cx="930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a:cs typeface="+mn-cs"/>
              </a:rPr>
              <a:t>Anneau Primaire</a:t>
            </a:r>
          </a:p>
        </p:txBody>
      </p:sp>
      <p:cxnSp>
        <p:nvCxnSpPr>
          <p:cNvPr id="257093" name="AutoShape 69"/>
          <p:cNvCxnSpPr>
            <a:cxnSpLocks noChangeShapeType="1"/>
            <a:endCxn id="257092" idx="0"/>
          </p:cNvCxnSpPr>
          <p:nvPr/>
        </p:nvCxnSpPr>
        <p:spPr bwMode="auto">
          <a:xfrm>
            <a:off x="4267200" y="3306763"/>
            <a:ext cx="906463" cy="365125"/>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7094" name="Text Box 70"/>
          <p:cNvSpPr txBox="1">
            <a:spLocks noChangeArrowheads="1"/>
          </p:cNvSpPr>
          <p:nvPr/>
        </p:nvSpPr>
        <p:spPr bwMode="auto">
          <a:xfrm>
            <a:off x="2819400" y="2544763"/>
            <a:ext cx="1066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ctr">
              <a:defRPr/>
            </a:pPr>
            <a:r>
              <a:rPr lang="fr-FR" sz="1800">
                <a:cs typeface="+mn-cs"/>
              </a:rPr>
              <a:t>Anneau Secondaire</a:t>
            </a:r>
          </a:p>
        </p:txBody>
      </p:sp>
      <p:cxnSp>
        <p:nvCxnSpPr>
          <p:cNvPr id="257095" name="AutoShape 71"/>
          <p:cNvCxnSpPr>
            <a:cxnSpLocks noChangeShapeType="1"/>
            <a:endCxn id="257094" idx="1"/>
          </p:cNvCxnSpPr>
          <p:nvPr/>
        </p:nvCxnSpPr>
        <p:spPr bwMode="auto">
          <a:xfrm>
            <a:off x="2286000" y="2286000"/>
            <a:ext cx="533400" cy="533400"/>
          </a:xfrm>
          <a:prstGeom prst="straightConnector1">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7097" name="AutoShape 73"/>
          <p:cNvSpPr>
            <a:spLocks/>
          </p:cNvSpPr>
          <p:nvPr/>
        </p:nvSpPr>
        <p:spPr bwMode="auto">
          <a:xfrm>
            <a:off x="1524000" y="2438400"/>
            <a:ext cx="76200" cy="533400"/>
          </a:xfrm>
          <a:prstGeom prst="leftBracket">
            <a:avLst>
              <a:gd name="adj" fmla="val 58333"/>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98" name="AutoShape 74"/>
          <p:cNvSpPr>
            <a:spLocks/>
          </p:cNvSpPr>
          <p:nvPr/>
        </p:nvSpPr>
        <p:spPr bwMode="auto">
          <a:xfrm>
            <a:off x="1447800" y="2286000"/>
            <a:ext cx="152400" cy="838200"/>
          </a:xfrm>
          <a:prstGeom prst="leftBracket">
            <a:avLst>
              <a:gd name="adj" fmla="val 45833"/>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257099" name="AutoShape 75"/>
          <p:cNvCxnSpPr>
            <a:cxnSpLocks noChangeShapeType="1"/>
            <a:stCxn id="257055" idx="2"/>
            <a:endCxn id="257061" idx="4"/>
          </p:cNvCxnSpPr>
          <p:nvPr/>
        </p:nvCxnSpPr>
        <p:spPr bwMode="auto">
          <a:xfrm rot="5400000" flipV="1">
            <a:off x="5308600" y="1925638"/>
            <a:ext cx="1587" cy="649288"/>
          </a:xfrm>
          <a:prstGeom prst="curvedConnector3">
            <a:avLst>
              <a:gd name="adj1" fmla="val 6299995"/>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100" name="AutoShape 76"/>
          <p:cNvCxnSpPr>
            <a:cxnSpLocks noChangeShapeType="1"/>
            <a:stCxn id="257055" idx="0"/>
            <a:endCxn id="257056" idx="0"/>
          </p:cNvCxnSpPr>
          <p:nvPr/>
        </p:nvCxnSpPr>
        <p:spPr bwMode="auto">
          <a:xfrm rot="10800000" flipH="1" flipV="1">
            <a:off x="4951413" y="2338388"/>
            <a:ext cx="1587" cy="720725"/>
          </a:xfrm>
          <a:prstGeom prst="curvedConnector3">
            <a:avLst>
              <a:gd name="adj1" fmla="val 16799995"/>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101" name="AutoShape 77"/>
          <p:cNvCxnSpPr>
            <a:cxnSpLocks noChangeShapeType="1"/>
            <a:stCxn id="257056" idx="4"/>
            <a:endCxn id="257063" idx="2"/>
          </p:cNvCxnSpPr>
          <p:nvPr/>
        </p:nvCxnSpPr>
        <p:spPr bwMode="auto">
          <a:xfrm rot="16200000" flipH="1">
            <a:off x="5307806" y="2824957"/>
            <a:ext cx="3175" cy="649288"/>
          </a:xfrm>
          <a:prstGeom prst="curvedConnector3">
            <a:avLst>
              <a:gd name="adj1" fmla="val -4050005"/>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103" name="AutoShape 79"/>
          <p:cNvCxnSpPr>
            <a:cxnSpLocks noChangeShapeType="1"/>
            <a:stCxn id="257061" idx="0"/>
            <a:endCxn id="257054" idx="3"/>
          </p:cNvCxnSpPr>
          <p:nvPr/>
        </p:nvCxnSpPr>
        <p:spPr bwMode="auto">
          <a:xfrm flipH="1">
            <a:off x="5576888" y="2339975"/>
            <a:ext cx="90487" cy="358775"/>
          </a:xfrm>
          <a:prstGeom prst="curvedConnector3">
            <a:avLst>
              <a:gd name="adj1" fmla="val 270171"/>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7104" name="AutoShape 80"/>
          <p:cNvCxnSpPr>
            <a:cxnSpLocks noChangeShapeType="1"/>
            <a:stCxn id="257062" idx="0"/>
            <a:endCxn id="257063" idx="0"/>
          </p:cNvCxnSpPr>
          <p:nvPr/>
        </p:nvCxnSpPr>
        <p:spPr bwMode="auto">
          <a:xfrm>
            <a:off x="5667375" y="2700338"/>
            <a:ext cx="1588" cy="360362"/>
          </a:xfrm>
          <a:prstGeom prst="curvedConnector3">
            <a:avLst>
              <a:gd name="adj1" fmla="val -15500000"/>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7055" name="AutoShape 31"/>
          <p:cNvSpPr>
            <a:spLocks noChangeAspect="1" noChangeArrowheads="1"/>
          </p:cNvSpPr>
          <p:nvPr/>
        </p:nvSpPr>
        <p:spPr bwMode="auto">
          <a:xfrm rot="5400000" flipV="1">
            <a:off x="4894263" y="2247900"/>
            <a:ext cx="179388" cy="179387"/>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56" name="AutoShape 32"/>
          <p:cNvSpPr>
            <a:spLocks noChangeAspect="1" noChangeArrowheads="1"/>
          </p:cNvSpPr>
          <p:nvPr/>
        </p:nvSpPr>
        <p:spPr bwMode="auto">
          <a:xfrm rot="5400000" flipV="1">
            <a:off x="4894263" y="2968625"/>
            <a:ext cx="179388" cy="179387"/>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61" name="AutoShape 37"/>
          <p:cNvSpPr>
            <a:spLocks noChangeAspect="1" noChangeArrowheads="1"/>
          </p:cNvSpPr>
          <p:nvPr/>
        </p:nvSpPr>
        <p:spPr bwMode="auto">
          <a:xfrm rot="16200000" flipV="1">
            <a:off x="5541963" y="2247900"/>
            <a:ext cx="179388" cy="179387"/>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62" name="AutoShape 38"/>
          <p:cNvSpPr>
            <a:spLocks noChangeAspect="1" noChangeArrowheads="1"/>
          </p:cNvSpPr>
          <p:nvPr/>
        </p:nvSpPr>
        <p:spPr bwMode="auto">
          <a:xfrm rot="16200000" flipV="1">
            <a:off x="5541963" y="2608263"/>
            <a:ext cx="179387" cy="179387"/>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63" name="AutoShape 39"/>
          <p:cNvSpPr>
            <a:spLocks noChangeAspect="1" noChangeArrowheads="1"/>
          </p:cNvSpPr>
          <p:nvPr/>
        </p:nvSpPr>
        <p:spPr bwMode="auto">
          <a:xfrm rot="16200000" flipV="1">
            <a:off x="5541963" y="2968625"/>
            <a:ext cx="179388" cy="179387"/>
          </a:xfrm>
          <a:prstGeom prst="flowChartMagneticDisk">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054" name="Rectangle 30"/>
          <p:cNvSpPr>
            <a:spLocks noChangeAspect="1" noChangeArrowheads="1"/>
          </p:cNvSpPr>
          <p:nvPr/>
        </p:nvSpPr>
        <p:spPr bwMode="auto">
          <a:xfrm>
            <a:off x="5037138" y="2159000"/>
            <a:ext cx="539750" cy="10795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 name="Date Placeholder 1"/>
          <p:cNvSpPr>
            <a:spLocks noGrp="1"/>
          </p:cNvSpPr>
          <p:nvPr>
            <p:ph type="dt" sz="quarter" idx="10"/>
          </p:nvPr>
        </p:nvSpPr>
        <p:spPr/>
        <p:txBody>
          <a:bodyPr/>
          <a:lstStyle/>
          <a:p>
            <a:pPr>
              <a:defRPr/>
            </a:pPr>
            <a:r>
              <a:rPr lang="fr-FR" smtClean="0"/>
              <a:t>© </a:t>
            </a:r>
            <a:fld id="{B7E3952E-611C-7447-9A1D-9FDCA23F594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512002DD-9219-9B44-9D2C-5A397D18AB3D}" type="slidenum">
              <a:rPr lang="fr-FR" smtClean="0"/>
              <a:pPr>
                <a:defRPr/>
              </a:pPr>
              <a:t>67</a:t>
            </a:fld>
            <a:endParaRPr lang="fr-F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spect="1" noChangeArrowheads="1"/>
          </p:cNvSpPr>
          <p:nvPr>
            <p:ph type="title"/>
          </p:nvPr>
        </p:nvSpPr>
        <p:spPr>
          <a:xfrm>
            <a:off x="539750" y="30163"/>
            <a:ext cx="8061325" cy="1311275"/>
          </a:xfrm>
        </p:spPr>
        <p:txBody>
          <a:bodyPr>
            <a:spAutoFit/>
          </a:bodyPr>
          <a:lstStyle/>
          <a:p>
            <a:pPr>
              <a:defRPr/>
            </a:pPr>
            <a:r>
              <a:rPr lang="fr-FR" sz="4000" smtClean="0">
                <a:cs typeface="+mj-cs"/>
              </a:rPr>
              <a:t>F.D.D.I </a:t>
            </a:r>
            <a:r>
              <a:rPr lang="fr-FR" sz="3200" smtClean="0">
                <a:cs typeface="+mj-cs"/>
              </a:rPr>
              <a:t>(</a:t>
            </a:r>
            <a:r>
              <a:rPr lang="en-US" sz="3200" smtClean="0">
                <a:cs typeface="+mj-cs"/>
              </a:rPr>
              <a:t>Fiber Distributed Data Interface</a:t>
            </a:r>
            <a:r>
              <a:rPr lang="fr-FR" sz="3200" smtClean="0">
                <a:cs typeface="+mj-cs"/>
              </a:rPr>
              <a:t>) </a:t>
            </a:r>
            <a:r>
              <a:rPr lang="fr-FR" sz="4000" i="1" smtClean="0">
                <a:effectLst>
                  <a:outerShdw blurRad="38100" dist="38100" dir="2700000" algn="tl">
                    <a:srgbClr val="DDDDDD"/>
                  </a:outerShdw>
                </a:effectLst>
                <a:cs typeface="+mj-cs"/>
              </a:rPr>
              <a:t>Applications Possibles</a:t>
            </a:r>
            <a:endParaRPr lang="fr-FR" smtClean="0">
              <a:cs typeface="+mj-cs"/>
            </a:endParaRPr>
          </a:p>
        </p:txBody>
      </p:sp>
      <p:pic>
        <p:nvPicPr>
          <p:cNvPr id="122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934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quarter" idx="10"/>
          </p:nvPr>
        </p:nvSpPr>
        <p:spPr/>
        <p:txBody>
          <a:bodyPr/>
          <a:lstStyle/>
          <a:p>
            <a:pPr>
              <a:defRPr/>
            </a:pPr>
            <a:r>
              <a:rPr lang="fr-FR" smtClean="0"/>
              <a:t>© </a:t>
            </a:r>
            <a:fld id="{8DC2FC01-CB14-AA40-9490-DE4BC5185AA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CBDA5ED-2FB8-C440-A198-E6F4B8931582}" type="slidenum">
              <a:rPr lang="fr-FR" smtClean="0"/>
              <a:pPr>
                <a:defRPr/>
              </a:pPr>
              <a:t>68</a:t>
            </a:fld>
            <a:endParaRPr lang="fr-F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spect="1" noChangeArrowheads="1"/>
          </p:cNvSpPr>
          <p:nvPr>
            <p:ph type="title"/>
          </p:nvPr>
        </p:nvSpPr>
        <p:spPr>
          <a:xfrm>
            <a:off x="682625" y="0"/>
            <a:ext cx="7772400" cy="1311275"/>
          </a:xfrm>
        </p:spPr>
        <p:txBody>
          <a:bodyPr>
            <a:spAutoFit/>
          </a:bodyPr>
          <a:lstStyle/>
          <a:p>
            <a:pPr>
              <a:defRPr/>
            </a:pPr>
            <a:r>
              <a:rPr lang="fr-FR" sz="4000" smtClean="0">
                <a:cs typeface="+mj-cs"/>
              </a:rPr>
              <a:t>Câblage Redondant à Base de Fibre Optique</a:t>
            </a:r>
          </a:p>
        </p:txBody>
      </p:sp>
      <p:sp>
        <p:nvSpPr>
          <p:cNvPr id="66563" name="Rectangle 3"/>
          <p:cNvSpPr>
            <a:spLocks noGrp="1" noChangeArrowheads="1"/>
          </p:cNvSpPr>
          <p:nvPr>
            <p:ph type="body" sz="half" idx="1"/>
          </p:nvPr>
        </p:nvSpPr>
        <p:spPr>
          <a:xfrm>
            <a:off x="539750" y="1978025"/>
            <a:ext cx="3810000" cy="4138613"/>
          </a:xfrm>
        </p:spPr>
        <p:txBody>
          <a:bodyPr/>
          <a:lstStyle/>
          <a:p>
            <a:pPr>
              <a:defRPr/>
            </a:pPr>
            <a:r>
              <a:rPr lang="fr-FR" sz="2400" smtClean="0">
                <a:cs typeface="+mn-cs"/>
              </a:rPr>
              <a:t>Relais automatique</a:t>
            </a:r>
          </a:p>
          <a:p>
            <a:pPr>
              <a:defRPr/>
            </a:pPr>
            <a:r>
              <a:rPr lang="fr-FR" sz="2400" smtClean="0">
                <a:cs typeface="+mn-cs"/>
              </a:rPr>
              <a:t>Format de trame similaire à </a:t>
            </a:r>
            <a:r>
              <a:rPr lang="en-US" sz="2400" i="1" smtClean="0">
                <a:cs typeface="+mn-cs"/>
              </a:rPr>
              <a:t>Token Ring</a:t>
            </a:r>
            <a:r>
              <a:rPr lang="fr-FR" sz="2400" smtClean="0">
                <a:cs typeface="+mn-cs"/>
              </a:rPr>
              <a:t> (</a:t>
            </a:r>
            <a:r>
              <a:rPr lang="fr-FR" sz="2400" i="1" smtClean="0">
                <a:cs typeface="+mn-cs"/>
              </a:rPr>
              <a:t>Statut</a:t>
            </a:r>
            <a:r>
              <a:rPr lang="fr-FR" sz="2400" smtClean="0">
                <a:cs typeface="+mn-cs"/>
              </a:rPr>
              <a:t> rajouté en fin)</a:t>
            </a:r>
          </a:p>
          <a:p>
            <a:pPr>
              <a:defRPr/>
            </a:pPr>
            <a:r>
              <a:rPr lang="fr-FR" sz="2400" smtClean="0">
                <a:cs typeface="+mn-cs"/>
              </a:rPr>
              <a:t>Auto-reconfiguration de l’anneau</a:t>
            </a:r>
          </a:p>
          <a:p>
            <a:pPr>
              <a:defRPr/>
            </a:pPr>
            <a:r>
              <a:rPr lang="fr-FR" sz="2400" smtClean="0">
                <a:cs typeface="+mn-cs"/>
              </a:rPr>
              <a:t>Dispositifs de </a:t>
            </a:r>
            <a:r>
              <a:rPr lang="en-US" sz="2400" b="1" i="1" smtClean="0">
                <a:effectLst>
                  <a:outerShdw blurRad="38100" dist="38100" dir="2700000" algn="tl">
                    <a:srgbClr val="DDDDDD"/>
                  </a:outerShdw>
                </a:effectLst>
                <a:cs typeface="+mn-cs"/>
              </a:rPr>
              <a:t>bypass</a:t>
            </a:r>
            <a:endParaRPr lang="fr-FR" sz="2400" smtClean="0">
              <a:cs typeface="+mn-cs"/>
            </a:endParaRPr>
          </a:p>
          <a:p>
            <a:pPr>
              <a:defRPr/>
            </a:pPr>
            <a:endParaRPr lang="fr-FR" sz="2400" smtClean="0">
              <a:cs typeface="+mn-cs"/>
            </a:endParaRPr>
          </a:p>
        </p:txBody>
      </p:sp>
      <p:graphicFrame>
        <p:nvGraphicFramePr>
          <p:cNvPr id="140291" name="Object 5"/>
          <p:cNvGraphicFramePr>
            <a:graphicFrameLocks noGrp="1" noChangeAspect="1"/>
          </p:cNvGraphicFramePr>
          <p:nvPr>
            <p:ph type="clipArt" sz="half" idx="2"/>
          </p:nvPr>
        </p:nvGraphicFramePr>
        <p:xfrm>
          <a:off x="3962400" y="2057400"/>
          <a:ext cx="5029200" cy="3589338"/>
        </p:xfrm>
        <a:graphic>
          <a:graphicData uri="http://schemas.openxmlformats.org/presentationml/2006/ole">
            <mc:AlternateContent xmlns:mc="http://schemas.openxmlformats.org/markup-compatibility/2006">
              <mc:Choice xmlns:v="urn:schemas-microsoft-com:vml" Requires="v">
                <p:oleObj spid="_x0000_s140308" name="Clip" r:id="rId3" imgW="8709507" imgH="6215465" progId="MS_ClipArt_Gallery.2">
                  <p:embed/>
                </p:oleObj>
              </mc:Choice>
              <mc:Fallback>
                <p:oleObj name="Clip" r:id="rId3" imgW="8709507" imgH="6215465"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057400"/>
                        <a:ext cx="5029200"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3F4DC1FE-1AAB-7F4C-9184-CCFEAE50410C}"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329067A-6AD7-764D-8602-D1F7107A02FF}" type="slidenum">
              <a:rPr lang="fr-FR" smtClean="0"/>
              <a:pPr>
                <a:defRPr/>
              </a:pPr>
              <a:t>69</a:t>
            </a:fld>
            <a:endParaRPr lang="fr-F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3"/>
          <p:cNvSpPr>
            <a:spLocks noGrp="1" noChangeArrowheads="1"/>
          </p:cNvSpPr>
          <p:nvPr>
            <p:ph type="title"/>
          </p:nvPr>
        </p:nvSpPr>
        <p:spPr>
          <a:xfrm>
            <a:off x="152400" y="0"/>
            <a:ext cx="8839200" cy="701675"/>
          </a:xfrm>
        </p:spPr>
        <p:txBody>
          <a:bodyPr>
            <a:spAutoFit/>
          </a:bodyPr>
          <a:lstStyle/>
          <a:p>
            <a:pPr>
              <a:defRPr/>
            </a:pPr>
            <a:r>
              <a:rPr lang="fr-FR" sz="4000" smtClean="0">
                <a:solidFill>
                  <a:schemeClr val="tx1"/>
                </a:solidFill>
                <a:cs typeface="+mj-cs"/>
              </a:rPr>
              <a:t>Mémoire et Interconnexion des Systèmes</a:t>
            </a:r>
          </a:p>
        </p:txBody>
      </p:sp>
      <p:graphicFrame>
        <p:nvGraphicFramePr>
          <p:cNvPr id="27650" name="Object 25"/>
          <p:cNvGraphicFramePr>
            <a:graphicFrameLocks noChangeAspect="1"/>
          </p:cNvGraphicFramePr>
          <p:nvPr/>
        </p:nvGraphicFramePr>
        <p:xfrm>
          <a:off x="1447800" y="1600200"/>
          <a:ext cx="6097588" cy="4065588"/>
        </p:xfrm>
        <a:graphic>
          <a:graphicData uri="http://schemas.openxmlformats.org/presentationml/2006/ole">
            <mc:AlternateContent xmlns:mc="http://schemas.openxmlformats.org/markup-compatibility/2006">
              <mc:Choice xmlns:v="urn:schemas-microsoft-com:vml" Requires="v">
                <p:oleObj spid="_x0000_s27667" name="VISIO" r:id="rId4" imgW="6124956" imgH="4090416" progId="Visio.Drawing.6">
                  <p:embed/>
                </p:oleObj>
              </mc:Choice>
              <mc:Fallback>
                <p:oleObj name="VISIO" r:id="rId4" imgW="6124956" imgH="4090416" progId="Visio.Drawing.6">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00200"/>
                        <a:ext cx="6097588" cy="406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4BC3F1B8-3103-4642-95E1-03FC4259ED9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8A5B5EA-2E77-084C-B027-458E97D93568}" type="slidenum">
              <a:rPr lang="fr-FR" smtClean="0"/>
              <a:pPr>
                <a:defRPr/>
              </a:pPr>
              <a:t>7</a:t>
            </a:fld>
            <a:endParaRPr lang="fr-F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Câblage F.D.D.I</a:t>
            </a:r>
          </a:p>
        </p:txBody>
      </p:sp>
      <p:graphicFrame>
        <p:nvGraphicFramePr>
          <p:cNvPr id="141314" name="Object 7"/>
          <p:cNvGraphicFramePr>
            <a:graphicFrameLocks noChangeAspect="1"/>
          </p:cNvGraphicFramePr>
          <p:nvPr/>
        </p:nvGraphicFramePr>
        <p:xfrm>
          <a:off x="719138" y="1438275"/>
          <a:ext cx="5994400" cy="1130300"/>
        </p:xfrm>
        <a:graphic>
          <a:graphicData uri="http://schemas.openxmlformats.org/presentationml/2006/ole">
            <mc:AlternateContent xmlns:mc="http://schemas.openxmlformats.org/markup-compatibility/2006">
              <mc:Choice xmlns:v="urn:schemas-microsoft-com:vml" Requires="v">
                <p:oleObj spid="_x0000_s141336" name="Document" r:id="rId4" imgW="5996940" imgH="1267968" progId="Word.Document.8">
                  <p:embed/>
                </p:oleObj>
              </mc:Choice>
              <mc:Fallback>
                <p:oleObj name="Document" r:id="rId4" imgW="5996940" imgH="1267968" progId="Word.Document.8">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138" y="1438275"/>
                        <a:ext cx="5994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3912" name="Text Box 8"/>
          <p:cNvSpPr txBox="1">
            <a:spLocks noChangeAspect="1" noChangeArrowheads="1"/>
          </p:cNvSpPr>
          <p:nvPr/>
        </p:nvSpPr>
        <p:spPr bwMode="auto">
          <a:xfrm>
            <a:off x="719138" y="2878138"/>
            <a:ext cx="390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SMF </a:t>
            </a:r>
            <a:r>
              <a:rPr lang="fr-FR" sz="2400" b="1">
                <a:effectLst>
                  <a:outerShdw blurRad="38100" dist="38100" dir="2700000" algn="tl">
                    <a:srgbClr val="DDDDDD"/>
                  </a:outerShdw>
                </a:effectLst>
                <a:cs typeface="+mn-cs"/>
                <a:sym typeface="Symbol" charset="0"/>
              </a:rPr>
              <a:t></a:t>
            </a:r>
            <a:r>
              <a:rPr lang="fr-FR" sz="2400">
                <a:cs typeface="+mn-cs"/>
                <a:sym typeface="Symbol" charset="0"/>
              </a:rPr>
              <a:t> </a:t>
            </a:r>
            <a:r>
              <a:rPr lang="fr-FR" sz="2400">
                <a:cs typeface="+mn-cs"/>
              </a:rPr>
              <a:t>Single Mode Fiber</a:t>
            </a:r>
          </a:p>
        </p:txBody>
      </p:sp>
      <p:sp>
        <p:nvSpPr>
          <p:cNvPr id="123913" name="Text Box 9"/>
          <p:cNvSpPr txBox="1">
            <a:spLocks noChangeAspect="1" noChangeArrowheads="1"/>
          </p:cNvSpPr>
          <p:nvPr/>
        </p:nvSpPr>
        <p:spPr bwMode="auto">
          <a:xfrm>
            <a:off x="719138" y="3417888"/>
            <a:ext cx="565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PMD </a:t>
            </a:r>
            <a:r>
              <a:rPr lang="fr-FR" sz="2400" b="1">
                <a:effectLst>
                  <a:outerShdw blurRad="38100" dist="38100" dir="2700000" algn="tl">
                    <a:srgbClr val="DDDDDD"/>
                  </a:outerShdw>
                </a:effectLst>
                <a:cs typeface="+mn-cs"/>
                <a:sym typeface="Symbol" charset="0"/>
              </a:rPr>
              <a:t></a:t>
            </a:r>
            <a:r>
              <a:rPr lang="fr-FR" sz="2400">
                <a:cs typeface="+mn-cs"/>
              </a:rPr>
              <a:t> </a:t>
            </a:r>
            <a:r>
              <a:rPr lang="en-US" sz="2400">
                <a:cs typeface="+mn-cs"/>
              </a:rPr>
              <a:t>Physical Layer Medium Dependant</a:t>
            </a:r>
            <a:endParaRPr lang="fr-FR" sz="2400">
              <a:cs typeface="+mn-cs"/>
            </a:endParaRPr>
          </a:p>
        </p:txBody>
      </p:sp>
      <p:sp>
        <p:nvSpPr>
          <p:cNvPr id="123914" name="Text Box 10"/>
          <p:cNvSpPr txBox="1">
            <a:spLocks noChangeAspect="1" noChangeArrowheads="1"/>
          </p:cNvSpPr>
          <p:nvPr/>
        </p:nvSpPr>
        <p:spPr bwMode="auto">
          <a:xfrm>
            <a:off x="719138" y="3957638"/>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LCF  </a:t>
            </a:r>
            <a:r>
              <a:rPr lang="fr-FR" sz="2400" b="1">
                <a:effectLst>
                  <a:outerShdw blurRad="38100" dist="38100" dir="2700000" algn="tl">
                    <a:srgbClr val="DDDDDD"/>
                  </a:outerShdw>
                </a:effectLst>
                <a:cs typeface="+mn-cs"/>
                <a:sym typeface="Symbol" charset="0"/>
              </a:rPr>
              <a:t></a:t>
            </a:r>
            <a:r>
              <a:rPr lang="fr-FR" sz="2400">
                <a:cs typeface="+mn-cs"/>
              </a:rPr>
              <a:t> Low Cost Fiber</a:t>
            </a:r>
          </a:p>
        </p:txBody>
      </p:sp>
      <p:sp>
        <p:nvSpPr>
          <p:cNvPr id="123915" name="Text Box 11"/>
          <p:cNvSpPr txBox="1">
            <a:spLocks noChangeAspect="1" noChangeArrowheads="1"/>
          </p:cNvSpPr>
          <p:nvPr/>
        </p:nvSpPr>
        <p:spPr bwMode="auto">
          <a:xfrm>
            <a:off x="719138" y="4497388"/>
            <a:ext cx="283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TP  </a:t>
            </a:r>
            <a:r>
              <a:rPr lang="fr-FR" sz="2400" b="1">
                <a:effectLst>
                  <a:outerShdw blurRad="38100" dist="38100" dir="2700000" algn="tl">
                    <a:srgbClr val="DDDDDD"/>
                  </a:outerShdw>
                </a:effectLst>
                <a:cs typeface="+mn-cs"/>
                <a:sym typeface="Symbol" charset="0"/>
              </a:rPr>
              <a:t></a:t>
            </a:r>
            <a:r>
              <a:rPr lang="fr-FR" sz="2400">
                <a:cs typeface="+mn-cs"/>
              </a:rPr>
              <a:t> Twisted pair</a:t>
            </a:r>
          </a:p>
        </p:txBody>
      </p:sp>
      <p:sp>
        <p:nvSpPr>
          <p:cNvPr id="123916" name="Text Box 12"/>
          <p:cNvSpPr txBox="1">
            <a:spLocks noChangeAspect="1" noChangeArrowheads="1"/>
          </p:cNvSpPr>
          <p:nvPr/>
        </p:nvSpPr>
        <p:spPr bwMode="auto">
          <a:xfrm>
            <a:off x="719138" y="5037138"/>
            <a:ext cx="46021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Encodage :</a:t>
            </a:r>
          </a:p>
          <a:p>
            <a:pPr lvl="1">
              <a:buFontTx/>
              <a:buChar char="•"/>
              <a:defRPr/>
            </a:pPr>
            <a:r>
              <a:rPr lang="fr-FR">
                <a:cs typeface="+mn-cs"/>
              </a:rPr>
              <a:t>4B/5B NRZI à 125 MHz sur fibre</a:t>
            </a:r>
          </a:p>
          <a:p>
            <a:pPr lvl="1">
              <a:buFontTx/>
              <a:buChar char="•"/>
              <a:defRPr/>
            </a:pPr>
            <a:r>
              <a:rPr lang="fr-FR">
                <a:cs typeface="+mn-cs"/>
              </a:rPr>
              <a:t>4B/5B MLT‑3 à 125 MHz pour TP</a:t>
            </a:r>
          </a:p>
        </p:txBody>
      </p:sp>
      <p:sp>
        <p:nvSpPr>
          <p:cNvPr id="2" name="Date Placeholder 1"/>
          <p:cNvSpPr>
            <a:spLocks noGrp="1"/>
          </p:cNvSpPr>
          <p:nvPr>
            <p:ph type="dt" sz="quarter" idx="10"/>
          </p:nvPr>
        </p:nvSpPr>
        <p:spPr/>
        <p:txBody>
          <a:bodyPr/>
          <a:lstStyle/>
          <a:p>
            <a:pPr>
              <a:defRPr/>
            </a:pPr>
            <a:r>
              <a:rPr lang="fr-FR" smtClean="0"/>
              <a:t>© </a:t>
            </a:r>
            <a:fld id="{3D760346-00C6-A04B-BCFE-2B639E26E3A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C1BDF9FE-3E6C-2649-B90D-8A670AA1537A}" type="slidenum">
              <a:rPr lang="fr-FR" smtClean="0"/>
              <a:pPr>
                <a:defRPr/>
              </a:pPr>
              <a:t>70</a:t>
            </a:fld>
            <a:endParaRPr lang="fr-F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 OSI &amp; IEEE 802</a:t>
            </a:r>
          </a:p>
        </p:txBody>
      </p:sp>
      <p:sp>
        <p:nvSpPr>
          <p:cNvPr id="68611" name="Rectangle 3"/>
          <p:cNvSpPr>
            <a:spLocks noGrp="1" noChangeAspect="1" noChangeArrowheads="1"/>
          </p:cNvSpPr>
          <p:nvPr>
            <p:ph type="body" sz="half" idx="1"/>
          </p:nvPr>
        </p:nvSpPr>
        <p:spPr>
          <a:xfrm>
            <a:off x="719138" y="1438275"/>
            <a:ext cx="1984375" cy="519113"/>
          </a:xfrm>
        </p:spPr>
        <p:txBody>
          <a:bodyPr>
            <a:spAutoFit/>
          </a:bodyPr>
          <a:lstStyle/>
          <a:p>
            <a:pPr>
              <a:defRPr/>
            </a:pPr>
            <a:r>
              <a:rPr lang="fr-FR" sz="2800" smtClean="0">
                <a:cs typeface="+mn-cs"/>
              </a:rPr>
              <a:t>Qui, Quoi</a:t>
            </a:r>
          </a:p>
        </p:txBody>
      </p:sp>
      <p:graphicFrame>
        <p:nvGraphicFramePr>
          <p:cNvPr id="143363" name="Object 5"/>
          <p:cNvGraphicFramePr>
            <a:graphicFrameLocks noGrp="1" noChangeAspect="1"/>
          </p:cNvGraphicFramePr>
          <p:nvPr>
            <p:ph type="clipArt" sz="half" idx="2"/>
          </p:nvPr>
        </p:nvGraphicFramePr>
        <p:xfrm>
          <a:off x="898525" y="1438275"/>
          <a:ext cx="7010400" cy="4527550"/>
        </p:xfrm>
        <a:graphic>
          <a:graphicData uri="http://schemas.openxmlformats.org/presentationml/2006/ole">
            <mc:AlternateContent xmlns:mc="http://schemas.openxmlformats.org/markup-compatibility/2006">
              <mc:Choice xmlns:v="urn:schemas-microsoft-com:vml" Requires="v">
                <p:oleObj spid="_x0000_s143380" name="Clip" r:id="rId3" imgW="8536948" imgH="5510866" progId="MS_ClipArt_Gallery.2">
                  <p:embed/>
                </p:oleObj>
              </mc:Choice>
              <mc:Fallback>
                <p:oleObj name="Clip" r:id="rId3" imgW="8536948" imgH="5510866"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525" y="1438275"/>
                        <a:ext cx="70104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5A5A9316-115B-1248-A68E-8554BEAE9E7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44AE5DE-D523-4542-8CC4-1651EEADAA57}" type="slidenum">
              <a:rPr lang="fr-FR" smtClean="0"/>
              <a:pPr>
                <a:defRPr/>
              </a:pPr>
              <a:t>71</a:t>
            </a:fld>
            <a:endParaRPr lang="fr-F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spect="1" noChangeArrowheads="1"/>
          </p:cNvSpPr>
          <p:nvPr>
            <p:ph type="title"/>
          </p:nvPr>
        </p:nvSpPr>
        <p:spPr>
          <a:xfrm>
            <a:off x="685800" y="0"/>
            <a:ext cx="7772400" cy="701675"/>
          </a:xfrm>
        </p:spPr>
        <p:txBody>
          <a:bodyPr>
            <a:spAutoFit/>
          </a:bodyPr>
          <a:lstStyle/>
          <a:p>
            <a:pPr>
              <a:defRPr/>
            </a:pPr>
            <a:r>
              <a:rPr lang="fr-FR" sz="4000" smtClean="0">
                <a:cs typeface="+mj-cs"/>
              </a:rPr>
              <a:t>Relations OSI &amp; FDDI</a:t>
            </a:r>
          </a:p>
        </p:txBody>
      </p:sp>
      <p:graphicFrame>
        <p:nvGraphicFramePr>
          <p:cNvPr id="144386" name="Object 4"/>
          <p:cNvGraphicFramePr>
            <a:graphicFrameLocks noChangeAspect="1"/>
          </p:cNvGraphicFramePr>
          <p:nvPr/>
        </p:nvGraphicFramePr>
        <p:xfrm>
          <a:off x="228600" y="1460500"/>
          <a:ext cx="8686800" cy="4940300"/>
        </p:xfrm>
        <a:graphic>
          <a:graphicData uri="http://schemas.openxmlformats.org/presentationml/2006/ole">
            <mc:AlternateContent xmlns:mc="http://schemas.openxmlformats.org/markup-compatibility/2006">
              <mc:Choice xmlns:v="urn:schemas-microsoft-com:vml" Requires="v">
                <p:oleObj spid="_x0000_s144403" name="Clip" r:id="rId3" imgW="19387143" imgH="11024031" progId="MS_ClipArt_Gallery.2">
                  <p:embed/>
                </p:oleObj>
              </mc:Choice>
              <mc:Fallback>
                <p:oleObj name="Clip" r:id="rId3" imgW="19387143" imgH="11024031"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60500"/>
                        <a:ext cx="8686800" cy="494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E02529C4-AF85-2E46-A809-306B51375D2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EF6BE6E-1747-CA4E-AC89-23FBC21FE449}" type="slidenum">
              <a:rPr lang="fr-FR" smtClean="0"/>
              <a:pPr>
                <a:defRPr/>
              </a:pPr>
              <a:t>72</a:t>
            </a:fld>
            <a:endParaRPr lang="fr-F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Bus Optique</a:t>
            </a:r>
          </a:p>
        </p:txBody>
      </p:sp>
      <p:sp>
        <p:nvSpPr>
          <p:cNvPr id="67587" name="Rectangle 3"/>
          <p:cNvSpPr>
            <a:spLocks noGrp="1" noChangeAspect="1" noChangeArrowheads="1"/>
          </p:cNvSpPr>
          <p:nvPr>
            <p:ph type="body" sz="half" idx="1"/>
          </p:nvPr>
        </p:nvSpPr>
        <p:spPr>
          <a:xfrm>
            <a:off x="682625" y="3275013"/>
            <a:ext cx="3810000" cy="1544637"/>
          </a:xfrm>
        </p:spPr>
        <p:txBody>
          <a:bodyPr>
            <a:spAutoFit/>
          </a:bodyPr>
          <a:lstStyle/>
          <a:p>
            <a:pPr>
              <a:defRPr/>
            </a:pPr>
            <a:r>
              <a:rPr lang="fr-FR" sz="2800" smtClean="0">
                <a:cs typeface="+mn-cs"/>
              </a:rPr>
              <a:t>Paire Optique</a:t>
            </a:r>
          </a:p>
          <a:p>
            <a:pPr>
              <a:defRPr/>
            </a:pPr>
            <a:r>
              <a:rPr lang="fr-FR" sz="2800" smtClean="0">
                <a:cs typeface="+mn-cs"/>
              </a:rPr>
              <a:t>en monoMode</a:t>
            </a:r>
          </a:p>
          <a:p>
            <a:pPr>
              <a:defRPr/>
            </a:pPr>
            <a:r>
              <a:rPr lang="fr-FR" sz="2800" smtClean="0">
                <a:cs typeface="+mn-cs"/>
              </a:rPr>
              <a:t>multiMode</a:t>
            </a:r>
          </a:p>
        </p:txBody>
      </p:sp>
      <p:graphicFrame>
        <p:nvGraphicFramePr>
          <p:cNvPr id="145411" name="Object 4"/>
          <p:cNvGraphicFramePr>
            <a:graphicFrameLocks noGrp="1" noChangeAspect="1"/>
          </p:cNvGraphicFramePr>
          <p:nvPr>
            <p:ph type="clipArt" sz="half" idx="2"/>
          </p:nvPr>
        </p:nvGraphicFramePr>
        <p:xfrm>
          <a:off x="4645025" y="2776538"/>
          <a:ext cx="3810000" cy="2541587"/>
        </p:xfrm>
        <a:graphic>
          <a:graphicData uri="http://schemas.openxmlformats.org/presentationml/2006/ole">
            <mc:AlternateContent xmlns:mc="http://schemas.openxmlformats.org/markup-compatibility/2006">
              <mc:Choice xmlns:v="urn:schemas-microsoft-com:vml" Requires="v">
                <p:oleObj spid="_x0000_s145428" name="Clip" r:id="rId3" imgW="5550195" imgH="3681367" progId="MS_ClipArt_Gallery.2">
                  <p:embed/>
                </p:oleObj>
              </mc:Choice>
              <mc:Fallback>
                <p:oleObj name="Clip" r:id="rId3" imgW="5550195" imgH="3681367"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5025" y="2776538"/>
                        <a:ext cx="3810000"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B5FE579A-2248-224D-A9EE-216077246617}"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772520DF-449D-884A-92D5-02B20F4996CA}" type="slidenum">
              <a:rPr lang="fr-FR" smtClean="0"/>
              <a:pPr>
                <a:defRPr/>
              </a:pPr>
              <a:t>73</a:t>
            </a:fld>
            <a:endParaRPr lang="fr-F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spect="1" noChangeArrowheads="1"/>
          </p:cNvSpPr>
          <p:nvPr>
            <p:ph type="title"/>
          </p:nvPr>
        </p:nvSpPr>
        <p:spPr>
          <a:xfrm>
            <a:off x="685800" y="0"/>
            <a:ext cx="7772400" cy="701675"/>
          </a:xfrm>
        </p:spPr>
        <p:txBody>
          <a:bodyPr>
            <a:spAutoFit/>
          </a:bodyPr>
          <a:lstStyle/>
          <a:p>
            <a:pPr>
              <a:defRPr/>
            </a:pPr>
            <a:r>
              <a:rPr lang="fr-FR" sz="4000" smtClean="0">
                <a:cs typeface="+mj-cs"/>
              </a:rPr>
              <a:t>Relations OSI</a:t>
            </a:r>
          </a:p>
        </p:txBody>
      </p:sp>
      <p:graphicFrame>
        <p:nvGraphicFramePr>
          <p:cNvPr id="146434" name="Object 4"/>
          <p:cNvGraphicFramePr>
            <a:graphicFrameLocks noChangeAspect="1"/>
          </p:cNvGraphicFramePr>
          <p:nvPr/>
        </p:nvGraphicFramePr>
        <p:xfrm>
          <a:off x="1600200" y="685800"/>
          <a:ext cx="6019800" cy="5745163"/>
        </p:xfrm>
        <a:graphic>
          <a:graphicData uri="http://schemas.openxmlformats.org/presentationml/2006/ole">
            <mc:AlternateContent xmlns:mc="http://schemas.openxmlformats.org/markup-compatibility/2006">
              <mc:Choice xmlns:v="urn:schemas-microsoft-com:vml" Requires="v">
                <p:oleObj spid="_x0000_s146451" name="Clip" r:id="rId3" imgW="14799791" imgH="14128499" progId="MS_ClipArt_Gallery.2">
                  <p:embed/>
                </p:oleObj>
              </mc:Choice>
              <mc:Fallback>
                <p:oleObj name="Clip" r:id="rId3" imgW="14799791" imgH="14128499" progId="MS_ClipArt_Gallery.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685800"/>
                        <a:ext cx="6019800" cy="574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8232C87D-12C3-0247-8B4B-EFD7425E3F8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945764A7-B9B7-A54D-8E53-74D92404B9F1}" type="slidenum">
              <a:rPr lang="fr-FR" smtClean="0"/>
              <a:pPr>
                <a:defRPr/>
              </a:pPr>
              <a:t>74</a:t>
            </a:fld>
            <a:endParaRPr lang="fr-F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9" name="Rectangle 11"/>
          <p:cNvSpPr>
            <a:spLocks noChangeArrowheads="1"/>
          </p:cNvSpPr>
          <p:nvPr/>
        </p:nvSpPr>
        <p:spPr bwMode="auto">
          <a:xfrm>
            <a:off x="955675" y="3789363"/>
            <a:ext cx="1439863"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38" name="Rectangle 10"/>
          <p:cNvSpPr>
            <a:spLocks noChangeArrowheads="1"/>
          </p:cNvSpPr>
          <p:nvPr/>
        </p:nvSpPr>
        <p:spPr bwMode="auto">
          <a:xfrm>
            <a:off x="955675" y="3465513"/>
            <a:ext cx="1439863"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37" name="Rectangle 9"/>
          <p:cNvSpPr>
            <a:spLocks noChangeArrowheads="1"/>
          </p:cNvSpPr>
          <p:nvPr/>
        </p:nvSpPr>
        <p:spPr bwMode="auto">
          <a:xfrm>
            <a:off x="955675" y="3141663"/>
            <a:ext cx="1439863"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3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en-US" sz="4000" b="1" i="1" smtClean="0">
                <a:effectLst>
                  <a:outerShdw blurRad="38100" dist="38100" dir="2700000" algn="tl">
                    <a:srgbClr val="DDDDDD"/>
                  </a:outerShdw>
                </a:effectLst>
                <a:cs typeface="+mj-cs"/>
              </a:rPr>
              <a:t>Repeater</a:t>
            </a:r>
            <a:endParaRPr lang="fr-FR" sz="4000" smtClean="0">
              <a:cs typeface="+mj-cs"/>
            </a:endParaRPr>
          </a:p>
        </p:txBody>
      </p:sp>
      <p:sp>
        <p:nvSpPr>
          <p:cNvPr id="73733" name="Rectangle 5"/>
          <p:cNvSpPr>
            <a:spLocks noChangeArrowheads="1"/>
          </p:cNvSpPr>
          <p:nvPr/>
        </p:nvSpPr>
        <p:spPr bwMode="auto">
          <a:xfrm>
            <a:off x="955675" y="1846263"/>
            <a:ext cx="1439863"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34" name="Rectangle 6"/>
          <p:cNvSpPr>
            <a:spLocks noChangeArrowheads="1"/>
          </p:cNvSpPr>
          <p:nvPr/>
        </p:nvSpPr>
        <p:spPr bwMode="auto">
          <a:xfrm>
            <a:off x="955675" y="2170113"/>
            <a:ext cx="1439863"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35" name="Rectangle 7"/>
          <p:cNvSpPr>
            <a:spLocks noChangeArrowheads="1"/>
          </p:cNvSpPr>
          <p:nvPr/>
        </p:nvSpPr>
        <p:spPr bwMode="auto">
          <a:xfrm>
            <a:off x="955675" y="2493963"/>
            <a:ext cx="1439863"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36" name="Rectangle 8"/>
          <p:cNvSpPr>
            <a:spLocks noChangeArrowheads="1"/>
          </p:cNvSpPr>
          <p:nvPr/>
        </p:nvSpPr>
        <p:spPr bwMode="auto">
          <a:xfrm>
            <a:off x="955675" y="2819400"/>
            <a:ext cx="1439863"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3740" name="Text Box 12"/>
          <p:cNvSpPr txBox="1">
            <a:spLocks noChangeAspect="1" noChangeArrowheads="1"/>
          </p:cNvSpPr>
          <p:nvPr/>
        </p:nvSpPr>
        <p:spPr bwMode="auto">
          <a:xfrm>
            <a:off x="2609850" y="4419600"/>
            <a:ext cx="1006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800" b="1">
                <a:cs typeface="+mn-cs"/>
              </a:rPr>
              <a:t>802.3</a:t>
            </a:r>
          </a:p>
        </p:txBody>
      </p:sp>
      <p:sp>
        <p:nvSpPr>
          <p:cNvPr id="73741" name="Rectangle 13"/>
          <p:cNvSpPr>
            <a:spLocks noChangeArrowheads="1"/>
          </p:cNvSpPr>
          <p:nvPr/>
        </p:nvSpPr>
        <p:spPr bwMode="auto">
          <a:xfrm>
            <a:off x="6713538" y="3805238"/>
            <a:ext cx="1439862"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42" name="Rectangle 14"/>
          <p:cNvSpPr>
            <a:spLocks noChangeArrowheads="1"/>
          </p:cNvSpPr>
          <p:nvPr/>
        </p:nvSpPr>
        <p:spPr bwMode="auto">
          <a:xfrm>
            <a:off x="6713538" y="3481388"/>
            <a:ext cx="143986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43" name="Rectangle 15"/>
          <p:cNvSpPr>
            <a:spLocks noChangeArrowheads="1"/>
          </p:cNvSpPr>
          <p:nvPr/>
        </p:nvSpPr>
        <p:spPr bwMode="auto">
          <a:xfrm>
            <a:off x="6713538" y="3157538"/>
            <a:ext cx="143986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44" name="Rectangle 16"/>
          <p:cNvSpPr>
            <a:spLocks noChangeArrowheads="1"/>
          </p:cNvSpPr>
          <p:nvPr/>
        </p:nvSpPr>
        <p:spPr bwMode="auto">
          <a:xfrm>
            <a:off x="6713538" y="1862138"/>
            <a:ext cx="1439862"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45" name="Rectangle 17"/>
          <p:cNvSpPr>
            <a:spLocks noChangeArrowheads="1"/>
          </p:cNvSpPr>
          <p:nvPr/>
        </p:nvSpPr>
        <p:spPr bwMode="auto">
          <a:xfrm>
            <a:off x="6713538" y="2185988"/>
            <a:ext cx="1439862"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46" name="Rectangle 18"/>
          <p:cNvSpPr>
            <a:spLocks noChangeArrowheads="1"/>
          </p:cNvSpPr>
          <p:nvPr/>
        </p:nvSpPr>
        <p:spPr bwMode="auto">
          <a:xfrm>
            <a:off x="6713538" y="2509838"/>
            <a:ext cx="1439862"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47" name="Rectangle 19"/>
          <p:cNvSpPr>
            <a:spLocks noChangeArrowheads="1"/>
          </p:cNvSpPr>
          <p:nvPr/>
        </p:nvSpPr>
        <p:spPr bwMode="auto">
          <a:xfrm>
            <a:off x="6713538" y="2835275"/>
            <a:ext cx="1439862"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3748" name="Rectangle 20"/>
          <p:cNvSpPr>
            <a:spLocks noChangeArrowheads="1"/>
          </p:cNvSpPr>
          <p:nvPr/>
        </p:nvSpPr>
        <p:spPr bwMode="auto">
          <a:xfrm>
            <a:off x="3833813" y="3810000"/>
            <a:ext cx="1439862" cy="233363"/>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73757" name="Line 29"/>
          <p:cNvSpPr>
            <a:spLocks noChangeShapeType="1"/>
          </p:cNvSpPr>
          <p:nvPr/>
        </p:nvSpPr>
        <p:spPr bwMode="auto">
          <a:xfrm>
            <a:off x="7450138" y="3810000"/>
            <a:ext cx="0" cy="233363"/>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3758" name="Line 30"/>
          <p:cNvSpPr>
            <a:spLocks noChangeShapeType="1"/>
          </p:cNvSpPr>
          <p:nvPr/>
        </p:nvSpPr>
        <p:spPr bwMode="auto">
          <a:xfrm>
            <a:off x="7450138" y="1905000"/>
            <a:ext cx="0" cy="1800225"/>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3759" name="Line 31"/>
          <p:cNvSpPr>
            <a:spLocks noChangeShapeType="1"/>
          </p:cNvSpPr>
          <p:nvPr/>
        </p:nvSpPr>
        <p:spPr bwMode="auto">
          <a:xfrm>
            <a:off x="1676400" y="1905000"/>
            <a:ext cx="0" cy="1800225"/>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3760" name="Line 32"/>
          <p:cNvSpPr>
            <a:spLocks noChangeShapeType="1"/>
          </p:cNvSpPr>
          <p:nvPr/>
        </p:nvSpPr>
        <p:spPr bwMode="auto">
          <a:xfrm>
            <a:off x="1676400" y="3795713"/>
            <a:ext cx="0" cy="2333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3766" name="Arc 38"/>
          <p:cNvSpPr>
            <a:spLocks noChangeAspect="1"/>
          </p:cNvSpPr>
          <p:nvPr/>
        </p:nvSpPr>
        <p:spPr bwMode="auto">
          <a:xfrm rot="18900000">
            <a:off x="4303713" y="3744913"/>
            <a:ext cx="503237" cy="5032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3768" name="Text Box 40"/>
          <p:cNvSpPr txBox="1">
            <a:spLocks noChangeAspect="1" noChangeArrowheads="1"/>
          </p:cNvSpPr>
          <p:nvPr/>
        </p:nvSpPr>
        <p:spPr bwMode="auto">
          <a:xfrm>
            <a:off x="5505450" y="4419600"/>
            <a:ext cx="1006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800" b="1">
                <a:cs typeface="+mn-cs"/>
              </a:rPr>
              <a:t>802.3</a:t>
            </a:r>
          </a:p>
        </p:txBody>
      </p:sp>
      <p:cxnSp>
        <p:nvCxnSpPr>
          <p:cNvPr id="73772" name="AutoShape 44"/>
          <p:cNvCxnSpPr>
            <a:cxnSpLocks noChangeShapeType="1"/>
            <a:stCxn id="73760" idx="1"/>
            <a:endCxn id="73740" idx="1"/>
          </p:cNvCxnSpPr>
          <p:nvPr/>
        </p:nvCxnSpPr>
        <p:spPr bwMode="auto">
          <a:xfrm rot="16200000" flipH="1">
            <a:off x="1824831" y="3894932"/>
            <a:ext cx="636587" cy="93345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773" name="AutoShape 45"/>
          <p:cNvCxnSpPr>
            <a:cxnSpLocks noChangeShapeType="1"/>
            <a:stCxn id="73740" idx="3"/>
            <a:endCxn id="73766" idx="0"/>
          </p:cNvCxnSpPr>
          <p:nvPr/>
        </p:nvCxnSpPr>
        <p:spPr bwMode="auto">
          <a:xfrm flipV="1">
            <a:off x="3616325" y="3987800"/>
            <a:ext cx="573088" cy="692150"/>
          </a:xfrm>
          <a:prstGeom prst="bentConnector4">
            <a:avLst>
              <a:gd name="adj1" fmla="val 50694"/>
              <a:gd name="adj2" fmla="val 160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774" name="AutoShape 46"/>
          <p:cNvCxnSpPr>
            <a:cxnSpLocks noChangeShapeType="1"/>
            <a:stCxn id="73766" idx="1"/>
            <a:endCxn id="73768" idx="1"/>
          </p:cNvCxnSpPr>
          <p:nvPr/>
        </p:nvCxnSpPr>
        <p:spPr bwMode="auto">
          <a:xfrm rot="16200000" flipH="1">
            <a:off x="4875213" y="4049713"/>
            <a:ext cx="674687" cy="585787"/>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775" name="AutoShape 47"/>
          <p:cNvCxnSpPr>
            <a:cxnSpLocks noChangeShapeType="1"/>
            <a:stCxn id="73768" idx="3"/>
            <a:endCxn id="73757" idx="1"/>
          </p:cNvCxnSpPr>
          <p:nvPr/>
        </p:nvCxnSpPr>
        <p:spPr bwMode="auto">
          <a:xfrm flipV="1">
            <a:off x="6511925" y="4057650"/>
            <a:ext cx="938213" cy="62230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Date Placeholder 1"/>
          <p:cNvSpPr>
            <a:spLocks noGrp="1"/>
          </p:cNvSpPr>
          <p:nvPr>
            <p:ph type="dt" sz="quarter" idx="10"/>
          </p:nvPr>
        </p:nvSpPr>
        <p:spPr/>
        <p:txBody>
          <a:bodyPr/>
          <a:lstStyle/>
          <a:p>
            <a:pPr>
              <a:defRPr/>
            </a:pPr>
            <a:r>
              <a:rPr lang="fr-FR" smtClean="0"/>
              <a:t>© </a:t>
            </a:r>
            <a:fld id="{68A6D01A-A1FE-4142-871D-2D9E6693F2C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D009C43-98FB-E746-810D-F179A6D2DFE4}" type="slidenum">
              <a:rPr lang="fr-FR" smtClean="0"/>
              <a:pPr>
                <a:defRPr/>
              </a:pPr>
              <a:t>75</a:t>
            </a:fld>
            <a:endParaRPr lang="fr-FR"/>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4572000" y="3810000"/>
            <a:ext cx="684213" cy="233363"/>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79" name="Rectangle 3"/>
          <p:cNvSpPr>
            <a:spLocks noChangeArrowheads="1"/>
          </p:cNvSpPr>
          <p:nvPr/>
        </p:nvSpPr>
        <p:spPr bwMode="auto">
          <a:xfrm>
            <a:off x="955675" y="3789363"/>
            <a:ext cx="1439863"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80" name="Rectangle 4"/>
          <p:cNvSpPr>
            <a:spLocks noChangeArrowheads="1"/>
          </p:cNvSpPr>
          <p:nvPr/>
        </p:nvSpPr>
        <p:spPr bwMode="auto">
          <a:xfrm>
            <a:off x="955675" y="3465513"/>
            <a:ext cx="1439863"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81" name="Rectangle 5"/>
          <p:cNvSpPr>
            <a:spLocks noChangeArrowheads="1"/>
          </p:cNvSpPr>
          <p:nvPr/>
        </p:nvSpPr>
        <p:spPr bwMode="auto">
          <a:xfrm>
            <a:off x="955675" y="3141663"/>
            <a:ext cx="1439863"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82" name="Rectangle 6"/>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en-US" sz="4000" b="1" i="1" smtClean="0">
                <a:effectLst>
                  <a:outerShdw blurRad="38100" dist="38100" dir="2700000" algn="tl">
                    <a:srgbClr val="DDDDDD"/>
                  </a:outerShdw>
                </a:effectLst>
                <a:cs typeface="+mj-cs"/>
              </a:rPr>
              <a:t>Bridge</a:t>
            </a:r>
            <a:endParaRPr lang="fr-FR" sz="4000" smtClean="0">
              <a:cs typeface="+mj-cs"/>
            </a:endParaRPr>
          </a:p>
        </p:txBody>
      </p:sp>
      <p:sp>
        <p:nvSpPr>
          <p:cNvPr id="101383" name="Rectangle 7"/>
          <p:cNvSpPr>
            <a:spLocks noChangeArrowheads="1"/>
          </p:cNvSpPr>
          <p:nvPr/>
        </p:nvSpPr>
        <p:spPr bwMode="auto">
          <a:xfrm>
            <a:off x="955675" y="1846263"/>
            <a:ext cx="1439863"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84" name="Rectangle 8"/>
          <p:cNvSpPr>
            <a:spLocks noChangeArrowheads="1"/>
          </p:cNvSpPr>
          <p:nvPr/>
        </p:nvSpPr>
        <p:spPr bwMode="auto">
          <a:xfrm>
            <a:off x="955675" y="2170113"/>
            <a:ext cx="1439863"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85" name="Rectangle 9"/>
          <p:cNvSpPr>
            <a:spLocks noChangeArrowheads="1"/>
          </p:cNvSpPr>
          <p:nvPr/>
        </p:nvSpPr>
        <p:spPr bwMode="auto">
          <a:xfrm>
            <a:off x="955675" y="2493963"/>
            <a:ext cx="1439863"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86" name="Rectangle 10"/>
          <p:cNvSpPr>
            <a:spLocks noChangeArrowheads="1"/>
          </p:cNvSpPr>
          <p:nvPr/>
        </p:nvSpPr>
        <p:spPr bwMode="auto">
          <a:xfrm>
            <a:off x="955675" y="2819400"/>
            <a:ext cx="1439863"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1387" name="Text Box 11"/>
          <p:cNvSpPr txBox="1">
            <a:spLocks noChangeAspect="1" noChangeArrowheads="1"/>
          </p:cNvSpPr>
          <p:nvPr/>
        </p:nvSpPr>
        <p:spPr bwMode="auto">
          <a:xfrm>
            <a:off x="2609850" y="4329113"/>
            <a:ext cx="1006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Trame ?</a:t>
            </a:r>
          </a:p>
        </p:txBody>
      </p:sp>
      <p:sp>
        <p:nvSpPr>
          <p:cNvPr id="101388" name="Rectangle 12"/>
          <p:cNvSpPr>
            <a:spLocks noChangeArrowheads="1"/>
          </p:cNvSpPr>
          <p:nvPr/>
        </p:nvSpPr>
        <p:spPr bwMode="auto">
          <a:xfrm>
            <a:off x="6713538" y="3805238"/>
            <a:ext cx="1439862"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89" name="Rectangle 13"/>
          <p:cNvSpPr>
            <a:spLocks noChangeArrowheads="1"/>
          </p:cNvSpPr>
          <p:nvPr/>
        </p:nvSpPr>
        <p:spPr bwMode="auto">
          <a:xfrm>
            <a:off x="6713538" y="3481388"/>
            <a:ext cx="143986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90" name="Rectangle 14"/>
          <p:cNvSpPr>
            <a:spLocks noChangeArrowheads="1"/>
          </p:cNvSpPr>
          <p:nvPr/>
        </p:nvSpPr>
        <p:spPr bwMode="auto">
          <a:xfrm>
            <a:off x="6713538" y="3157538"/>
            <a:ext cx="143986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91" name="Rectangle 15"/>
          <p:cNvSpPr>
            <a:spLocks noChangeArrowheads="1"/>
          </p:cNvSpPr>
          <p:nvPr/>
        </p:nvSpPr>
        <p:spPr bwMode="auto">
          <a:xfrm>
            <a:off x="6713538" y="1862138"/>
            <a:ext cx="1439862"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92" name="Rectangle 16"/>
          <p:cNvSpPr>
            <a:spLocks noChangeArrowheads="1"/>
          </p:cNvSpPr>
          <p:nvPr/>
        </p:nvSpPr>
        <p:spPr bwMode="auto">
          <a:xfrm>
            <a:off x="6713538" y="2185988"/>
            <a:ext cx="1439862"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93" name="Rectangle 17"/>
          <p:cNvSpPr>
            <a:spLocks noChangeArrowheads="1"/>
          </p:cNvSpPr>
          <p:nvPr/>
        </p:nvSpPr>
        <p:spPr bwMode="auto">
          <a:xfrm>
            <a:off x="6713538" y="2509838"/>
            <a:ext cx="1439862"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94" name="Rectangle 18"/>
          <p:cNvSpPr>
            <a:spLocks noChangeArrowheads="1"/>
          </p:cNvSpPr>
          <p:nvPr/>
        </p:nvSpPr>
        <p:spPr bwMode="auto">
          <a:xfrm>
            <a:off x="6713538" y="2835275"/>
            <a:ext cx="1439862"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1395" name="Rectangle 19"/>
          <p:cNvSpPr>
            <a:spLocks noChangeArrowheads="1"/>
          </p:cNvSpPr>
          <p:nvPr/>
        </p:nvSpPr>
        <p:spPr bwMode="auto">
          <a:xfrm>
            <a:off x="3833813" y="3810000"/>
            <a:ext cx="684212" cy="233363"/>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1396" name="Line 20"/>
          <p:cNvSpPr>
            <a:spLocks noChangeShapeType="1"/>
          </p:cNvSpPr>
          <p:nvPr/>
        </p:nvSpPr>
        <p:spPr bwMode="auto">
          <a:xfrm>
            <a:off x="7450138" y="3489325"/>
            <a:ext cx="0" cy="53975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1397" name="Line 21"/>
          <p:cNvSpPr>
            <a:spLocks noChangeShapeType="1"/>
          </p:cNvSpPr>
          <p:nvPr/>
        </p:nvSpPr>
        <p:spPr bwMode="auto">
          <a:xfrm>
            <a:off x="7450138" y="1905000"/>
            <a:ext cx="0" cy="151130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1398" name="Line 22"/>
          <p:cNvSpPr>
            <a:spLocks noChangeShapeType="1"/>
          </p:cNvSpPr>
          <p:nvPr/>
        </p:nvSpPr>
        <p:spPr bwMode="auto">
          <a:xfrm>
            <a:off x="1676400" y="1905000"/>
            <a:ext cx="0" cy="151130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1399" name="Line 23"/>
          <p:cNvSpPr>
            <a:spLocks noChangeShapeType="1"/>
          </p:cNvSpPr>
          <p:nvPr/>
        </p:nvSpPr>
        <p:spPr bwMode="auto">
          <a:xfrm>
            <a:off x="1676400" y="3489325"/>
            <a:ext cx="0" cy="53975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1400" name="Text Box 24"/>
          <p:cNvSpPr txBox="1">
            <a:spLocks noChangeAspect="1" noChangeArrowheads="1"/>
          </p:cNvSpPr>
          <p:nvPr/>
        </p:nvSpPr>
        <p:spPr bwMode="auto">
          <a:xfrm>
            <a:off x="5505450" y="4329113"/>
            <a:ext cx="1006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Trame ?</a:t>
            </a:r>
          </a:p>
        </p:txBody>
      </p:sp>
      <p:cxnSp>
        <p:nvCxnSpPr>
          <p:cNvPr id="101401" name="AutoShape 25"/>
          <p:cNvCxnSpPr>
            <a:cxnSpLocks noChangeShapeType="1"/>
            <a:stCxn id="101399" idx="1"/>
            <a:endCxn id="101387" idx="1"/>
          </p:cNvCxnSpPr>
          <p:nvPr/>
        </p:nvCxnSpPr>
        <p:spPr bwMode="auto">
          <a:xfrm rot="16200000" flipH="1">
            <a:off x="1824831" y="3894932"/>
            <a:ext cx="636587" cy="93345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1402" name="AutoShape 26"/>
          <p:cNvCxnSpPr>
            <a:cxnSpLocks noChangeShapeType="1"/>
            <a:stCxn id="101400" idx="3"/>
            <a:endCxn id="101396" idx="1"/>
          </p:cNvCxnSpPr>
          <p:nvPr/>
        </p:nvCxnSpPr>
        <p:spPr bwMode="auto">
          <a:xfrm flipV="1">
            <a:off x="6511925" y="4043363"/>
            <a:ext cx="938213" cy="636587"/>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1403" name="Rectangle 27"/>
          <p:cNvSpPr>
            <a:spLocks noChangeArrowheads="1"/>
          </p:cNvSpPr>
          <p:nvPr/>
        </p:nvSpPr>
        <p:spPr bwMode="auto">
          <a:xfrm>
            <a:off x="3817938" y="3505200"/>
            <a:ext cx="143986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en-US" sz="1800">
                <a:cs typeface="+mn-cs"/>
              </a:rPr>
              <a:t>M.A.C. Level</a:t>
            </a:r>
          </a:p>
        </p:txBody>
      </p:sp>
      <p:sp>
        <p:nvSpPr>
          <p:cNvPr id="101404" name="Line 28"/>
          <p:cNvSpPr>
            <a:spLocks noChangeShapeType="1"/>
          </p:cNvSpPr>
          <p:nvPr/>
        </p:nvSpPr>
        <p:spPr bwMode="auto">
          <a:xfrm>
            <a:off x="4176713" y="3810000"/>
            <a:ext cx="0" cy="233363"/>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1405" name="Line 29"/>
          <p:cNvSpPr>
            <a:spLocks noChangeShapeType="1"/>
          </p:cNvSpPr>
          <p:nvPr/>
        </p:nvSpPr>
        <p:spPr bwMode="auto">
          <a:xfrm>
            <a:off x="4913313" y="3810000"/>
            <a:ext cx="0" cy="233363"/>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101407" name="AutoShape 31"/>
          <p:cNvCxnSpPr>
            <a:cxnSpLocks noChangeShapeType="1"/>
            <a:stCxn id="101404" idx="1"/>
            <a:endCxn id="101387" idx="3"/>
          </p:cNvCxnSpPr>
          <p:nvPr/>
        </p:nvCxnSpPr>
        <p:spPr bwMode="auto">
          <a:xfrm rot="5400000">
            <a:off x="3585369" y="4088606"/>
            <a:ext cx="622300" cy="560388"/>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1408" name="AutoShape 32"/>
          <p:cNvCxnSpPr>
            <a:cxnSpLocks noChangeShapeType="1"/>
            <a:stCxn id="101405" idx="1"/>
            <a:endCxn id="101400" idx="1"/>
          </p:cNvCxnSpPr>
          <p:nvPr/>
        </p:nvCxnSpPr>
        <p:spPr bwMode="auto">
          <a:xfrm rot="16200000" flipH="1">
            <a:off x="4898232" y="4072731"/>
            <a:ext cx="622300" cy="592137"/>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1410" name="Rectangle 34"/>
          <p:cNvSpPr>
            <a:spLocks noChangeArrowheads="1"/>
          </p:cNvSpPr>
          <p:nvPr/>
        </p:nvSpPr>
        <p:spPr bwMode="auto">
          <a:xfrm>
            <a:off x="3817938" y="3271838"/>
            <a:ext cx="143986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lgn="ctr">
              <a:defRPr/>
            </a:pPr>
            <a:r>
              <a:rPr lang="fr-FR" sz="1800">
                <a:cs typeface="+mn-cs"/>
              </a:rPr>
              <a:t>L.L.C. </a:t>
            </a:r>
            <a:r>
              <a:rPr lang="en-US" sz="1800">
                <a:cs typeface="+mn-cs"/>
              </a:rPr>
              <a:t>Level</a:t>
            </a:r>
            <a:endParaRPr lang="fr-FR" sz="1800">
              <a:cs typeface="+mn-cs"/>
            </a:endParaRPr>
          </a:p>
        </p:txBody>
      </p:sp>
      <p:sp>
        <p:nvSpPr>
          <p:cNvPr id="2" name="Date Placeholder 1"/>
          <p:cNvSpPr>
            <a:spLocks noGrp="1"/>
          </p:cNvSpPr>
          <p:nvPr>
            <p:ph type="dt" sz="quarter" idx="10"/>
          </p:nvPr>
        </p:nvSpPr>
        <p:spPr/>
        <p:txBody>
          <a:bodyPr/>
          <a:lstStyle/>
          <a:p>
            <a:pPr>
              <a:defRPr/>
            </a:pPr>
            <a:r>
              <a:rPr lang="fr-FR" smtClean="0"/>
              <a:t>© </a:t>
            </a:r>
            <a:fld id="{12E2C964-E22F-C741-A8B1-54991E8C2388}"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C4777ECA-3E1C-FB4D-BBAB-FAA21C5143CE}" type="slidenum">
              <a:rPr lang="fr-FR" smtClean="0"/>
              <a:pPr>
                <a:defRPr/>
              </a:pPr>
              <a:t>76</a:t>
            </a:fld>
            <a:endParaRPr lang="fr-F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4" name="Rectangle 30"/>
          <p:cNvSpPr>
            <a:spLocks noChangeArrowheads="1"/>
          </p:cNvSpPr>
          <p:nvPr/>
        </p:nvSpPr>
        <p:spPr bwMode="auto">
          <a:xfrm>
            <a:off x="4572000" y="3106738"/>
            <a:ext cx="684213"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06" name="Rectangle 2"/>
          <p:cNvSpPr>
            <a:spLocks noChangeArrowheads="1"/>
          </p:cNvSpPr>
          <p:nvPr/>
        </p:nvSpPr>
        <p:spPr bwMode="auto">
          <a:xfrm>
            <a:off x="955675" y="3086100"/>
            <a:ext cx="1439863"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07" name="Rectangle 3"/>
          <p:cNvSpPr>
            <a:spLocks noChangeArrowheads="1"/>
          </p:cNvSpPr>
          <p:nvPr/>
        </p:nvSpPr>
        <p:spPr bwMode="auto">
          <a:xfrm>
            <a:off x="955675" y="2762250"/>
            <a:ext cx="143986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08" name="Rectangle 4"/>
          <p:cNvSpPr>
            <a:spLocks noChangeArrowheads="1"/>
          </p:cNvSpPr>
          <p:nvPr/>
        </p:nvSpPr>
        <p:spPr bwMode="auto">
          <a:xfrm>
            <a:off x="955675" y="2438400"/>
            <a:ext cx="1439863"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09" name="Rectangle 5"/>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en-US" sz="4000" b="1" i="1" smtClean="0">
                <a:effectLst>
                  <a:outerShdw blurRad="38100" dist="38100" dir="2700000" algn="tl">
                    <a:srgbClr val="DDDDDD"/>
                  </a:outerShdw>
                </a:effectLst>
                <a:cs typeface="+mj-cs"/>
              </a:rPr>
              <a:t>Bridge</a:t>
            </a:r>
            <a:r>
              <a:rPr lang="en-US" sz="3200" i="1" smtClean="0">
                <a:effectLst>
                  <a:outerShdw blurRad="38100" dist="38100" dir="2700000" algn="tl">
                    <a:srgbClr val="DDDDDD"/>
                  </a:outerShdw>
                </a:effectLst>
                <a:cs typeface="+mj-cs"/>
              </a:rPr>
              <a:t> (M.A.C. Level)</a:t>
            </a:r>
            <a:endParaRPr lang="fr-FR" sz="4000" smtClean="0">
              <a:cs typeface="+mj-cs"/>
            </a:endParaRPr>
          </a:p>
        </p:txBody>
      </p:sp>
      <p:sp>
        <p:nvSpPr>
          <p:cNvPr id="98310" name="Rectangle 6"/>
          <p:cNvSpPr>
            <a:spLocks noChangeArrowheads="1"/>
          </p:cNvSpPr>
          <p:nvPr/>
        </p:nvSpPr>
        <p:spPr bwMode="auto">
          <a:xfrm>
            <a:off x="955675" y="1143000"/>
            <a:ext cx="1439863"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11" name="Rectangle 7"/>
          <p:cNvSpPr>
            <a:spLocks noChangeArrowheads="1"/>
          </p:cNvSpPr>
          <p:nvPr/>
        </p:nvSpPr>
        <p:spPr bwMode="auto">
          <a:xfrm>
            <a:off x="955675" y="1466850"/>
            <a:ext cx="1439863"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12" name="Rectangle 8"/>
          <p:cNvSpPr>
            <a:spLocks noChangeArrowheads="1"/>
          </p:cNvSpPr>
          <p:nvPr/>
        </p:nvSpPr>
        <p:spPr bwMode="auto">
          <a:xfrm>
            <a:off x="955675" y="1790700"/>
            <a:ext cx="1439863"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13" name="Rectangle 9"/>
          <p:cNvSpPr>
            <a:spLocks noChangeArrowheads="1"/>
          </p:cNvSpPr>
          <p:nvPr/>
        </p:nvSpPr>
        <p:spPr bwMode="auto">
          <a:xfrm>
            <a:off x="955675" y="2116138"/>
            <a:ext cx="1439863"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8314" name="Text Box 10"/>
          <p:cNvSpPr txBox="1">
            <a:spLocks noChangeAspect="1" noChangeArrowheads="1"/>
          </p:cNvSpPr>
          <p:nvPr/>
        </p:nvSpPr>
        <p:spPr bwMode="auto">
          <a:xfrm>
            <a:off x="2609850" y="3716338"/>
            <a:ext cx="1006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800" b="1">
                <a:cs typeface="+mn-cs"/>
              </a:rPr>
              <a:t>802.3</a:t>
            </a:r>
          </a:p>
        </p:txBody>
      </p:sp>
      <p:sp>
        <p:nvSpPr>
          <p:cNvPr id="98315" name="Rectangle 11"/>
          <p:cNvSpPr>
            <a:spLocks noChangeArrowheads="1"/>
          </p:cNvSpPr>
          <p:nvPr/>
        </p:nvSpPr>
        <p:spPr bwMode="auto">
          <a:xfrm>
            <a:off x="6713538" y="3101975"/>
            <a:ext cx="1439862"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16" name="Rectangle 12"/>
          <p:cNvSpPr>
            <a:spLocks noChangeArrowheads="1"/>
          </p:cNvSpPr>
          <p:nvPr/>
        </p:nvSpPr>
        <p:spPr bwMode="auto">
          <a:xfrm>
            <a:off x="6713538" y="2778125"/>
            <a:ext cx="143986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17" name="Rectangle 13"/>
          <p:cNvSpPr>
            <a:spLocks noChangeArrowheads="1"/>
          </p:cNvSpPr>
          <p:nvPr/>
        </p:nvSpPr>
        <p:spPr bwMode="auto">
          <a:xfrm>
            <a:off x="6713538" y="24542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18" name="Rectangle 14"/>
          <p:cNvSpPr>
            <a:spLocks noChangeArrowheads="1"/>
          </p:cNvSpPr>
          <p:nvPr/>
        </p:nvSpPr>
        <p:spPr bwMode="auto">
          <a:xfrm>
            <a:off x="6713538" y="1158875"/>
            <a:ext cx="1439862"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19" name="Rectangle 15"/>
          <p:cNvSpPr>
            <a:spLocks noChangeArrowheads="1"/>
          </p:cNvSpPr>
          <p:nvPr/>
        </p:nvSpPr>
        <p:spPr bwMode="auto">
          <a:xfrm>
            <a:off x="6713538" y="1482725"/>
            <a:ext cx="1439862"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20" name="Rectangle 16"/>
          <p:cNvSpPr>
            <a:spLocks noChangeArrowheads="1"/>
          </p:cNvSpPr>
          <p:nvPr/>
        </p:nvSpPr>
        <p:spPr bwMode="auto">
          <a:xfrm>
            <a:off x="6713538" y="1806575"/>
            <a:ext cx="1439862"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21" name="Rectangle 17"/>
          <p:cNvSpPr>
            <a:spLocks noChangeArrowheads="1"/>
          </p:cNvSpPr>
          <p:nvPr/>
        </p:nvSpPr>
        <p:spPr bwMode="auto">
          <a:xfrm>
            <a:off x="6713538" y="2132013"/>
            <a:ext cx="1439862"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8322" name="Rectangle 18"/>
          <p:cNvSpPr>
            <a:spLocks noChangeArrowheads="1"/>
          </p:cNvSpPr>
          <p:nvPr/>
        </p:nvSpPr>
        <p:spPr bwMode="auto">
          <a:xfrm>
            <a:off x="3833813" y="3106738"/>
            <a:ext cx="684212"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23" name="Line 19"/>
          <p:cNvSpPr>
            <a:spLocks noChangeShapeType="1"/>
          </p:cNvSpPr>
          <p:nvPr/>
        </p:nvSpPr>
        <p:spPr bwMode="auto">
          <a:xfrm>
            <a:off x="7450138" y="2786063"/>
            <a:ext cx="0" cy="53975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8324" name="Line 20"/>
          <p:cNvSpPr>
            <a:spLocks noChangeShapeType="1"/>
          </p:cNvSpPr>
          <p:nvPr/>
        </p:nvSpPr>
        <p:spPr bwMode="auto">
          <a:xfrm>
            <a:off x="7450138" y="1201738"/>
            <a:ext cx="0" cy="151130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8325" name="Line 21"/>
          <p:cNvSpPr>
            <a:spLocks noChangeShapeType="1"/>
          </p:cNvSpPr>
          <p:nvPr/>
        </p:nvSpPr>
        <p:spPr bwMode="auto">
          <a:xfrm>
            <a:off x="1676400" y="1201738"/>
            <a:ext cx="0" cy="151130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8326" name="Line 22"/>
          <p:cNvSpPr>
            <a:spLocks noChangeShapeType="1"/>
          </p:cNvSpPr>
          <p:nvPr/>
        </p:nvSpPr>
        <p:spPr bwMode="auto">
          <a:xfrm>
            <a:off x="1676400" y="2786063"/>
            <a:ext cx="0" cy="53975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8328" name="Text Box 24"/>
          <p:cNvSpPr txBox="1">
            <a:spLocks noChangeAspect="1" noChangeArrowheads="1"/>
          </p:cNvSpPr>
          <p:nvPr/>
        </p:nvSpPr>
        <p:spPr bwMode="auto">
          <a:xfrm>
            <a:off x="5505450" y="3716338"/>
            <a:ext cx="1006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800" b="1">
                <a:cs typeface="+mn-cs"/>
              </a:rPr>
              <a:t>802.3</a:t>
            </a:r>
          </a:p>
        </p:txBody>
      </p:sp>
      <p:cxnSp>
        <p:nvCxnSpPr>
          <p:cNvPr id="98329" name="AutoShape 25"/>
          <p:cNvCxnSpPr>
            <a:cxnSpLocks noChangeShapeType="1"/>
            <a:stCxn id="98326" idx="1"/>
            <a:endCxn id="98314" idx="1"/>
          </p:cNvCxnSpPr>
          <p:nvPr/>
        </p:nvCxnSpPr>
        <p:spPr bwMode="auto">
          <a:xfrm rot="16200000" flipH="1">
            <a:off x="1824831" y="3191669"/>
            <a:ext cx="636588" cy="93345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332" name="AutoShape 28"/>
          <p:cNvCxnSpPr>
            <a:cxnSpLocks noChangeShapeType="1"/>
            <a:stCxn id="98328" idx="3"/>
            <a:endCxn id="98323" idx="1"/>
          </p:cNvCxnSpPr>
          <p:nvPr/>
        </p:nvCxnSpPr>
        <p:spPr bwMode="auto">
          <a:xfrm flipV="1">
            <a:off x="6511925" y="3340100"/>
            <a:ext cx="938213" cy="636588"/>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8333" name="Rectangle 29"/>
          <p:cNvSpPr>
            <a:spLocks noChangeArrowheads="1"/>
          </p:cNvSpPr>
          <p:nvPr/>
        </p:nvSpPr>
        <p:spPr bwMode="auto">
          <a:xfrm>
            <a:off x="3817938" y="2801938"/>
            <a:ext cx="143986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8335" name="Line 31"/>
          <p:cNvSpPr>
            <a:spLocks noChangeShapeType="1"/>
          </p:cNvSpPr>
          <p:nvPr/>
        </p:nvSpPr>
        <p:spPr bwMode="auto">
          <a:xfrm>
            <a:off x="4176713" y="3106738"/>
            <a:ext cx="0" cy="2333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8336" name="Line 32"/>
          <p:cNvSpPr>
            <a:spLocks noChangeShapeType="1"/>
          </p:cNvSpPr>
          <p:nvPr/>
        </p:nvSpPr>
        <p:spPr bwMode="auto">
          <a:xfrm>
            <a:off x="4913313" y="3106738"/>
            <a:ext cx="0" cy="2333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8337" name="Arc 33"/>
          <p:cNvSpPr>
            <a:spLocks noChangeAspect="1"/>
          </p:cNvSpPr>
          <p:nvPr/>
        </p:nvSpPr>
        <p:spPr bwMode="auto">
          <a:xfrm rot="18900000">
            <a:off x="4281488" y="2822575"/>
            <a:ext cx="503237" cy="5032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cxnSp>
        <p:nvCxnSpPr>
          <p:cNvPr id="98339" name="AutoShape 35"/>
          <p:cNvCxnSpPr>
            <a:cxnSpLocks noChangeShapeType="1"/>
            <a:stCxn id="98335" idx="1"/>
            <a:endCxn id="98314" idx="3"/>
          </p:cNvCxnSpPr>
          <p:nvPr/>
        </p:nvCxnSpPr>
        <p:spPr bwMode="auto">
          <a:xfrm rot="5400000">
            <a:off x="3585369" y="3385344"/>
            <a:ext cx="622300" cy="560388"/>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340" name="AutoShape 36"/>
          <p:cNvCxnSpPr>
            <a:cxnSpLocks noChangeShapeType="1"/>
            <a:stCxn id="98336" idx="1"/>
            <a:endCxn id="98328" idx="1"/>
          </p:cNvCxnSpPr>
          <p:nvPr/>
        </p:nvCxnSpPr>
        <p:spPr bwMode="auto">
          <a:xfrm rot="16200000" flipH="1">
            <a:off x="4898232" y="3369469"/>
            <a:ext cx="622300" cy="592137"/>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8342" name="Text Box 38"/>
          <p:cNvSpPr txBox="1">
            <a:spLocks noChangeAspect="1" noChangeArrowheads="1"/>
          </p:cNvSpPr>
          <p:nvPr/>
        </p:nvSpPr>
        <p:spPr bwMode="auto">
          <a:xfrm>
            <a:off x="719138" y="4619625"/>
            <a:ext cx="3805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Fonctionne au niveau M.A.C.</a:t>
            </a:r>
          </a:p>
        </p:txBody>
      </p:sp>
      <p:sp>
        <p:nvSpPr>
          <p:cNvPr id="98343" name="Text Box 39"/>
          <p:cNvSpPr txBox="1">
            <a:spLocks noChangeAspect="1" noChangeArrowheads="1"/>
          </p:cNvSpPr>
          <p:nvPr/>
        </p:nvSpPr>
        <p:spPr bwMode="auto">
          <a:xfrm>
            <a:off x="719138" y="5159375"/>
            <a:ext cx="3805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Homogénéité des trames</a:t>
            </a:r>
          </a:p>
        </p:txBody>
      </p:sp>
      <p:sp>
        <p:nvSpPr>
          <p:cNvPr id="98344" name="Text Box 40"/>
          <p:cNvSpPr txBox="1">
            <a:spLocks noChangeAspect="1" noChangeArrowheads="1"/>
          </p:cNvSpPr>
          <p:nvPr/>
        </p:nvSpPr>
        <p:spPr bwMode="auto">
          <a:xfrm>
            <a:off x="719138" y="5699125"/>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Filtrage possible (</a:t>
            </a:r>
            <a:r>
              <a:rPr lang="fr-FR">
                <a:effectLst>
                  <a:outerShdw blurRad="38100" dist="38100" dir="2700000" algn="tl">
                    <a:srgbClr val="DDDDDD"/>
                  </a:outerShdw>
                </a:effectLst>
                <a:cs typeface="+mn-cs"/>
              </a:rPr>
              <a:t>typiquement sur adresse</a:t>
            </a:r>
            <a:r>
              <a:rPr lang="fr-FR">
                <a:cs typeface="+mn-cs"/>
              </a:rPr>
              <a:t>)</a:t>
            </a:r>
          </a:p>
        </p:txBody>
      </p:sp>
      <p:sp>
        <p:nvSpPr>
          <p:cNvPr id="98345" name="Text Box 41"/>
          <p:cNvSpPr txBox="1">
            <a:spLocks noChangeAspect="1" noChangeArrowheads="1"/>
          </p:cNvSpPr>
          <p:nvPr/>
        </p:nvSpPr>
        <p:spPr bwMode="auto">
          <a:xfrm>
            <a:off x="4114800" y="2346325"/>
            <a:ext cx="854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Trame</a:t>
            </a:r>
          </a:p>
        </p:txBody>
      </p:sp>
      <p:sp>
        <p:nvSpPr>
          <p:cNvPr id="2" name="Date Placeholder 1"/>
          <p:cNvSpPr>
            <a:spLocks noGrp="1"/>
          </p:cNvSpPr>
          <p:nvPr>
            <p:ph type="dt" sz="quarter" idx="10"/>
          </p:nvPr>
        </p:nvSpPr>
        <p:spPr/>
        <p:txBody>
          <a:bodyPr/>
          <a:lstStyle/>
          <a:p>
            <a:pPr>
              <a:defRPr/>
            </a:pPr>
            <a:r>
              <a:rPr lang="fr-FR" smtClean="0"/>
              <a:t>© </a:t>
            </a:r>
            <a:fld id="{AD478673-7845-DD4D-88FA-E34B3387ED5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83B76488-2663-804F-89DE-3B0B4DF17D1F}" type="slidenum">
              <a:rPr lang="fr-FR" smtClean="0"/>
              <a:pPr>
                <a:defRPr/>
              </a:pPr>
              <a:t>77</a:t>
            </a:fld>
            <a:endParaRPr lang="fr-F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4572000" y="2954338"/>
            <a:ext cx="684213"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31" name="Rectangle 3"/>
          <p:cNvSpPr>
            <a:spLocks noChangeArrowheads="1"/>
          </p:cNvSpPr>
          <p:nvPr/>
        </p:nvSpPr>
        <p:spPr bwMode="auto">
          <a:xfrm>
            <a:off x="955675" y="2933700"/>
            <a:ext cx="1439863"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32" name="Rectangle 4"/>
          <p:cNvSpPr>
            <a:spLocks noChangeArrowheads="1"/>
          </p:cNvSpPr>
          <p:nvPr/>
        </p:nvSpPr>
        <p:spPr bwMode="auto">
          <a:xfrm>
            <a:off x="955675" y="2609850"/>
            <a:ext cx="143986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33" name="Rectangle 5"/>
          <p:cNvSpPr>
            <a:spLocks noChangeArrowheads="1"/>
          </p:cNvSpPr>
          <p:nvPr/>
        </p:nvSpPr>
        <p:spPr bwMode="auto">
          <a:xfrm>
            <a:off x="955675" y="2286000"/>
            <a:ext cx="1439863"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34" name="Rectangle 6"/>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en-US" sz="4000" b="1" i="1" smtClean="0">
                <a:effectLst>
                  <a:outerShdw blurRad="38100" dist="38100" dir="2700000" algn="tl">
                    <a:srgbClr val="DDDDDD"/>
                  </a:outerShdw>
                </a:effectLst>
                <a:cs typeface="+mj-cs"/>
              </a:rPr>
              <a:t>Bridge</a:t>
            </a:r>
            <a:r>
              <a:rPr lang="en-US" sz="3200" i="1" smtClean="0">
                <a:effectLst>
                  <a:outerShdw blurRad="38100" dist="38100" dir="2700000" algn="tl">
                    <a:srgbClr val="DDDDDD"/>
                  </a:outerShdw>
                </a:effectLst>
                <a:cs typeface="+mj-cs"/>
              </a:rPr>
              <a:t> (L.L.C. Level)</a:t>
            </a:r>
            <a:endParaRPr lang="fr-FR" sz="4000" smtClean="0">
              <a:cs typeface="+mj-cs"/>
            </a:endParaRPr>
          </a:p>
        </p:txBody>
      </p:sp>
      <p:sp>
        <p:nvSpPr>
          <p:cNvPr id="99335" name="Rectangle 7"/>
          <p:cNvSpPr>
            <a:spLocks noChangeArrowheads="1"/>
          </p:cNvSpPr>
          <p:nvPr/>
        </p:nvSpPr>
        <p:spPr bwMode="auto">
          <a:xfrm>
            <a:off x="955675" y="990600"/>
            <a:ext cx="1439863"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36" name="Rectangle 8"/>
          <p:cNvSpPr>
            <a:spLocks noChangeArrowheads="1"/>
          </p:cNvSpPr>
          <p:nvPr/>
        </p:nvSpPr>
        <p:spPr bwMode="auto">
          <a:xfrm>
            <a:off x="955675" y="1314450"/>
            <a:ext cx="1439863"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37" name="Rectangle 9"/>
          <p:cNvSpPr>
            <a:spLocks noChangeArrowheads="1"/>
          </p:cNvSpPr>
          <p:nvPr/>
        </p:nvSpPr>
        <p:spPr bwMode="auto">
          <a:xfrm>
            <a:off x="955675" y="1638300"/>
            <a:ext cx="1439863"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38" name="Rectangle 10"/>
          <p:cNvSpPr>
            <a:spLocks noChangeArrowheads="1"/>
          </p:cNvSpPr>
          <p:nvPr/>
        </p:nvSpPr>
        <p:spPr bwMode="auto">
          <a:xfrm>
            <a:off x="955675" y="1963738"/>
            <a:ext cx="1439863"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39" name="Text Box 11"/>
          <p:cNvSpPr txBox="1">
            <a:spLocks noChangeAspect="1" noChangeArrowheads="1"/>
          </p:cNvSpPr>
          <p:nvPr/>
        </p:nvSpPr>
        <p:spPr bwMode="auto">
          <a:xfrm>
            <a:off x="2609850" y="3563938"/>
            <a:ext cx="1006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800" b="1">
                <a:cs typeface="+mn-cs"/>
              </a:rPr>
              <a:t>802.3</a:t>
            </a:r>
          </a:p>
        </p:txBody>
      </p:sp>
      <p:sp>
        <p:nvSpPr>
          <p:cNvPr id="99340" name="Rectangle 12"/>
          <p:cNvSpPr>
            <a:spLocks noChangeArrowheads="1"/>
          </p:cNvSpPr>
          <p:nvPr/>
        </p:nvSpPr>
        <p:spPr bwMode="auto">
          <a:xfrm>
            <a:off x="6713538" y="2949575"/>
            <a:ext cx="1439862" cy="233363"/>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41" name="Rectangle 13"/>
          <p:cNvSpPr>
            <a:spLocks noChangeArrowheads="1"/>
          </p:cNvSpPr>
          <p:nvPr/>
        </p:nvSpPr>
        <p:spPr bwMode="auto">
          <a:xfrm>
            <a:off x="6713538" y="2625725"/>
            <a:ext cx="143986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42" name="Rectangle 14"/>
          <p:cNvSpPr>
            <a:spLocks noChangeArrowheads="1"/>
          </p:cNvSpPr>
          <p:nvPr/>
        </p:nvSpPr>
        <p:spPr bwMode="auto">
          <a:xfrm>
            <a:off x="6713538" y="2301875"/>
            <a:ext cx="1439862"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43" name="Rectangle 15"/>
          <p:cNvSpPr>
            <a:spLocks noChangeArrowheads="1"/>
          </p:cNvSpPr>
          <p:nvPr/>
        </p:nvSpPr>
        <p:spPr bwMode="auto">
          <a:xfrm>
            <a:off x="6713538" y="1006475"/>
            <a:ext cx="1439862" cy="233363"/>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44" name="Rectangle 16"/>
          <p:cNvSpPr>
            <a:spLocks noChangeArrowheads="1"/>
          </p:cNvSpPr>
          <p:nvPr/>
        </p:nvSpPr>
        <p:spPr bwMode="auto">
          <a:xfrm>
            <a:off x="6713538" y="1330325"/>
            <a:ext cx="1439862" cy="233363"/>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45" name="Rectangle 17"/>
          <p:cNvSpPr>
            <a:spLocks noChangeArrowheads="1"/>
          </p:cNvSpPr>
          <p:nvPr/>
        </p:nvSpPr>
        <p:spPr bwMode="auto">
          <a:xfrm>
            <a:off x="6713538" y="1654175"/>
            <a:ext cx="1439862" cy="233363"/>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46" name="Rectangle 18"/>
          <p:cNvSpPr>
            <a:spLocks noChangeArrowheads="1"/>
          </p:cNvSpPr>
          <p:nvPr/>
        </p:nvSpPr>
        <p:spPr bwMode="auto">
          <a:xfrm>
            <a:off x="6713538" y="1979613"/>
            <a:ext cx="1439862" cy="233362"/>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47" name="Rectangle 19"/>
          <p:cNvSpPr>
            <a:spLocks noChangeArrowheads="1"/>
          </p:cNvSpPr>
          <p:nvPr/>
        </p:nvSpPr>
        <p:spPr bwMode="auto">
          <a:xfrm>
            <a:off x="3825875" y="2954338"/>
            <a:ext cx="684213" cy="233362"/>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48" name="Line 20"/>
          <p:cNvSpPr>
            <a:spLocks noChangeShapeType="1"/>
          </p:cNvSpPr>
          <p:nvPr/>
        </p:nvSpPr>
        <p:spPr bwMode="auto">
          <a:xfrm>
            <a:off x="7450138" y="2382838"/>
            <a:ext cx="0" cy="7921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49" name="Line 21"/>
          <p:cNvSpPr>
            <a:spLocks noChangeShapeType="1"/>
          </p:cNvSpPr>
          <p:nvPr/>
        </p:nvSpPr>
        <p:spPr bwMode="auto">
          <a:xfrm>
            <a:off x="7450138" y="1049338"/>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0" name="Line 22"/>
          <p:cNvSpPr>
            <a:spLocks noChangeShapeType="1"/>
          </p:cNvSpPr>
          <p:nvPr/>
        </p:nvSpPr>
        <p:spPr bwMode="auto">
          <a:xfrm>
            <a:off x="1676400" y="1049338"/>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1" name="Line 23"/>
          <p:cNvSpPr>
            <a:spLocks noChangeShapeType="1"/>
          </p:cNvSpPr>
          <p:nvPr/>
        </p:nvSpPr>
        <p:spPr bwMode="auto">
          <a:xfrm>
            <a:off x="1676400" y="2382838"/>
            <a:ext cx="0" cy="792162"/>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2" name="Text Box 24"/>
          <p:cNvSpPr txBox="1">
            <a:spLocks noChangeAspect="1" noChangeArrowheads="1"/>
          </p:cNvSpPr>
          <p:nvPr/>
        </p:nvSpPr>
        <p:spPr bwMode="auto">
          <a:xfrm>
            <a:off x="5505450" y="3563938"/>
            <a:ext cx="1006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800" b="1">
                <a:cs typeface="+mn-cs"/>
              </a:rPr>
              <a:t>802.5</a:t>
            </a:r>
          </a:p>
        </p:txBody>
      </p:sp>
      <p:cxnSp>
        <p:nvCxnSpPr>
          <p:cNvPr id="99353" name="AutoShape 25"/>
          <p:cNvCxnSpPr>
            <a:cxnSpLocks noChangeShapeType="1"/>
            <a:stCxn id="99351" idx="1"/>
            <a:endCxn id="99339" idx="1"/>
          </p:cNvCxnSpPr>
          <p:nvPr/>
        </p:nvCxnSpPr>
        <p:spPr bwMode="auto">
          <a:xfrm rot="16200000" flipH="1">
            <a:off x="1825625" y="3040063"/>
            <a:ext cx="635000" cy="93345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354" name="AutoShape 26"/>
          <p:cNvCxnSpPr>
            <a:cxnSpLocks noChangeShapeType="1"/>
            <a:stCxn id="99352" idx="3"/>
            <a:endCxn id="99348" idx="1"/>
          </p:cNvCxnSpPr>
          <p:nvPr/>
        </p:nvCxnSpPr>
        <p:spPr bwMode="auto">
          <a:xfrm flipV="1">
            <a:off x="6511925" y="3189288"/>
            <a:ext cx="938213" cy="63500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9355" name="Rectangle 27"/>
          <p:cNvSpPr>
            <a:spLocks noChangeArrowheads="1"/>
          </p:cNvSpPr>
          <p:nvPr/>
        </p:nvSpPr>
        <p:spPr bwMode="auto">
          <a:xfrm>
            <a:off x="3825875" y="2649538"/>
            <a:ext cx="684213"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cxnSp>
        <p:nvCxnSpPr>
          <p:cNvPr id="99359" name="AutoShape 31"/>
          <p:cNvCxnSpPr>
            <a:cxnSpLocks noChangeShapeType="1"/>
            <a:stCxn id="99356" idx="1"/>
            <a:endCxn id="99339" idx="3"/>
          </p:cNvCxnSpPr>
          <p:nvPr/>
        </p:nvCxnSpPr>
        <p:spPr bwMode="auto">
          <a:xfrm rot="5400000">
            <a:off x="3574256" y="3229769"/>
            <a:ext cx="636588" cy="55245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360" name="AutoShape 32"/>
          <p:cNvCxnSpPr>
            <a:cxnSpLocks noChangeShapeType="1"/>
            <a:stCxn id="99357" idx="1"/>
            <a:endCxn id="99352" idx="1"/>
          </p:cNvCxnSpPr>
          <p:nvPr/>
        </p:nvCxnSpPr>
        <p:spPr bwMode="auto">
          <a:xfrm rot="16200000" flipH="1">
            <a:off x="4891881" y="3210719"/>
            <a:ext cx="636588" cy="59055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9361" name="Rectangle 33"/>
          <p:cNvSpPr>
            <a:spLocks noChangeArrowheads="1"/>
          </p:cNvSpPr>
          <p:nvPr/>
        </p:nvSpPr>
        <p:spPr bwMode="auto">
          <a:xfrm>
            <a:off x="4573588" y="2649538"/>
            <a:ext cx="68421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62" name="Rectangle 34"/>
          <p:cNvSpPr>
            <a:spLocks noChangeArrowheads="1"/>
          </p:cNvSpPr>
          <p:nvPr/>
        </p:nvSpPr>
        <p:spPr bwMode="auto">
          <a:xfrm>
            <a:off x="3817938" y="2447925"/>
            <a:ext cx="1439862" cy="12541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99358" name="Arc 30"/>
          <p:cNvSpPr>
            <a:spLocks noChangeAspect="1"/>
          </p:cNvSpPr>
          <p:nvPr/>
        </p:nvSpPr>
        <p:spPr bwMode="auto">
          <a:xfrm rot="18900000">
            <a:off x="4281488" y="2274888"/>
            <a:ext cx="503237" cy="5032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6" name="Line 28"/>
          <p:cNvSpPr>
            <a:spLocks noChangeShapeType="1"/>
          </p:cNvSpPr>
          <p:nvPr/>
        </p:nvSpPr>
        <p:spPr bwMode="auto">
          <a:xfrm>
            <a:off x="4168775" y="2562225"/>
            <a:ext cx="0" cy="6111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57" name="Line 29"/>
          <p:cNvSpPr>
            <a:spLocks noChangeShapeType="1"/>
          </p:cNvSpPr>
          <p:nvPr/>
        </p:nvSpPr>
        <p:spPr bwMode="auto">
          <a:xfrm>
            <a:off x="4914900" y="2562225"/>
            <a:ext cx="0" cy="611188"/>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363" name="Text Box 35"/>
          <p:cNvSpPr txBox="1">
            <a:spLocks noChangeAspect="1" noChangeArrowheads="1"/>
          </p:cNvSpPr>
          <p:nvPr/>
        </p:nvSpPr>
        <p:spPr bwMode="auto">
          <a:xfrm>
            <a:off x="3778250" y="1963738"/>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a:cs typeface="+mn-cs"/>
              </a:rPr>
              <a:t>Trame 802.2</a:t>
            </a:r>
          </a:p>
        </p:txBody>
      </p:sp>
      <p:sp>
        <p:nvSpPr>
          <p:cNvPr id="99364" name="Text Box 36"/>
          <p:cNvSpPr txBox="1">
            <a:spLocks noChangeAspect="1" noChangeArrowheads="1"/>
          </p:cNvSpPr>
          <p:nvPr/>
        </p:nvSpPr>
        <p:spPr bwMode="auto">
          <a:xfrm>
            <a:off x="719138" y="4497388"/>
            <a:ext cx="56816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Fonctionne au niveau L.L.C </a:t>
            </a:r>
            <a:r>
              <a:rPr lang="fr-FR" b="1">
                <a:effectLst>
                  <a:outerShdw blurRad="38100" dist="38100" dir="2700000" algn="tl">
                    <a:srgbClr val="DDDDDD"/>
                  </a:outerShdw>
                </a:effectLst>
                <a:cs typeface="+mn-cs"/>
                <a:sym typeface="Symbol" charset="0"/>
              </a:rPr>
              <a:t></a:t>
            </a:r>
            <a:r>
              <a:rPr lang="fr-FR">
                <a:cs typeface="+mn-cs"/>
                <a:sym typeface="Symbol" charset="0"/>
              </a:rPr>
              <a:t> </a:t>
            </a:r>
            <a:r>
              <a:rPr lang="en-US" i="1">
                <a:effectLst>
                  <a:outerShdw blurRad="38100" dist="38100" dir="2700000" algn="tl">
                    <a:srgbClr val="DDDDDD"/>
                  </a:outerShdw>
                </a:effectLst>
                <a:cs typeface="+mn-cs"/>
                <a:sym typeface="Symbol" charset="0"/>
              </a:rPr>
              <a:t>Translationnal Bridge</a:t>
            </a:r>
            <a:endParaRPr lang="fr-FR">
              <a:cs typeface="+mn-cs"/>
            </a:endParaRPr>
          </a:p>
        </p:txBody>
      </p:sp>
      <p:sp>
        <p:nvSpPr>
          <p:cNvPr id="99365" name="Text Box 37"/>
          <p:cNvSpPr txBox="1">
            <a:spLocks noChangeAspect="1" noChangeArrowheads="1"/>
          </p:cNvSpPr>
          <p:nvPr/>
        </p:nvSpPr>
        <p:spPr bwMode="auto">
          <a:xfrm>
            <a:off x="719138" y="5002213"/>
            <a:ext cx="78152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Hétérogénéité possible (EtherNet/802.3 </a:t>
            </a:r>
            <a:r>
              <a:rPr lang="fr-FR" b="1">
                <a:effectLst>
                  <a:outerShdw blurRad="38100" dist="38100" dir="2700000" algn="tl">
                    <a:srgbClr val="DDDDDD"/>
                  </a:outerShdw>
                </a:effectLst>
                <a:cs typeface="+mn-cs"/>
                <a:sym typeface="Symbol" charset="0"/>
              </a:rPr>
              <a:t></a:t>
            </a:r>
            <a:r>
              <a:rPr lang="fr-FR">
                <a:cs typeface="+mn-cs"/>
              </a:rPr>
              <a:t> Token Ring/802.5) mais interopérabilité complète délicate</a:t>
            </a:r>
          </a:p>
        </p:txBody>
      </p:sp>
      <p:sp>
        <p:nvSpPr>
          <p:cNvPr id="99366" name="Text Box 38"/>
          <p:cNvSpPr txBox="1">
            <a:spLocks noChangeAspect="1" noChangeArrowheads="1"/>
          </p:cNvSpPr>
          <p:nvPr/>
        </p:nvSpPr>
        <p:spPr bwMode="auto">
          <a:xfrm>
            <a:off x="719138" y="5851525"/>
            <a:ext cx="457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a:cs typeface="+mn-cs"/>
              </a:rPr>
              <a:t>Filtrage possible</a:t>
            </a:r>
          </a:p>
        </p:txBody>
      </p:sp>
      <p:sp>
        <p:nvSpPr>
          <p:cNvPr id="2" name="Date Placeholder 1"/>
          <p:cNvSpPr>
            <a:spLocks noGrp="1"/>
          </p:cNvSpPr>
          <p:nvPr>
            <p:ph type="dt" sz="quarter" idx="10"/>
          </p:nvPr>
        </p:nvSpPr>
        <p:spPr/>
        <p:txBody>
          <a:bodyPr/>
          <a:lstStyle/>
          <a:p>
            <a:pPr>
              <a:defRPr/>
            </a:pPr>
            <a:r>
              <a:rPr lang="fr-FR" smtClean="0"/>
              <a:t>© </a:t>
            </a:r>
            <a:fld id="{BE0C4980-81EB-7E45-AFFF-18E24E36620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E7FBACE-96A7-BB44-8DA5-0DA6ABB8C67B}" type="slidenum">
              <a:rPr lang="fr-FR" smtClean="0"/>
              <a:pPr>
                <a:defRPr/>
              </a:pPr>
              <a:t>78</a:t>
            </a:fld>
            <a:endParaRPr lang="fr-FR"/>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p:cNvSpPr>
            <a:spLocks noChangeArrowheads="1"/>
          </p:cNvSpPr>
          <p:nvPr/>
        </p:nvSpPr>
        <p:spPr bwMode="auto">
          <a:xfrm>
            <a:off x="4572000" y="3810000"/>
            <a:ext cx="684213" cy="233363"/>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03" name="Rectangle 1027"/>
          <p:cNvSpPr>
            <a:spLocks noChangeArrowheads="1"/>
          </p:cNvSpPr>
          <p:nvPr/>
        </p:nvSpPr>
        <p:spPr bwMode="auto">
          <a:xfrm>
            <a:off x="955675" y="3789363"/>
            <a:ext cx="1439863"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04" name="Rectangle 1028"/>
          <p:cNvSpPr>
            <a:spLocks noChangeArrowheads="1"/>
          </p:cNvSpPr>
          <p:nvPr/>
        </p:nvSpPr>
        <p:spPr bwMode="auto">
          <a:xfrm>
            <a:off x="955675" y="3465513"/>
            <a:ext cx="1439863"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05" name="Rectangle 1029"/>
          <p:cNvSpPr>
            <a:spLocks noChangeArrowheads="1"/>
          </p:cNvSpPr>
          <p:nvPr/>
        </p:nvSpPr>
        <p:spPr bwMode="auto">
          <a:xfrm>
            <a:off x="955675" y="3141663"/>
            <a:ext cx="1439863"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06" name="Rectangle 1030"/>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en-US" sz="4000" b="1" i="1" smtClean="0">
                <a:effectLst>
                  <a:outerShdw blurRad="38100" dist="38100" dir="2700000" algn="tl">
                    <a:srgbClr val="DDDDDD"/>
                  </a:outerShdw>
                </a:effectLst>
                <a:cs typeface="+mj-cs"/>
              </a:rPr>
              <a:t>Router</a:t>
            </a:r>
            <a:endParaRPr lang="fr-FR" sz="4000" smtClean="0">
              <a:cs typeface="+mj-cs"/>
            </a:endParaRPr>
          </a:p>
        </p:txBody>
      </p:sp>
      <p:sp>
        <p:nvSpPr>
          <p:cNvPr id="102407" name="Rectangle 1031"/>
          <p:cNvSpPr>
            <a:spLocks noChangeArrowheads="1"/>
          </p:cNvSpPr>
          <p:nvPr/>
        </p:nvSpPr>
        <p:spPr bwMode="auto">
          <a:xfrm>
            <a:off x="955675" y="1846263"/>
            <a:ext cx="1439863"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08" name="Rectangle 1032"/>
          <p:cNvSpPr>
            <a:spLocks noChangeArrowheads="1"/>
          </p:cNvSpPr>
          <p:nvPr/>
        </p:nvSpPr>
        <p:spPr bwMode="auto">
          <a:xfrm>
            <a:off x="955675" y="2170113"/>
            <a:ext cx="1439863"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09" name="Rectangle 1033"/>
          <p:cNvSpPr>
            <a:spLocks noChangeArrowheads="1"/>
          </p:cNvSpPr>
          <p:nvPr/>
        </p:nvSpPr>
        <p:spPr bwMode="auto">
          <a:xfrm>
            <a:off x="955675" y="2493963"/>
            <a:ext cx="1439863"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10" name="Rectangle 1034"/>
          <p:cNvSpPr>
            <a:spLocks noChangeArrowheads="1"/>
          </p:cNvSpPr>
          <p:nvPr/>
        </p:nvSpPr>
        <p:spPr bwMode="auto">
          <a:xfrm>
            <a:off x="955675" y="2819400"/>
            <a:ext cx="1439863"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2411" name="Text Box 1035"/>
          <p:cNvSpPr txBox="1">
            <a:spLocks noChangeAspect="1" noChangeArrowheads="1"/>
          </p:cNvSpPr>
          <p:nvPr/>
        </p:nvSpPr>
        <p:spPr bwMode="auto">
          <a:xfrm>
            <a:off x="2609850" y="4419600"/>
            <a:ext cx="1006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800" b="1">
                <a:cs typeface="+mn-cs"/>
              </a:rPr>
              <a:t>802.5</a:t>
            </a:r>
          </a:p>
        </p:txBody>
      </p:sp>
      <p:sp>
        <p:nvSpPr>
          <p:cNvPr id="102412" name="Rectangle 1036"/>
          <p:cNvSpPr>
            <a:spLocks noChangeArrowheads="1"/>
          </p:cNvSpPr>
          <p:nvPr/>
        </p:nvSpPr>
        <p:spPr bwMode="auto">
          <a:xfrm>
            <a:off x="6713538" y="3805238"/>
            <a:ext cx="1439862"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13" name="Rectangle 1037"/>
          <p:cNvSpPr>
            <a:spLocks noChangeArrowheads="1"/>
          </p:cNvSpPr>
          <p:nvPr/>
        </p:nvSpPr>
        <p:spPr bwMode="auto">
          <a:xfrm>
            <a:off x="6713538" y="3481388"/>
            <a:ext cx="143986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14" name="Rectangle 1038"/>
          <p:cNvSpPr>
            <a:spLocks noChangeArrowheads="1"/>
          </p:cNvSpPr>
          <p:nvPr/>
        </p:nvSpPr>
        <p:spPr bwMode="auto">
          <a:xfrm>
            <a:off x="6713538" y="3157538"/>
            <a:ext cx="143986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15" name="Rectangle 1039"/>
          <p:cNvSpPr>
            <a:spLocks noChangeArrowheads="1"/>
          </p:cNvSpPr>
          <p:nvPr/>
        </p:nvSpPr>
        <p:spPr bwMode="auto">
          <a:xfrm>
            <a:off x="6713538" y="1862138"/>
            <a:ext cx="1439862"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16" name="Rectangle 1040"/>
          <p:cNvSpPr>
            <a:spLocks noChangeArrowheads="1"/>
          </p:cNvSpPr>
          <p:nvPr/>
        </p:nvSpPr>
        <p:spPr bwMode="auto">
          <a:xfrm>
            <a:off x="6713538" y="2185988"/>
            <a:ext cx="1439862"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17" name="Rectangle 1041"/>
          <p:cNvSpPr>
            <a:spLocks noChangeArrowheads="1"/>
          </p:cNvSpPr>
          <p:nvPr/>
        </p:nvSpPr>
        <p:spPr bwMode="auto">
          <a:xfrm>
            <a:off x="6713538" y="2509838"/>
            <a:ext cx="1439862"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18" name="Rectangle 1042"/>
          <p:cNvSpPr>
            <a:spLocks noChangeArrowheads="1"/>
          </p:cNvSpPr>
          <p:nvPr/>
        </p:nvSpPr>
        <p:spPr bwMode="auto">
          <a:xfrm>
            <a:off x="6713538" y="2835275"/>
            <a:ext cx="1439862"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2419" name="Rectangle 1043"/>
          <p:cNvSpPr>
            <a:spLocks noChangeArrowheads="1"/>
          </p:cNvSpPr>
          <p:nvPr/>
        </p:nvSpPr>
        <p:spPr bwMode="auto">
          <a:xfrm>
            <a:off x="3825875" y="3810000"/>
            <a:ext cx="684213" cy="233363"/>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20" name="Line 1044"/>
          <p:cNvSpPr>
            <a:spLocks noChangeShapeType="1"/>
          </p:cNvSpPr>
          <p:nvPr/>
        </p:nvSpPr>
        <p:spPr bwMode="auto">
          <a:xfrm>
            <a:off x="7450138" y="3165475"/>
            <a:ext cx="0" cy="8636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2421" name="Line 1045"/>
          <p:cNvSpPr>
            <a:spLocks noChangeShapeType="1"/>
          </p:cNvSpPr>
          <p:nvPr/>
        </p:nvSpPr>
        <p:spPr bwMode="auto">
          <a:xfrm>
            <a:off x="7450138" y="1905000"/>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2422" name="Line 1046"/>
          <p:cNvSpPr>
            <a:spLocks noChangeShapeType="1"/>
          </p:cNvSpPr>
          <p:nvPr/>
        </p:nvSpPr>
        <p:spPr bwMode="auto">
          <a:xfrm>
            <a:off x="1676400" y="1905000"/>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2423" name="Line 1047"/>
          <p:cNvSpPr>
            <a:spLocks noChangeShapeType="1"/>
          </p:cNvSpPr>
          <p:nvPr/>
        </p:nvSpPr>
        <p:spPr bwMode="auto">
          <a:xfrm>
            <a:off x="1676400" y="3165475"/>
            <a:ext cx="0" cy="8636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2424" name="Text Box 1048"/>
          <p:cNvSpPr txBox="1">
            <a:spLocks noChangeAspect="1" noChangeArrowheads="1"/>
          </p:cNvSpPr>
          <p:nvPr/>
        </p:nvSpPr>
        <p:spPr bwMode="auto">
          <a:xfrm>
            <a:off x="5505450" y="4419600"/>
            <a:ext cx="1006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800" b="1">
                <a:cs typeface="+mn-cs"/>
              </a:rPr>
              <a:t>X.25</a:t>
            </a:r>
          </a:p>
        </p:txBody>
      </p:sp>
      <p:cxnSp>
        <p:nvCxnSpPr>
          <p:cNvPr id="102425" name="AutoShape 1049"/>
          <p:cNvCxnSpPr>
            <a:cxnSpLocks noChangeShapeType="1"/>
            <a:stCxn id="102423" idx="1"/>
            <a:endCxn id="102411" idx="1"/>
          </p:cNvCxnSpPr>
          <p:nvPr/>
        </p:nvCxnSpPr>
        <p:spPr bwMode="auto">
          <a:xfrm rot="16200000" flipH="1">
            <a:off x="1824831" y="3894932"/>
            <a:ext cx="636587" cy="93345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426" name="AutoShape 1050"/>
          <p:cNvCxnSpPr>
            <a:cxnSpLocks noChangeShapeType="1"/>
            <a:stCxn id="102424" idx="3"/>
            <a:endCxn id="102420" idx="1"/>
          </p:cNvCxnSpPr>
          <p:nvPr/>
        </p:nvCxnSpPr>
        <p:spPr bwMode="auto">
          <a:xfrm flipV="1">
            <a:off x="6511925" y="4043363"/>
            <a:ext cx="938213" cy="636587"/>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2427" name="Rectangle 1051"/>
          <p:cNvSpPr>
            <a:spLocks noChangeArrowheads="1"/>
          </p:cNvSpPr>
          <p:nvPr/>
        </p:nvSpPr>
        <p:spPr bwMode="auto">
          <a:xfrm>
            <a:off x="3825875" y="3505200"/>
            <a:ext cx="68421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cxnSp>
        <p:nvCxnSpPr>
          <p:cNvPr id="102428" name="AutoShape 1052"/>
          <p:cNvCxnSpPr>
            <a:cxnSpLocks noChangeShapeType="1"/>
            <a:stCxn id="102433" idx="1"/>
            <a:endCxn id="102411" idx="3"/>
          </p:cNvCxnSpPr>
          <p:nvPr/>
        </p:nvCxnSpPr>
        <p:spPr bwMode="auto">
          <a:xfrm rot="5400000">
            <a:off x="3574256" y="4085432"/>
            <a:ext cx="636587" cy="55245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429" name="AutoShape 1053"/>
          <p:cNvCxnSpPr>
            <a:cxnSpLocks noChangeShapeType="1"/>
            <a:stCxn id="102434" idx="1"/>
            <a:endCxn id="102424" idx="1"/>
          </p:cNvCxnSpPr>
          <p:nvPr/>
        </p:nvCxnSpPr>
        <p:spPr bwMode="auto">
          <a:xfrm rot="16200000" flipH="1">
            <a:off x="4891881" y="4066382"/>
            <a:ext cx="636587" cy="59055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2430" name="Rectangle 1054"/>
          <p:cNvSpPr>
            <a:spLocks noChangeArrowheads="1"/>
          </p:cNvSpPr>
          <p:nvPr/>
        </p:nvSpPr>
        <p:spPr bwMode="auto">
          <a:xfrm>
            <a:off x="4573588" y="3505200"/>
            <a:ext cx="68421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31" name="Rectangle 1055"/>
          <p:cNvSpPr>
            <a:spLocks noChangeArrowheads="1"/>
          </p:cNvSpPr>
          <p:nvPr/>
        </p:nvSpPr>
        <p:spPr bwMode="auto">
          <a:xfrm>
            <a:off x="3817938" y="3195638"/>
            <a:ext cx="143986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2432" name="Arc 1056"/>
          <p:cNvSpPr>
            <a:spLocks noChangeAspect="1"/>
          </p:cNvSpPr>
          <p:nvPr/>
        </p:nvSpPr>
        <p:spPr bwMode="auto">
          <a:xfrm rot="18900000">
            <a:off x="4281488" y="3130550"/>
            <a:ext cx="503237" cy="5032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2433" name="Line 1057"/>
          <p:cNvSpPr>
            <a:spLocks noChangeShapeType="1"/>
          </p:cNvSpPr>
          <p:nvPr/>
        </p:nvSpPr>
        <p:spPr bwMode="auto">
          <a:xfrm>
            <a:off x="4168775" y="3417888"/>
            <a:ext cx="0" cy="611187"/>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2434" name="Line 1058"/>
          <p:cNvSpPr>
            <a:spLocks noChangeShapeType="1"/>
          </p:cNvSpPr>
          <p:nvPr/>
        </p:nvSpPr>
        <p:spPr bwMode="auto">
          <a:xfrm>
            <a:off x="4914900" y="3417888"/>
            <a:ext cx="0" cy="611187"/>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 name="Date Placeholder 1"/>
          <p:cNvSpPr>
            <a:spLocks noGrp="1"/>
          </p:cNvSpPr>
          <p:nvPr>
            <p:ph type="dt" sz="quarter" idx="10"/>
          </p:nvPr>
        </p:nvSpPr>
        <p:spPr/>
        <p:txBody>
          <a:bodyPr/>
          <a:lstStyle/>
          <a:p>
            <a:pPr>
              <a:defRPr/>
            </a:pPr>
            <a:r>
              <a:rPr lang="fr-FR" smtClean="0"/>
              <a:t>© </a:t>
            </a:r>
            <a:fld id="{EAC8D2BD-FA99-5541-B8AF-746DB1134181}"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49681E84-AFA8-D346-B048-D7FE1C338E65}" type="slidenum">
              <a:rPr lang="fr-FR" smtClean="0"/>
              <a:pPr>
                <a:defRPr/>
              </a:pPr>
              <a:t>79</a:t>
            </a:fld>
            <a:endParaRPr lang="fr-F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Médias Possibles</a:t>
            </a:r>
          </a:p>
        </p:txBody>
      </p:sp>
      <p:graphicFrame>
        <p:nvGraphicFramePr>
          <p:cNvPr id="29698" name="Object 3"/>
          <p:cNvGraphicFramePr>
            <a:graphicFrameLocks noChangeAspect="1"/>
          </p:cNvGraphicFramePr>
          <p:nvPr/>
        </p:nvGraphicFramePr>
        <p:xfrm>
          <a:off x="2324100" y="1739900"/>
          <a:ext cx="5054600" cy="3238500"/>
        </p:xfrm>
        <a:graphic>
          <a:graphicData uri="http://schemas.openxmlformats.org/presentationml/2006/ole">
            <mc:AlternateContent xmlns:mc="http://schemas.openxmlformats.org/markup-compatibility/2006">
              <mc:Choice xmlns:v="urn:schemas-microsoft-com:vml" Requires="v">
                <p:oleObj spid="_x0000_s29715" name="VISIO" r:id="rId3" imgW="4915472" imgH="3127889" progId="Visio.Drawing.6">
                  <p:embed/>
                </p:oleObj>
              </mc:Choice>
              <mc:Fallback>
                <p:oleObj name="VISIO" r:id="rId3" imgW="4915472" imgH="3127889"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100" y="1739900"/>
                        <a:ext cx="5054600" cy="323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5047F938-E118-4C4A-986D-20E8F7DFDC9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027661B-0E60-2840-89B8-5211C9D66A88}" type="slidenum">
              <a:rPr lang="fr-FR" smtClean="0"/>
              <a:pPr>
                <a:defRPr/>
              </a:pPr>
              <a:t>8</a:t>
            </a:fld>
            <a:endParaRPr lang="fr-F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4572000" y="3810000"/>
            <a:ext cx="684213" cy="233363"/>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55" name="Rectangle 3"/>
          <p:cNvSpPr>
            <a:spLocks noChangeArrowheads="1"/>
          </p:cNvSpPr>
          <p:nvPr/>
        </p:nvSpPr>
        <p:spPr bwMode="auto">
          <a:xfrm>
            <a:off x="955675" y="3789363"/>
            <a:ext cx="1439863"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56" name="Rectangle 4"/>
          <p:cNvSpPr>
            <a:spLocks noChangeArrowheads="1"/>
          </p:cNvSpPr>
          <p:nvPr/>
        </p:nvSpPr>
        <p:spPr bwMode="auto">
          <a:xfrm>
            <a:off x="955675" y="3465513"/>
            <a:ext cx="1439863"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57" name="Rectangle 5"/>
          <p:cNvSpPr>
            <a:spLocks noChangeArrowheads="1"/>
          </p:cNvSpPr>
          <p:nvPr/>
        </p:nvSpPr>
        <p:spPr bwMode="auto">
          <a:xfrm>
            <a:off x="955675" y="3141663"/>
            <a:ext cx="1439863"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58" name="Rectangle 6"/>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Relations OSI - </a:t>
            </a:r>
            <a:r>
              <a:rPr lang="en-US" sz="4000" b="1" i="1" smtClean="0">
                <a:effectLst>
                  <a:outerShdw blurRad="38100" dist="38100" dir="2700000" algn="tl">
                    <a:srgbClr val="DDDDDD"/>
                  </a:outerShdw>
                </a:effectLst>
                <a:cs typeface="+mj-cs"/>
              </a:rPr>
              <a:t>Gateway</a:t>
            </a:r>
            <a:endParaRPr lang="fr-FR" sz="4000" smtClean="0">
              <a:cs typeface="+mj-cs"/>
            </a:endParaRPr>
          </a:p>
        </p:txBody>
      </p:sp>
      <p:sp>
        <p:nvSpPr>
          <p:cNvPr id="100359" name="Rectangle 7"/>
          <p:cNvSpPr>
            <a:spLocks noChangeArrowheads="1"/>
          </p:cNvSpPr>
          <p:nvPr/>
        </p:nvSpPr>
        <p:spPr bwMode="auto">
          <a:xfrm>
            <a:off x="955675" y="1846263"/>
            <a:ext cx="1439863"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60" name="Rectangle 8"/>
          <p:cNvSpPr>
            <a:spLocks noChangeArrowheads="1"/>
          </p:cNvSpPr>
          <p:nvPr/>
        </p:nvSpPr>
        <p:spPr bwMode="auto">
          <a:xfrm>
            <a:off x="955675" y="2170113"/>
            <a:ext cx="1439863"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61" name="Rectangle 9"/>
          <p:cNvSpPr>
            <a:spLocks noChangeArrowheads="1"/>
          </p:cNvSpPr>
          <p:nvPr/>
        </p:nvSpPr>
        <p:spPr bwMode="auto">
          <a:xfrm>
            <a:off x="955675" y="2493963"/>
            <a:ext cx="1439863"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62" name="Rectangle 10"/>
          <p:cNvSpPr>
            <a:spLocks noChangeArrowheads="1"/>
          </p:cNvSpPr>
          <p:nvPr/>
        </p:nvSpPr>
        <p:spPr bwMode="auto">
          <a:xfrm>
            <a:off x="955675" y="2819400"/>
            <a:ext cx="1439863"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0363" name="Text Box 11"/>
          <p:cNvSpPr txBox="1">
            <a:spLocks noChangeAspect="1" noChangeArrowheads="1"/>
          </p:cNvSpPr>
          <p:nvPr/>
        </p:nvSpPr>
        <p:spPr bwMode="auto">
          <a:xfrm>
            <a:off x="2362200" y="4481513"/>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b="1">
                <a:cs typeface="+mn-cs"/>
              </a:rPr>
              <a:t>MAP/TOP</a:t>
            </a:r>
          </a:p>
        </p:txBody>
      </p:sp>
      <p:sp>
        <p:nvSpPr>
          <p:cNvPr id="100364" name="Rectangle 12"/>
          <p:cNvSpPr>
            <a:spLocks noChangeArrowheads="1"/>
          </p:cNvSpPr>
          <p:nvPr/>
        </p:nvSpPr>
        <p:spPr bwMode="auto">
          <a:xfrm>
            <a:off x="6713538" y="3805238"/>
            <a:ext cx="1439862" cy="233362"/>
          </a:xfrm>
          <a:prstGeom prst="rect">
            <a:avLst/>
          </a:prstGeom>
          <a:solidFill>
            <a:srgbClr val="7FEFC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65" name="Rectangle 13"/>
          <p:cNvSpPr>
            <a:spLocks noChangeArrowheads="1"/>
          </p:cNvSpPr>
          <p:nvPr/>
        </p:nvSpPr>
        <p:spPr bwMode="auto">
          <a:xfrm>
            <a:off x="6713538" y="3481388"/>
            <a:ext cx="1439862" cy="233362"/>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66" name="Rectangle 14"/>
          <p:cNvSpPr>
            <a:spLocks noChangeArrowheads="1"/>
          </p:cNvSpPr>
          <p:nvPr/>
        </p:nvSpPr>
        <p:spPr bwMode="auto">
          <a:xfrm>
            <a:off x="6713538" y="3157538"/>
            <a:ext cx="143986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67" name="Rectangle 15"/>
          <p:cNvSpPr>
            <a:spLocks noChangeArrowheads="1"/>
          </p:cNvSpPr>
          <p:nvPr/>
        </p:nvSpPr>
        <p:spPr bwMode="auto">
          <a:xfrm>
            <a:off x="6713538" y="1862138"/>
            <a:ext cx="1439862" cy="233362"/>
          </a:xfrm>
          <a:prstGeom prst="rect">
            <a:avLst/>
          </a:prstGeom>
          <a:solidFill>
            <a:srgbClr val="0066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66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68" name="Rectangle 16"/>
          <p:cNvSpPr>
            <a:spLocks noChangeArrowheads="1"/>
          </p:cNvSpPr>
          <p:nvPr/>
        </p:nvSpPr>
        <p:spPr bwMode="auto">
          <a:xfrm>
            <a:off x="6713538" y="2185988"/>
            <a:ext cx="1439862" cy="233362"/>
          </a:xfrm>
          <a:prstGeom prst="rect">
            <a:avLst/>
          </a:prstGeom>
          <a:solidFill>
            <a:srgbClr val="0099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9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69" name="Rectangle 17"/>
          <p:cNvSpPr>
            <a:spLocks noChangeArrowheads="1"/>
          </p:cNvSpPr>
          <p:nvPr/>
        </p:nvSpPr>
        <p:spPr bwMode="auto">
          <a:xfrm>
            <a:off x="6713538" y="2509838"/>
            <a:ext cx="1439862" cy="233362"/>
          </a:xfrm>
          <a:prstGeom prst="rect">
            <a:avLst/>
          </a:prstGeom>
          <a:solidFill>
            <a:srgbClr val="00CCFF"/>
          </a:solidFill>
          <a:ln w="12700" cap="sq">
            <a:miter lim="800000"/>
            <a:headEnd type="none" w="sm" len="sm"/>
            <a:tailEnd type="none" w="sm" len="sm"/>
          </a:ln>
          <a:effectLst/>
          <a:scene3d>
            <a:camera prst="legacyPerspectiveBottom"/>
            <a:lightRig rig="legacyFlat3" dir="t"/>
          </a:scene3d>
          <a:sp3d extrusionH="887400" prstMaterial="legacyMatte">
            <a:bevelT w="13500" h="13500" prst="angle"/>
            <a:bevelB w="13500" h="13500" prst="angle"/>
            <a:extrusionClr>
              <a:srgbClr val="00CC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70" name="Rectangle 18"/>
          <p:cNvSpPr>
            <a:spLocks noChangeArrowheads="1"/>
          </p:cNvSpPr>
          <p:nvPr/>
        </p:nvSpPr>
        <p:spPr bwMode="auto">
          <a:xfrm>
            <a:off x="6713538" y="2835275"/>
            <a:ext cx="1439862" cy="233363"/>
          </a:xfrm>
          <a:prstGeom prst="rect">
            <a:avLst/>
          </a:prstGeom>
          <a:solidFill>
            <a:srgbClr val="00AFD8"/>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0371" name="Rectangle 19"/>
          <p:cNvSpPr>
            <a:spLocks noChangeArrowheads="1"/>
          </p:cNvSpPr>
          <p:nvPr/>
        </p:nvSpPr>
        <p:spPr bwMode="auto">
          <a:xfrm>
            <a:off x="3822700" y="3810000"/>
            <a:ext cx="684213" cy="233363"/>
          </a:xfrm>
          <a:prstGeom prst="rect">
            <a:avLst/>
          </a:prstGeom>
          <a:solidFill>
            <a:srgbClr val="7FEFCF"/>
          </a:solidFill>
          <a:ln w="12700" cap="sq">
            <a:miter lim="800000"/>
            <a:headEnd type="none" w="sm" len="sm"/>
            <a:tailEnd type="none" w="sm" len="sm"/>
          </a:ln>
          <a:effectLst/>
          <a:scene3d>
            <a:camera prst="legacyPerspectiveTop"/>
            <a:lightRig rig="legacyNormal3" dir="r"/>
          </a:scene3d>
          <a:sp3d extrusionH="887400" prstMaterial="legacyMatte">
            <a:bevelT w="13500" h="13500" prst="angle"/>
            <a:bevelB w="13500" h="13500" prst="angle"/>
            <a:extrusionClr>
              <a:srgbClr val="7FEFC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72" name="Line 20"/>
          <p:cNvSpPr>
            <a:spLocks noChangeShapeType="1"/>
          </p:cNvSpPr>
          <p:nvPr/>
        </p:nvSpPr>
        <p:spPr bwMode="auto">
          <a:xfrm>
            <a:off x="7450138" y="3165475"/>
            <a:ext cx="0" cy="8636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0373" name="Line 21"/>
          <p:cNvSpPr>
            <a:spLocks noChangeShapeType="1"/>
          </p:cNvSpPr>
          <p:nvPr/>
        </p:nvSpPr>
        <p:spPr bwMode="auto">
          <a:xfrm>
            <a:off x="7450138" y="1905000"/>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0374" name="Line 22"/>
          <p:cNvSpPr>
            <a:spLocks noChangeShapeType="1"/>
          </p:cNvSpPr>
          <p:nvPr/>
        </p:nvSpPr>
        <p:spPr bwMode="auto">
          <a:xfrm>
            <a:off x="1676400" y="1905000"/>
            <a:ext cx="0" cy="1187450"/>
          </a:xfrm>
          <a:prstGeom prst="line">
            <a:avLst/>
          </a:prstGeom>
          <a:noFill/>
          <a:ln w="28575">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0375" name="Line 23"/>
          <p:cNvSpPr>
            <a:spLocks noChangeShapeType="1"/>
          </p:cNvSpPr>
          <p:nvPr/>
        </p:nvSpPr>
        <p:spPr bwMode="auto">
          <a:xfrm>
            <a:off x="1676400" y="3165475"/>
            <a:ext cx="0" cy="86360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0376" name="Text Box 24"/>
          <p:cNvSpPr txBox="1">
            <a:spLocks noChangeAspect="1" noChangeArrowheads="1"/>
          </p:cNvSpPr>
          <p:nvPr/>
        </p:nvSpPr>
        <p:spPr bwMode="auto">
          <a:xfrm>
            <a:off x="5410200" y="4481513"/>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b="1">
                <a:cs typeface="+mn-cs"/>
              </a:rPr>
              <a:t>Non OSI</a:t>
            </a:r>
          </a:p>
        </p:txBody>
      </p:sp>
      <p:cxnSp>
        <p:nvCxnSpPr>
          <p:cNvPr id="100377" name="AutoShape 25"/>
          <p:cNvCxnSpPr>
            <a:cxnSpLocks noChangeShapeType="1"/>
            <a:stCxn id="100375" idx="1"/>
            <a:endCxn id="100363" idx="1"/>
          </p:cNvCxnSpPr>
          <p:nvPr/>
        </p:nvCxnSpPr>
        <p:spPr bwMode="auto">
          <a:xfrm rot="16200000" flipH="1">
            <a:off x="1701006" y="4018757"/>
            <a:ext cx="636587" cy="68580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378" name="AutoShape 26"/>
          <p:cNvCxnSpPr>
            <a:cxnSpLocks noChangeShapeType="1"/>
            <a:stCxn id="100376" idx="3"/>
            <a:endCxn id="100372" idx="1"/>
          </p:cNvCxnSpPr>
          <p:nvPr/>
        </p:nvCxnSpPr>
        <p:spPr bwMode="auto">
          <a:xfrm flipV="1">
            <a:off x="6629400" y="4043363"/>
            <a:ext cx="820738" cy="636587"/>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0379" name="Rectangle 27"/>
          <p:cNvSpPr>
            <a:spLocks noChangeArrowheads="1"/>
          </p:cNvSpPr>
          <p:nvPr/>
        </p:nvSpPr>
        <p:spPr bwMode="auto">
          <a:xfrm>
            <a:off x="3822700" y="3505200"/>
            <a:ext cx="684213"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cxnSp>
        <p:nvCxnSpPr>
          <p:cNvPr id="100380" name="AutoShape 28"/>
          <p:cNvCxnSpPr>
            <a:cxnSpLocks noChangeShapeType="1"/>
            <a:stCxn id="100385" idx="1"/>
            <a:endCxn id="100363" idx="3"/>
          </p:cNvCxnSpPr>
          <p:nvPr/>
        </p:nvCxnSpPr>
        <p:spPr bwMode="auto">
          <a:xfrm rot="5400000">
            <a:off x="3630613" y="4146550"/>
            <a:ext cx="636587" cy="430213"/>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381" name="AutoShape 29"/>
          <p:cNvCxnSpPr>
            <a:cxnSpLocks noChangeShapeType="1"/>
            <a:stCxn id="100386" idx="1"/>
            <a:endCxn id="100376" idx="1"/>
          </p:cNvCxnSpPr>
          <p:nvPr/>
        </p:nvCxnSpPr>
        <p:spPr bwMode="auto">
          <a:xfrm rot="16200000" flipH="1">
            <a:off x="4844256" y="4114007"/>
            <a:ext cx="636587" cy="495300"/>
          </a:xfrm>
          <a:prstGeom prst="bentConnector2">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0382" name="Rectangle 30"/>
          <p:cNvSpPr>
            <a:spLocks noChangeArrowheads="1"/>
          </p:cNvSpPr>
          <p:nvPr/>
        </p:nvSpPr>
        <p:spPr bwMode="auto">
          <a:xfrm>
            <a:off x="4573588" y="3505200"/>
            <a:ext cx="684212" cy="233363"/>
          </a:xfrm>
          <a:prstGeom prst="rect">
            <a:avLst/>
          </a:prstGeom>
          <a:solidFill>
            <a:srgbClr val="009999"/>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009999"/>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83" name="Rectangle 31"/>
          <p:cNvSpPr>
            <a:spLocks noChangeArrowheads="1"/>
          </p:cNvSpPr>
          <p:nvPr/>
        </p:nvSpPr>
        <p:spPr bwMode="auto">
          <a:xfrm>
            <a:off x="3821113" y="3195638"/>
            <a:ext cx="684212" cy="233362"/>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87" name="Rectangle 35"/>
          <p:cNvSpPr>
            <a:spLocks noChangeArrowheads="1"/>
          </p:cNvSpPr>
          <p:nvPr/>
        </p:nvSpPr>
        <p:spPr bwMode="auto">
          <a:xfrm>
            <a:off x="4572000" y="3200400"/>
            <a:ext cx="684213" cy="233363"/>
          </a:xfrm>
          <a:prstGeom prst="rect">
            <a:avLst/>
          </a:prstGeom>
          <a:solidFill>
            <a:srgbClr val="33CCCC"/>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3CCCC"/>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88" name="Rectangle 36"/>
          <p:cNvSpPr>
            <a:spLocks noChangeArrowheads="1"/>
          </p:cNvSpPr>
          <p:nvPr/>
        </p:nvSpPr>
        <p:spPr bwMode="auto">
          <a:xfrm>
            <a:off x="3817938" y="2890838"/>
            <a:ext cx="1439862" cy="233362"/>
          </a:xfrm>
          <a:prstGeom prst="rect">
            <a:avLst/>
          </a:prstGeom>
          <a:solidFill>
            <a:srgbClr val="39D9FF"/>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39D9FF"/>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pPr>
              <a:defRPr/>
            </a:pPr>
            <a:endParaRPr lang="en-US">
              <a:cs typeface="+mn-cs"/>
            </a:endParaRPr>
          </a:p>
        </p:txBody>
      </p:sp>
      <p:sp>
        <p:nvSpPr>
          <p:cNvPr id="100384" name="Arc 32"/>
          <p:cNvSpPr>
            <a:spLocks noChangeAspect="1"/>
          </p:cNvSpPr>
          <p:nvPr/>
        </p:nvSpPr>
        <p:spPr bwMode="auto">
          <a:xfrm rot="18900000">
            <a:off x="4281488" y="2849563"/>
            <a:ext cx="503237" cy="5032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0385" name="Line 33"/>
          <p:cNvSpPr>
            <a:spLocks noChangeShapeType="1"/>
          </p:cNvSpPr>
          <p:nvPr/>
        </p:nvSpPr>
        <p:spPr bwMode="auto">
          <a:xfrm>
            <a:off x="4164013" y="3094038"/>
            <a:ext cx="0" cy="935037"/>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0386" name="Line 34"/>
          <p:cNvSpPr>
            <a:spLocks noChangeShapeType="1"/>
          </p:cNvSpPr>
          <p:nvPr/>
        </p:nvSpPr>
        <p:spPr bwMode="auto">
          <a:xfrm>
            <a:off x="4914900" y="3094038"/>
            <a:ext cx="0" cy="935037"/>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 name="Date Placeholder 1"/>
          <p:cNvSpPr>
            <a:spLocks noGrp="1"/>
          </p:cNvSpPr>
          <p:nvPr>
            <p:ph type="dt" sz="quarter" idx="10"/>
          </p:nvPr>
        </p:nvSpPr>
        <p:spPr/>
        <p:txBody>
          <a:bodyPr/>
          <a:lstStyle/>
          <a:p>
            <a:pPr>
              <a:defRPr/>
            </a:pPr>
            <a:r>
              <a:rPr lang="fr-FR" smtClean="0"/>
              <a:t>© </a:t>
            </a:r>
            <a:fld id="{7429AB05-8A3C-5A46-9236-C5686C0E9DE3}"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62FC5368-87E9-F84A-92E5-CE8022456901}" type="slidenum">
              <a:rPr lang="fr-FR" smtClean="0"/>
              <a:pPr>
                <a:defRPr/>
              </a:pPr>
              <a:t>80</a:t>
            </a:fld>
            <a:endParaRPr lang="fr-F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Définitions d’un LAN</a:t>
            </a:r>
          </a:p>
        </p:txBody>
      </p:sp>
      <p:sp>
        <p:nvSpPr>
          <p:cNvPr id="9220" name="Text Box 4"/>
          <p:cNvSpPr txBox="1">
            <a:spLocks noChangeAspect="1" noChangeArrowheads="1"/>
          </p:cNvSpPr>
          <p:nvPr/>
        </p:nvSpPr>
        <p:spPr bwMode="auto">
          <a:xfrm>
            <a:off x="179388" y="1276350"/>
            <a:ext cx="8812212"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2000" tIns="36000" rIns="72000" bIns="36000" anchor="ctr">
            <a:spAutoFit/>
          </a:bodyPr>
          <a:lstStyle/>
          <a:p>
            <a:pPr>
              <a:defRPr/>
            </a:pPr>
            <a:r>
              <a:rPr lang="fr-FR">
                <a:cs typeface="+mn-cs"/>
              </a:rPr>
              <a:t>Un système de </a:t>
            </a:r>
            <a:r>
              <a:rPr lang="fr-FR" i="1">
                <a:cs typeface="+mn-cs"/>
              </a:rPr>
              <a:t>communications privées</a:t>
            </a:r>
            <a:r>
              <a:rPr lang="fr-FR">
                <a:cs typeface="+mn-cs"/>
              </a:rPr>
              <a:t> construit et utilisé en exclusivité par l’utilisateur.</a:t>
            </a:r>
          </a:p>
        </p:txBody>
      </p:sp>
      <p:sp>
        <p:nvSpPr>
          <p:cNvPr id="9221" name="Text Box 5"/>
          <p:cNvSpPr txBox="1">
            <a:spLocks noChangeAspect="1" noChangeArrowheads="1"/>
          </p:cNvSpPr>
          <p:nvPr/>
        </p:nvSpPr>
        <p:spPr bwMode="auto">
          <a:xfrm>
            <a:off x="179388" y="2538413"/>
            <a:ext cx="8812212"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2000" tIns="36000" rIns="72000" bIns="36000" anchor="ctr">
            <a:spAutoFit/>
          </a:bodyPr>
          <a:lstStyle/>
          <a:p>
            <a:pPr algn="just">
              <a:defRPr/>
            </a:pPr>
            <a:r>
              <a:rPr lang="fr-FR">
                <a:cs typeface="+mn-cs"/>
              </a:rPr>
              <a:t>Un réseau d’ordinateurs (</a:t>
            </a:r>
            <a:r>
              <a:rPr lang="fr-FR" i="1">
                <a:cs typeface="+mn-cs"/>
              </a:rPr>
              <a:t>mainframe, mini‑ordinateur, micro‑ordinateur</a:t>
            </a:r>
            <a:r>
              <a:rPr lang="fr-FR">
                <a:cs typeface="+mn-cs"/>
              </a:rPr>
              <a:t>) limité géographiquement, soit dans le même immeuble soit dans un ensemble d’immeubles.</a:t>
            </a:r>
          </a:p>
        </p:txBody>
      </p:sp>
      <p:sp>
        <p:nvSpPr>
          <p:cNvPr id="9222" name="Text Box 6"/>
          <p:cNvSpPr txBox="1">
            <a:spLocks noChangeAspect="1" noChangeArrowheads="1"/>
          </p:cNvSpPr>
          <p:nvPr/>
        </p:nvSpPr>
        <p:spPr bwMode="auto">
          <a:xfrm>
            <a:off x="179388" y="3873500"/>
            <a:ext cx="8812212"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2000" tIns="36000" rIns="72000" bIns="36000" anchor="ct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just"/>
            <a:r>
              <a:rPr lang="fr-FR"/>
              <a:t>Un système d’équipements et de câblage autonome.</a:t>
            </a:r>
          </a:p>
        </p:txBody>
      </p:sp>
      <p:sp>
        <p:nvSpPr>
          <p:cNvPr id="9223" name="Text Box 7"/>
          <p:cNvSpPr txBox="1">
            <a:spLocks noChangeAspect="1" noChangeArrowheads="1"/>
          </p:cNvSpPr>
          <p:nvPr/>
        </p:nvSpPr>
        <p:spPr bwMode="auto">
          <a:xfrm>
            <a:off x="179388" y="4872038"/>
            <a:ext cx="8812212" cy="98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2000" tIns="36000" rIns="72000" bIns="36000" anchor="ctr">
            <a:spAutoFit/>
          </a:bodyPr>
          <a:lstStyle/>
          <a:p>
            <a:pPr algn="just">
              <a:defRPr/>
            </a:pPr>
            <a:r>
              <a:rPr lang="fr-FR">
                <a:cs typeface="+mn-cs"/>
              </a:rPr>
              <a:t>Est simplement un autre type de systèmes </a:t>
            </a:r>
            <a:r>
              <a:rPr lang="fr-FR" i="1">
                <a:cs typeface="+mn-cs"/>
              </a:rPr>
              <a:t>on line</a:t>
            </a:r>
            <a:r>
              <a:rPr lang="fr-FR">
                <a:cs typeface="+mn-cs"/>
              </a:rPr>
              <a:t> ou de systèmes de transmission de données, c’est à dire un système pouvant combiner la technologie d’ordinateurs avec celle de réseaux publics.</a:t>
            </a:r>
          </a:p>
        </p:txBody>
      </p:sp>
      <p:sp>
        <p:nvSpPr>
          <p:cNvPr id="2" name="Date Placeholder 1"/>
          <p:cNvSpPr>
            <a:spLocks noGrp="1"/>
          </p:cNvSpPr>
          <p:nvPr>
            <p:ph type="dt" sz="quarter" idx="10"/>
          </p:nvPr>
        </p:nvSpPr>
        <p:spPr/>
        <p:txBody>
          <a:bodyPr/>
          <a:lstStyle/>
          <a:p>
            <a:pPr>
              <a:defRPr/>
            </a:pPr>
            <a:r>
              <a:rPr lang="fr-FR" smtClean="0"/>
              <a:t>© </a:t>
            </a:r>
            <a:fld id="{C8DBDBD0-6714-7842-9B1C-A10B501A79F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3E34EB5D-10B4-824E-9B50-239D338E956F}" type="slidenum">
              <a:rPr lang="fr-FR" smtClean="0"/>
              <a:pPr>
                <a:defRPr/>
              </a:pPr>
              <a:t>81</a:t>
            </a:fld>
            <a:endParaRPr lang="fr-FR"/>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Ponts et Routeurs</a:t>
            </a:r>
          </a:p>
        </p:txBody>
      </p:sp>
      <p:graphicFrame>
        <p:nvGraphicFramePr>
          <p:cNvPr id="154626" name="Object 3"/>
          <p:cNvGraphicFramePr>
            <a:graphicFrameLocks noChangeAspect="1"/>
          </p:cNvGraphicFramePr>
          <p:nvPr/>
        </p:nvGraphicFramePr>
        <p:xfrm>
          <a:off x="762000" y="1524000"/>
          <a:ext cx="8077200" cy="5105400"/>
        </p:xfrm>
        <a:graphic>
          <a:graphicData uri="http://schemas.openxmlformats.org/presentationml/2006/ole">
            <mc:AlternateContent xmlns:mc="http://schemas.openxmlformats.org/markup-compatibility/2006">
              <mc:Choice xmlns:v="urn:schemas-microsoft-com:vml" Requires="v">
                <p:oleObj spid="_x0000_s154643" name="VISIO" r:id="rId3" imgW="5791200" imgH="6096000" progId="Visio.Drawing.5">
                  <p:embed/>
                </p:oleObj>
              </mc:Choice>
              <mc:Fallback>
                <p:oleObj name="VISIO" r:id="rId3" imgW="5791200" imgH="60960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4000"/>
                        <a:ext cx="8077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651A73EE-B749-084E-9990-C8AF9E0C8F61}"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A16FA53-B6CB-3D45-B35D-895A84909BEC}" type="slidenum">
              <a:rPr lang="fr-FR" smtClean="0"/>
              <a:pPr>
                <a:defRPr/>
              </a:pPr>
              <a:t>82</a:t>
            </a:fld>
            <a:endParaRPr lang="fr-F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Ponts</a:t>
            </a:r>
          </a:p>
        </p:txBody>
      </p:sp>
      <p:sp>
        <p:nvSpPr>
          <p:cNvPr id="77831" name="Text Box 7"/>
          <p:cNvSpPr txBox="1">
            <a:spLocks noChangeAspect="1" noChangeArrowheads="1"/>
          </p:cNvSpPr>
          <p:nvPr/>
        </p:nvSpPr>
        <p:spPr bwMode="auto">
          <a:xfrm>
            <a:off x="457200" y="1371600"/>
            <a:ext cx="41846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400">
                <a:cs typeface="+mn-cs"/>
              </a:rPr>
              <a:t>Réseaux de </a:t>
            </a:r>
            <a:r>
              <a:rPr lang="fr-FR" sz="2400" b="1" i="1">
                <a:effectLst>
                  <a:outerShdw blurRad="38100" dist="38100" dir="2700000" algn="tl">
                    <a:srgbClr val="DDDDDD"/>
                  </a:outerShdw>
                </a:effectLst>
                <a:cs typeface="+mn-cs"/>
              </a:rPr>
              <a:t>Topologie Identique </a:t>
            </a:r>
            <a:r>
              <a:rPr lang="fr-FR" sz="2400">
                <a:cs typeface="+mn-cs"/>
              </a:rPr>
              <a:t>(</a:t>
            </a:r>
            <a:r>
              <a:rPr lang="fr-FR" sz="2400">
                <a:effectLst>
                  <a:outerShdw blurRad="38100" dist="38100" dir="2700000" algn="tl">
                    <a:srgbClr val="DDDDDD"/>
                  </a:outerShdw>
                </a:effectLst>
                <a:cs typeface="+mn-cs"/>
              </a:rPr>
              <a:t>Bus, Anneau, Étoile</a:t>
            </a:r>
            <a:r>
              <a:rPr lang="fr-FR" sz="2400">
                <a:cs typeface="+mn-cs"/>
              </a:rPr>
              <a:t>)</a:t>
            </a:r>
          </a:p>
        </p:txBody>
      </p:sp>
      <p:graphicFrame>
        <p:nvGraphicFramePr>
          <p:cNvPr id="155651" name="Object 9" descr="Marbre blanc"/>
          <p:cNvGraphicFramePr>
            <a:graphicFrameLocks noChangeAspect="1"/>
          </p:cNvGraphicFramePr>
          <p:nvPr/>
        </p:nvGraphicFramePr>
        <p:xfrm>
          <a:off x="6219825" y="1981200"/>
          <a:ext cx="1681163" cy="1079500"/>
        </p:xfrm>
        <a:graphic>
          <a:graphicData uri="http://schemas.openxmlformats.org/presentationml/2006/ole">
            <mc:AlternateContent xmlns:mc="http://schemas.openxmlformats.org/markup-compatibility/2006">
              <mc:Choice xmlns:v="urn:schemas-microsoft-com:vml" Requires="v">
                <p:oleObj spid="_x0000_s155693" name="Clip" r:id="rId3" imgW="1086186" imgH="699668" progId="MS_ClipArt_Gallery.2">
                  <p:embed/>
                </p:oleObj>
              </mc:Choice>
              <mc:Fallback>
                <p:oleObj name="Clip" r:id="rId3" imgW="1086186" imgH="699668" progId="MS_ClipArt_Gallery.2">
                  <p:embed/>
                  <p:pic>
                    <p:nvPicPr>
                      <p:cNvPr id="0" name="Object 9" descr="Marbre bla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1981200"/>
                        <a:ext cx="1681163" cy="1079500"/>
                      </a:xfrm>
                      <a:prstGeom prst="rect">
                        <a:avLst/>
                      </a:prstGeom>
                      <a:blipFill dpi="0" rotWithShape="0">
                        <a:blip r:embed="rId5"/>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55652" name="Object 10" descr="Marbre blanc"/>
          <p:cNvGraphicFramePr>
            <a:graphicFrameLocks noChangeAspect="1"/>
          </p:cNvGraphicFramePr>
          <p:nvPr/>
        </p:nvGraphicFramePr>
        <p:xfrm>
          <a:off x="1447800" y="4483100"/>
          <a:ext cx="1681163" cy="1079500"/>
        </p:xfrm>
        <a:graphic>
          <a:graphicData uri="http://schemas.openxmlformats.org/presentationml/2006/ole">
            <mc:AlternateContent xmlns:mc="http://schemas.openxmlformats.org/markup-compatibility/2006">
              <mc:Choice xmlns:v="urn:schemas-microsoft-com:vml" Requires="v">
                <p:oleObj spid="_x0000_s155694" name="Clip" r:id="rId6" imgW="1086186" imgH="699668" progId="MS_ClipArt_Gallery.2">
                  <p:embed/>
                </p:oleObj>
              </mc:Choice>
              <mc:Fallback>
                <p:oleObj name="Clip" r:id="rId6" imgW="1086186" imgH="699668" progId="MS_ClipArt_Gallery.2">
                  <p:embed/>
                  <p:pic>
                    <p:nvPicPr>
                      <p:cNvPr id="0" name="Object 10" descr="Marbre bla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483100"/>
                        <a:ext cx="1681163" cy="1079500"/>
                      </a:xfrm>
                      <a:prstGeom prst="rect">
                        <a:avLst/>
                      </a:prstGeom>
                      <a:blipFill dpi="0" rotWithShape="0">
                        <a:blip r:embed="rId5"/>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55653" name="Object 11"/>
          <p:cNvGraphicFramePr>
            <a:graphicFrameLocks noChangeAspect="1"/>
          </p:cNvGraphicFramePr>
          <p:nvPr/>
        </p:nvGraphicFramePr>
        <p:xfrm>
          <a:off x="3962400" y="3544888"/>
          <a:ext cx="1208088" cy="454025"/>
        </p:xfrm>
        <a:graphic>
          <a:graphicData uri="http://schemas.openxmlformats.org/presentationml/2006/ole">
            <mc:AlternateContent xmlns:mc="http://schemas.openxmlformats.org/markup-compatibility/2006">
              <mc:Choice xmlns:v="urn:schemas-microsoft-com:vml" Requires="v">
                <p:oleObj spid="_x0000_s155695" name="Clip" r:id="rId7" imgW="4396902" imgH="1653702" progId="MS_ClipArt_Gallery.2">
                  <p:embed/>
                </p:oleObj>
              </mc:Choice>
              <mc:Fallback>
                <p:oleObj name="Clip" r:id="rId7" imgW="4396902" imgH="1653702" progId="MS_ClipArt_Gallery.2">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3544888"/>
                        <a:ext cx="12080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77836" name="AutoShape 12"/>
          <p:cNvCxnSpPr>
            <a:cxnSpLocks noChangeShapeType="1"/>
          </p:cNvCxnSpPr>
          <p:nvPr/>
        </p:nvCxnSpPr>
        <p:spPr bwMode="auto">
          <a:xfrm flipV="1">
            <a:off x="4567238" y="3060700"/>
            <a:ext cx="2493962" cy="484188"/>
          </a:xfrm>
          <a:prstGeom prst="straightConnector1">
            <a:avLst/>
          </a:prstGeom>
          <a:noFill/>
          <a:ln w="28575"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837" name="AutoShape 13"/>
          <p:cNvCxnSpPr>
            <a:cxnSpLocks noChangeShapeType="1"/>
          </p:cNvCxnSpPr>
          <p:nvPr/>
        </p:nvCxnSpPr>
        <p:spPr bwMode="auto">
          <a:xfrm flipV="1">
            <a:off x="3128963" y="3998913"/>
            <a:ext cx="1438275" cy="1023937"/>
          </a:xfrm>
          <a:prstGeom prst="straightConnector1">
            <a:avLst/>
          </a:prstGeom>
          <a:noFill/>
          <a:ln w="28575" cap="sq">
            <a:solidFill>
              <a:schemeClr val="tx1"/>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838" name="Text Box 14"/>
          <p:cNvSpPr txBox="1">
            <a:spLocks noChangeAspect="1" noChangeArrowheads="1"/>
          </p:cNvSpPr>
          <p:nvPr/>
        </p:nvSpPr>
        <p:spPr bwMode="auto">
          <a:xfrm>
            <a:off x="5257800" y="3543300"/>
            <a:ext cx="190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b="1">
                <a:cs typeface="+mn-cs"/>
              </a:rPr>
              <a:t>Pont</a:t>
            </a:r>
            <a:r>
              <a:rPr lang="fr-FR" sz="2400">
                <a:cs typeface="+mn-cs"/>
              </a:rPr>
              <a:t> (</a:t>
            </a:r>
            <a:r>
              <a:rPr lang="fr-FR" sz="2400" i="1">
                <a:effectLst>
                  <a:outerShdw blurRad="38100" dist="38100" dir="2700000" algn="tl">
                    <a:srgbClr val="DDDDDD"/>
                  </a:outerShdw>
                </a:effectLst>
                <a:cs typeface="+mn-cs"/>
              </a:rPr>
              <a:t>Bridge</a:t>
            </a:r>
            <a:r>
              <a:rPr lang="fr-FR" sz="2400">
                <a:cs typeface="+mn-cs"/>
              </a:rPr>
              <a:t>)</a:t>
            </a:r>
          </a:p>
        </p:txBody>
      </p:sp>
      <p:sp>
        <p:nvSpPr>
          <p:cNvPr id="77839" name="Text Box 15"/>
          <p:cNvSpPr txBox="1">
            <a:spLocks noChangeAspect="1" noChangeArrowheads="1"/>
          </p:cNvSpPr>
          <p:nvPr/>
        </p:nvSpPr>
        <p:spPr bwMode="auto">
          <a:xfrm>
            <a:off x="6292850" y="1524000"/>
            <a:ext cx="1531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Réseau </a:t>
            </a:r>
            <a:r>
              <a:rPr lang="fr-FR" sz="2400" b="1">
                <a:cs typeface="+mn-cs"/>
              </a:rPr>
              <a:t>R</a:t>
            </a:r>
            <a:r>
              <a:rPr lang="fr-FR" sz="2400" b="1" baseline="-25000">
                <a:cs typeface="+mn-cs"/>
              </a:rPr>
              <a:t>1</a:t>
            </a:r>
            <a:endParaRPr lang="fr-FR" sz="2400">
              <a:cs typeface="+mn-cs"/>
            </a:endParaRPr>
          </a:p>
        </p:txBody>
      </p:sp>
      <p:sp>
        <p:nvSpPr>
          <p:cNvPr id="77840" name="Text Box 16"/>
          <p:cNvSpPr txBox="1">
            <a:spLocks noChangeAspect="1" noChangeArrowheads="1"/>
          </p:cNvSpPr>
          <p:nvPr/>
        </p:nvSpPr>
        <p:spPr bwMode="auto">
          <a:xfrm>
            <a:off x="1525588" y="55626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Réseau </a:t>
            </a:r>
            <a:r>
              <a:rPr lang="fr-FR" sz="2400" b="1">
                <a:cs typeface="+mn-cs"/>
              </a:rPr>
              <a:t>R</a:t>
            </a:r>
            <a:r>
              <a:rPr lang="fr-FR" sz="2400" b="1" baseline="-25000">
                <a:cs typeface="+mn-cs"/>
              </a:rPr>
              <a:t>2</a:t>
            </a:r>
            <a:endParaRPr lang="fr-FR" sz="2400">
              <a:cs typeface="+mn-cs"/>
            </a:endParaRPr>
          </a:p>
        </p:txBody>
      </p:sp>
      <p:sp>
        <p:nvSpPr>
          <p:cNvPr id="2" name="Date Placeholder 1"/>
          <p:cNvSpPr>
            <a:spLocks noGrp="1"/>
          </p:cNvSpPr>
          <p:nvPr>
            <p:ph type="dt" sz="quarter" idx="10"/>
          </p:nvPr>
        </p:nvSpPr>
        <p:spPr/>
        <p:txBody>
          <a:bodyPr/>
          <a:lstStyle/>
          <a:p>
            <a:pPr>
              <a:defRPr/>
            </a:pPr>
            <a:r>
              <a:rPr lang="fr-FR" smtClean="0"/>
              <a:t>© </a:t>
            </a:r>
            <a:fld id="{E5D67E79-6920-F54C-A702-4813F934D5FB}"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D6BC8ABE-264A-B943-BCBD-3040F1014198}" type="slidenum">
              <a:rPr lang="fr-FR" smtClean="0"/>
              <a:pPr>
                <a:defRPr/>
              </a:pPr>
              <a:t>83</a:t>
            </a:fld>
            <a:endParaRPr lang="fr-F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Ponts</a:t>
            </a:r>
          </a:p>
        </p:txBody>
      </p:sp>
      <p:sp>
        <p:nvSpPr>
          <p:cNvPr id="110595" name="Text Box 3"/>
          <p:cNvSpPr txBox="1">
            <a:spLocks noChangeAspect="1" noChangeArrowheads="1"/>
          </p:cNvSpPr>
          <p:nvPr/>
        </p:nvSpPr>
        <p:spPr bwMode="auto">
          <a:xfrm>
            <a:off x="358775" y="898525"/>
            <a:ext cx="84804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Équipement de niveau 2 (couche </a:t>
            </a:r>
            <a:r>
              <a:rPr lang="fr-FR" sz="2400" i="1">
                <a:cs typeface="+mn-cs"/>
              </a:rPr>
              <a:t>Liaison</a:t>
            </a:r>
            <a:r>
              <a:rPr lang="fr-FR" sz="2400">
                <a:cs typeface="+mn-cs"/>
              </a:rPr>
              <a:t> du modèle ISO‑OSI), Agit au niveau 2</a:t>
            </a:r>
          </a:p>
        </p:txBody>
      </p:sp>
      <p:sp>
        <p:nvSpPr>
          <p:cNvPr id="110605" name="Text Box 13"/>
          <p:cNvSpPr txBox="1">
            <a:spLocks noChangeAspect="1" noChangeArrowheads="1"/>
          </p:cNvSpPr>
          <p:nvPr/>
        </p:nvSpPr>
        <p:spPr bwMode="auto">
          <a:xfrm>
            <a:off x="381000" y="1798638"/>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Homogénéité M.A.C., L.L.C. (Les ponts sont généralement homogènes)</a:t>
            </a:r>
          </a:p>
        </p:txBody>
      </p:sp>
      <p:sp>
        <p:nvSpPr>
          <p:cNvPr id="110606" name="Text Box 14"/>
          <p:cNvSpPr txBox="1">
            <a:spLocks noChangeAspect="1" noChangeArrowheads="1"/>
          </p:cNvSpPr>
          <p:nvPr/>
        </p:nvSpPr>
        <p:spPr bwMode="auto">
          <a:xfrm>
            <a:off x="358775" y="2698750"/>
            <a:ext cx="848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Indifférent au protocole utilisé au niveau 3 (devrait être transparent)</a:t>
            </a:r>
          </a:p>
        </p:txBody>
      </p:sp>
      <p:sp>
        <p:nvSpPr>
          <p:cNvPr id="110607" name="Text Box 15"/>
          <p:cNvSpPr txBox="1">
            <a:spLocks noChangeAspect="1" noChangeArrowheads="1"/>
          </p:cNvSpPr>
          <p:nvPr/>
        </p:nvSpPr>
        <p:spPr bwMode="auto">
          <a:xfrm>
            <a:off x="358775" y="3238500"/>
            <a:ext cx="4060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Permet de raccorder 2 </a:t>
            </a:r>
            <a:r>
              <a:rPr lang="fr-FR" sz="2400" b="1">
                <a:cs typeface="+mn-cs"/>
                <a:sym typeface="Symbol" charset="0"/>
              </a:rPr>
              <a:t></a:t>
            </a:r>
            <a:r>
              <a:rPr lang="fr-FR" sz="2400">
                <a:cs typeface="+mn-cs"/>
              </a:rPr>
              <a:t> L.A.N.</a:t>
            </a:r>
          </a:p>
        </p:txBody>
      </p:sp>
      <p:sp>
        <p:nvSpPr>
          <p:cNvPr id="110608" name="Text Box 16"/>
          <p:cNvSpPr txBox="1">
            <a:spLocks noChangeAspect="1" noChangeArrowheads="1"/>
          </p:cNvSpPr>
          <p:nvPr/>
        </p:nvSpPr>
        <p:spPr bwMode="auto">
          <a:xfrm>
            <a:off x="358775" y="3778250"/>
            <a:ext cx="520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Peut </a:t>
            </a:r>
            <a:r>
              <a:rPr lang="fr-FR" sz="2400" b="1">
                <a:cs typeface="+mn-cs"/>
              </a:rPr>
              <a:t>Limiter</a:t>
            </a:r>
            <a:r>
              <a:rPr lang="fr-FR" sz="2400">
                <a:cs typeface="+mn-cs"/>
              </a:rPr>
              <a:t> et / ou </a:t>
            </a:r>
            <a:r>
              <a:rPr lang="fr-FR" sz="2400" b="1">
                <a:cs typeface="+mn-cs"/>
              </a:rPr>
              <a:t>Structurer</a:t>
            </a:r>
            <a:r>
              <a:rPr lang="fr-FR" sz="2400">
                <a:cs typeface="+mn-cs"/>
              </a:rPr>
              <a:t> le trafic</a:t>
            </a:r>
          </a:p>
        </p:txBody>
      </p:sp>
      <p:sp>
        <p:nvSpPr>
          <p:cNvPr id="110609" name="Text Box 17"/>
          <p:cNvSpPr txBox="1">
            <a:spLocks noChangeAspect="1" noChangeArrowheads="1"/>
          </p:cNvSpPr>
          <p:nvPr/>
        </p:nvSpPr>
        <p:spPr bwMode="auto">
          <a:xfrm>
            <a:off x="358775" y="4318000"/>
            <a:ext cx="383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Transparent / Source Routing</a:t>
            </a:r>
          </a:p>
        </p:txBody>
      </p:sp>
      <p:sp>
        <p:nvSpPr>
          <p:cNvPr id="110610" name="Text Box 18"/>
          <p:cNvSpPr txBox="1">
            <a:spLocks noChangeAspect="1" noChangeArrowheads="1"/>
          </p:cNvSpPr>
          <p:nvPr/>
        </p:nvSpPr>
        <p:spPr bwMode="auto">
          <a:xfrm>
            <a:off x="358775" y="4857750"/>
            <a:ext cx="238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Locaux / Distants</a:t>
            </a:r>
          </a:p>
        </p:txBody>
      </p:sp>
      <p:sp>
        <p:nvSpPr>
          <p:cNvPr id="110611" name="Text Box 19"/>
          <p:cNvSpPr txBox="1">
            <a:spLocks noChangeAspect="1" noChangeArrowheads="1"/>
          </p:cNvSpPr>
          <p:nvPr/>
        </p:nvSpPr>
        <p:spPr bwMode="auto">
          <a:xfrm>
            <a:off x="358775" y="5397500"/>
            <a:ext cx="2003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M.A.C./L.L.C.</a:t>
            </a:r>
          </a:p>
        </p:txBody>
      </p:sp>
      <p:sp>
        <p:nvSpPr>
          <p:cNvPr id="2" name="Date Placeholder 1"/>
          <p:cNvSpPr>
            <a:spLocks noGrp="1"/>
          </p:cNvSpPr>
          <p:nvPr>
            <p:ph type="dt" sz="quarter" idx="10"/>
          </p:nvPr>
        </p:nvSpPr>
        <p:spPr/>
        <p:txBody>
          <a:bodyPr/>
          <a:lstStyle/>
          <a:p>
            <a:pPr>
              <a:defRPr/>
            </a:pPr>
            <a:r>
              <a:rPr lang="fr-FR" smtClean="0"/>
              <a:t>© </a:t>
            </a:r>
            <a:fld id="{E5ED06CF-6014-CD4D-A4A8-6CD7A475A5A8}"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EB803B1-7A03-C04C-800D-EF7BE382EF8B}" type="slidenum">
              <a:rPr lang="fr-FR" smtClean="0"/>
              <a:pPr>
                <a:defRPr/>
              </a:pPr>
              <a:t>84</a:t>
            </a:fld>
            <a:endParaRPr lang="fr-F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Ponts </a:t>
            </a:r>
            <a:r>
              <a:rPr lang="fr-FR" sz="4000" i="1" smtClean="0">
                <a:effectLst>
                  <a:outerShdw blurRad="38100" dist="38100" dir="2700000" algn="tl">
                    <a:srgbClr val="DDDDDD"/>
                  </a:outerShdw>
                </a:effectLst>
                <a:cs typeface="+mj-cs"/>
              </a:rPr>
              <a:t>Transparents</a:t>
            </a:r>
            <a:endParaRPr lang="fr-FR" sz="4000" smtClean="0">
              <a:cs typeface="+mj-cs"/>
            </a:endParaRPr>
          </a:p>
        </p:txBody>
      </p:sp>
      <p:sp>
        <p:nvSpPr>
          <p:cNvPr id="111619" name="Text Box 3"/>
          <p:cNvSpPr txBox="1">
            <a:spLocks noChangeAspect="1" noChangeArrowheads="1"/>
          </p:cNvSpPr>
          <p:nvPr/>
        </p:nvSpPr>
        <p:spPr bwMode="auto">
          <a:xfrm>
            <a:off x="358775" y="1079500"/>
            <a:ext cx="863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Origine </a:t>
            </a:r>
            <a:r>
              <a:rPr lang="en-US" sz="2400" b="1">
                <a:cs typeface="+mn-cs"/>
              </a:rPr>
              <a:t>D</a:t>
            </a:r>
            <a:r>
              <a:rPr lang="en-US" sz="2400">
                <a:cs typeface="+mn-cs"/>
              </a:rPr>
              <a:t>igital </a:t>
            </a:r>
            <a:r>
              <a:rPr lang="en-US" sz="2400" b="1">
                <a:cs typeface="+mn-cs"/>
              </a:rPr>
              <a:t>E</a:t>
            </a:r>
            <a:r>
              <a:rPr lang="en-US" sz="2400">
                <a:cs typeface="+mn-cs"/>
              </a:rPr>
              <a:t>quipment </a:t>
            </a:r>
            <a:r>
              <a:rPr lang="en-US" sz="2400" b="1">
                <a:cs typeface="+mn-cs"/>
              </a:rPr>
              <a:t>C</a:t>
            </a:r>
            <a:r>
              <a:rPr lang="en-US" sz="2400">
                <a:cs typeface="+mn-cs"/>
              </a:rPr>
              <a:t>orporation</a:t>
            </a:r>
            <a:r>
              <a:rPr lang="fr-FR" sz="2400">
                <a:cs typeface="+mn-cs"/>
              </a:rPr>
              <a:t> (DEC) dans les années 1980</a:t>
            </a:r>
          </a:p>
        </p:txBody>
      </p:sp>
      <p:sp>
        <p:nvSpPr>
          <p:cNvPr id="111620" name="Text Box 4"/>
          <p:cNvSpPr txBox="1">
            <a:spLocks noChangeAspect="1" noChangeArrowheads="1"/>
          </p:cNvSpPr>
          <p:nvPr/>
        </p:nvSpPr>
        <p:spPr bwMode="auto">
          <a:xfrm>
            <a:off x="358775" y="1798638"/>
            <a:ext cx="6118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Transparents aux protocoles de niveau 3 et plus</a:t>
            </a:r>
          </a:p>
        </p:txBody>
      </p:sp>
      <p:sp>
        <p:nvSpPr>
          <p:cNvPr id="111621" name="Text Box 5"/>
          <p:cNvSpPr txBox="1">
            <a:spLocks noChangeAspect="1" noChangeArrowheads="1"/>
          </p:cNvSpPr>
          <p:nvPr/>
        </p:nvSpPr>
        <p:spPr bwMode="auto">
          <a:xfrm>
            <a:off x="358775" y="2517775"/>
            <a:ext cx="73374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Intelligents / filtrants :</a:t>
            </a:r>
          </a:p>
          <a:p>
            <a:pPr lvl="1">
              <a:buFontTx/>
              <a:buChar char="•"/>
              <a:defRPr/>
            </a:pPr>
            <a:r>
              <a:rPr lang="fr-FR">
                <a:cs typeface="+mn-cs"/>
              </a:rPr>
              <a:t>Acquisition des adresses MAC et du réseau,</a:t>
            </a:r>
          </a:p>
          <a:p>
            <a:pPr lvl="1">
              <a:buFontTx/>
              <a:buChar char="•"/>
              <a:defRPr/>
            </a:pPr>
            <a:r>
              <a:rPr lang="fr-FR">
                <a:cs typeface="+mn-cs"/>
              </a:rPr>
              <a:t>Retransmission uniquement des trames </a:t>
            </a:r>
            <a:r>
              <a:rPr lang="fr-FR" i="1">
                <a:effectLst>
                  <a:outerShdw blurRad="38100" dist="38100" dir="2700000" algn="tl">
                    <a:srgbClr val="DDDDDD"/>
                  </a:outerShdw>
                </a:effectLst>
                <a:cs typeface="+mn-cs"/>
              </a:rPr>
              <a:t>traversantes</a:t>
            </a:r>
            <a:endParaRPr lang="fr-FR" i="1">
              <a:cs typeface="+mn-cs"/>
            </a:endParaRPr>
          </a:p>
        </p:txBody>
      </p:sp>
      <p:sp>
        <p:nvSpPr>
          <p:cNvPr id="111622" name="Text Box 6"/>
          <p:cNvSpPr txBox="1">
            <a:spLocks noChangeAspect="1" noChangeArrowheads="1"/>
          </p:cNvSpPr>
          <p:nvPr/>
        </p:nvSpPr>
        <p:spPr bwMode="auto">
          <a:xfrm>
            <a:off x="358775" y="3778250"/>
            <a:ext cx="520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Capacités de filtrage sur trame peu utiles</a:t>
            </a:r>
          </a:p>
        </p:txBody>
      </p:sp>
      <p:sp>
        <p:nvSpPr>
          <p:cNvPr id="111623" name="Text Box 7"/>
          <p:cNvSpPr txBox="1">
            <a:spLocks noChangeAspect="1" noChangeArrowheads="1"/>
          </p:cNvSpPr>
          <p:nvPr/>
        </p:nvSpPr>
        <p:spPr bwMode="auto">
          <a:xfrm>
            <a:off x="358775" y="4497388"/>
            <a:ext cx="4060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Peuvent générer des boucles</a:t>
            </a:r>
          </a:p>
        </p:txBody>
      </p:sp>
      <p:sp>
        <p:nvSpPr>
          <p:cNvPr id="111624" name="Text Box 8"/>
          <p:cNvSpPr txBox="1">
            <a:spLocks noChangeAspect="1" noChangeArrowheads="1"/>
          </p:cNvSpPr>
          <p:nvPr/>
        </p:nvSpPr>
        <p:spPr bwMode="auto">
          <a:xfrm>
            <a:off x="358775" y="5218113"/>
            <a:ext cx="3451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en-US" sz="2400" b="1" i="1">
                <a:cs typeface="+mn-cs"/>
              </a:rPr>
              <a:t>Spanning Tree Algorithm</a:t>
            </a:r>
            <a:endParaRPr lang="fr-FR" sz="2400" b="1" i="1">
              <a:cs typeface="+mn-cs"/>
            </a:endParaRPr>
          </a:p>
        </p:txBody>
      </p:sp>
      <p:sp>
        <p:nvSpPr>
          <p:cNvPr id="2" name="Date Placeholder 1"/>
          <p:cNvSpPr>
            <a:spLocks noGrp="1"/>
          </p:cNvSpPr>
          <p:nvPr>
            <p:ph type="dt" sz="quarter" idx="10"/>
          </p:nvPr>
        </p:nvSpPr>
        <p:spPr/>
        <p:txBody>
          <a:bodyPr/>
          <a:lstStyle/>
          <a:p>
            <a:pPr>
              <a:defRPr/>
            </a:pPr>
            <a:r>
              <a:rPr lang="fr-FR" smtClean="0"/>
              <a:t>© </a:t>
            </a:r>
            <a:fld id="{7195DADB-B8F1-B54E-87E7-73A6DB2D7BBE}"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3BFA808-FAA5-B94F-B732-77C6643609A0}" type="slidenum">
              <a:rPr lang="fr-FR" smtClean="0"/>
              <a:pPr>
                <a:defRPr/>
              </a:pPr>
              <a:t>85</a:t>
            </a:fld>
            <a:endParaRPr lang="fr-FR"/>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Ponts - </a:t>
            </a:r>
            <a:r>
              <a:rPr lang="en-US" sz="4000" i="1" smtClean="0">
                <a:effectLst>
                  <a:outerShdw blurRad="38100" dist="38100" dir="2700000" algn="tl">
                    <a:srgbClr val="DDDDDD"/>
                  </a:outerShdw>
                </a:effectLst>
                <a:cs typeface="+mj-cs"/>
              </a:rPr>
              <a:t>Source Routing</a:t>
            </a:r>
            <a:endParaRPr lang="fr-FR" sz="4000" smtClean="0">
              <a:cs typeface="+mj-cs"/>
            </a:endParaRPr>
          </a:p>
        </p:txBody>
      </p:sp>
      <p:sp>
        <p:nvSpPr>
          <p:cNvPr id="112643" name="Text Box 3"/>
          <p:cNvSpPr txBox="1">
            <a:spLocks noChangeAspect="1" noChangeArrowheads="1"/>
          </p:cNvSpPr>
          <p:nvPr/>
        </p:nvSpPr>
        <p:spPr bwMode="auto">
          <a:xfrm>
            <a:off x="358775" y="1079500"/>
            <a:ext cx="748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en-US" sz="2400" b="1" i="1">
                <a:cs typeface="+mn-cs"/>
              </a:rPr>
              <a:t>S</a:t>
            </a:r>
            <a:r>
              <a:rPr lang="en-US" sz="2400" i="1">
                <a:cs typeface="+mn-cs"/>
              </a:rPr>
              <a:t>ource </a:t>
            </a:r>
            <a:r>
              <a:rPr lang="en-US" sz="2400" b="1" i="1">
                <a:cs typeface="+mn-cs"/>
              </a:rPr>
              <a:t>R</a:t>
            </a:r>
            <a:r>
              <a:rPr lang="en-US" sz="2400" i="1">
                <a:cs typeface="+mn-cs"/>
              </a:rPr>
              <a:t>outing </a:t>
            </a:r>
            <a:r>
              <a:rPr lang="en-US" sz="2400" b="1" i="1">
                <a:cs typeface="+mn-cs"/>
              </a:rPr>
              <a:t>B</a:t>
            </a:r>
            <a:r>
              <a:rPr lang="en-US" sz="2400" i="1">
                <a:cs typeface="+mn-cs"/>
              </a:rPr>
              <a:t>ridging</a:t>
            </a:r>
            <a:r>
              <a:rPr lang="fr-FR" sz="2400">
                <a:cs typeface="+mn-cs"/>
              </a:rPr>
              <a:t> (SRB) proposé par IBM à l’IEEE</a:t>
            </a:r>
          </a:p>
        </p:txBody>
      </p:sp>
      <p:sp>
        <p:nvSpPr>
          <p:cNvPr id="112644" name="Text Box 4"/>
          <p:cNvSpPr txBox="1">
            <a:spLocks noChangeAspect="1" noChangeArrowheads="1"/>
          </p:cNvSpPr>
          <p:nvPr/>
        </p:nvSpPr>
        <p:spPr bwMode="auto">
          <a:xfrm>
            <a:off x="358775" y="1619250"/>
            <a:ext cx="733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Utilisé dans les réseaux de </a:t>
            </a:r>
            <a:r>
              <a:rPr lang="fr-FR" sz="2400" i="1">
                <a:cs typeface="+mn-cs"/>
              </a:rPr>
              <a:t>topologie </a:t>
            </a:r>
            <a:r>
              <a:rPr lang="fr-FR" sz="2400" i="1">
                <a:effectLst>
                  <a:outerShdw blurRad="38100" dist="38100" dir="2700000" algn="tl">
                    <a:srgbClr val="DDDDDD"/>
                  </a:outerShdw>
                </a:effectLst>
                <a:cs typeface="+mn-cs"/>
              </a:rPr>
              <a:t>anneau</a:t>
            </a:r>
            <a:r>
              <a:rPr lang="fr-FR" sz="2400">
                <a:cs typeface="+mn-cs"/>
              </a:rPr>
              <a:t> - IEEE-802.5</a:t>
            </a:r>
          </a:p>
        </p:txBody>
      </p:sp>
      <p:sp>
        <p:nvSpPr>
          <p:cNvPr id="112645" name="Text Box 5"/>
          <p:cNvSpPr txBox="1">
            <a:spLocks noChangeAspect="1" noChangeArrowheads="1"/>
          </p:cNvSpPr>
          <p:nvPr/>
        </p:nvSpPr>
        <p:spPr bwMode="auto">
          <a:xfrm>
            <a:off x="358775" y="2159000"/>
            <a:ext cx="451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en-US" sz="2400" b="1" i="1"/>
              <a:t>S</a:t>
            </a:r>
            <a:r>
              <a:rPr lang="en-US" sz="2400" i="1"/>
              <a:t>ource </a:t>
            </a:r>
            <a:r>
              <a:rPr lang="en-US" sz="2400" b="1" i="1"/>
              <a:t>R</a:t>
            </a:r>
            <a:r>
              <a:rPr lang="en-US" sz="2400" i="1"/>
              <a:t>outing</a:t>
            </a:r>
            <a:r>
              <a:rPr lang="fr-FR" sz="2400"/>
              <a:t> géré par l’émetteur</a:t>
            </a:r>
            <a:endParaRPr lang="fr-FR" sz="2400" i="1">
              <a:effectLst>
                <a:outerShdw blurRad="38100" dist="38100" dir="2700000" algn="tl">
                  <a:srgbClr val="DDDDDD"/>
                </a:outerShdw>
              </a:effectLst>
            </a:endParaRPr>
          </a:p>
        </p:txBody>
      </p:sp>
      <p:sp>
        <p:nvSpPr>
          <p:cNvPr id="112646" name="Text Box 6"/>
          <p:cNvSpPr txBox="1">
            <a:spLocks noChangeAspect="1" noChangeArrowheads="1"/>
          </p:cNvSpPr>
          <p:nvPr/>
        </p:nvSpPr>
        <p:spPr bwMode="auto">
          <a:xfrm>
            <a:off x="358775" y="2698750"/>
            <a:ext cx="8328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Chaque trame contient une route complète (Source </a:t>
            </a:r>
            <a:r>
              <a:rPr lang="fr-FR" sz="2400" i="1">
                <a:effectLst>
                  <a:outerShdw blurRad="38100" dist="38100" dir="2700000" algn="tl">
                    <a:srgbClr val="DDDDDD"/>
                  </a:outerShdw>
                </a:effectLst>
                <a:cs typeface="+mn-cs"/>
                <a:sym typeface="Symbol" charset="0"/>
              </a:rPr>
              <a:t></a:t>
            </a:r>
            <a:r>
              <a:rPr lang="fr-FR" sz="2400">
                <a:cs typeface="+mn-cs"/>
              </a:rPr>
              <a:t> Destination)</a:t>
            </a:r>
          </a:p>
        </p:txBody>
      </p:sp>
      <p:sp>
        <p:nvSpPr>
          <p:cNvPr id="112647" name="Text Box 7"/>
          <p:cNvSpPr txBox="1">
            <a:spLocks noChangeAspect="1" noChangeArrowheads="1"/>
          </p:cNvSpPr>
          <p:nvPr/>
        </p:nvSpPr>
        <p:spPr bwMode="auto">
          <a:xfrm>
            <a:off x="358775" y="3238500"/>
            <a:ext cx="80232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2000">
                <a:solidFill>
                  <a:schemeClr val="tx1"/>
                </a:solidFill>
                <a:latin typeface="Times New Roman" charset="0"/>
                <a:ea typeface="ＭＳ Ｐゴシック" charset="0"/>
                <a:cs typeface="ＭＳ Ｐゴシック" charset="0"/>
              </a:defRPr>
            </a:lvl1pPr>
            <a:lvl2pPr marL="742950" indent="-285750">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r>
              <a:rPr lang="fr-FR" sz="2400"/>
              <a:t>Pour découvrir une route vers un hôte distant, l’émetteur envoie une trame d’exploration vers la destination. Après réception des réponses, l’émetteur choisi </a:t>
            </a:r>
            <a:r>
              <a:rPr lang="fr-FR" sz="2400" i="1"/>
              <a:t>la route</a:t>
            </a:r>
            <a:r>
              <a:rPr lang="fr-FR" sz="2400"/>
              <a:t>.</a:t>
            </a:r>
          </a:p>
        </p:txBody>
      </p:sp>
      <p:sp>
        <p:nvSpPr>
          <p:cNvPr id="112648" name="Text Box 8"/>
          <p:cNvSpPr txBox="1">
            <a:spLocks noChangeAspect="1" noChangeArrowheads="1"/>
          </p:cNvSpPr>
          <p:nvPr/>
        </p:nvSpPr>
        <p:spPr bwMode="auto">
          <a:xfrm>
            <a:off x="358775" y="4570413"/>
            <a:ext cx="79470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Différents critères (métriques) sont possibles ; usuellement la première réponse reçues est choisie</a:t>
            </a:r>
          </a:p>
        </p:txBody>
      </p:sp>
      <p:sp>
        <p:nvSpPr>
          <p:cNvPr id="112649" name="Text Box 9"/>
          <p:cNvSpPr txBox="1">
            <a:spLocks noChangeAspect="1" noChangeArrowheads="1"/>
          </p:cNvSpPr>
          <p:nvPr/>
        </p:nvSpPr>
        <p:spPr bwMode="auto">
          <a:xfrm>
            <a:off x="358775" y="5468938"/>
            <a:ext cx="688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Évolution : </a:t>
            </a:r>
            <a:r>
              <a:rPr lang="en-US" sz="2400" b="1" i="1">
                <a:cs typeface="+mn-cs"/>
              </a:rPr>
              <a:t>S</a:t>
            </a:r>
            <a:r>
              <a:rPr lang="en-US" sz="2400" i="1">
                <a:cs typeface="+mn-cs"/>
              </a:rPr>
              <a:t>ource </a:t>
            </a:r>
            <a:r>
              <a:rPr lang="en-US" sz="2400" b="1" i="1">
                <a:cs typeface="+mn-cs"/>
              </a:rPr>
              <a:t>R</a:t>
            </a:r>
            <a:r>
              <a:rPr lang="en-US" sz="2400" i="1">
                <a:cs typeface="+mn-cs"/>
              </a:rPr>
              <a:t>oute </a:t>
            </a:r>
            <a:r>
              <a:rPr lang="en-US" sz="2400" b="1" i="1">
                <a:cs typeface="+mn-cs"/>
              </a:rPr>
              <a:t>T</a:t>
            </a:r>
            <a:r>
              <a:rPr lang="en-US" sz="2400" i="1">
                <a:cs typeface="+mn-cs"/>
              </a:rPr>
              <a:t>ransparent</a:t>
            </a:r>
            <a:r>
              <a:rPr lang="en-US" sz="2400">
                <a:cs typeface="+mn-cs"/>
              </a:rPr>
              <a:t> bridging</a:t>
            </a:r>
            <a:r>
              <a:rPr lang="fr-FR" sz="2400">
                <a:cs typeface="+mn-cs"/>
              </a:rPr>
              <a:t> (SRT)</a:t>
            </a:r>
          </a:p>
        </p:txBody>
      </p:sp>
      <p:sp>
        <p:nvSpPr>
          <p:cNvPr id="2" name="Date Placeholder 1"/>
          <p:cNvSpPr>
            <a:spLocks noGrp="1"/>
          </p:cNvSpPr>
          <p:nvPr>
            <p:ph type="dt" sz="quarter" idx="10"/>
          </p:nvPr>
        </p:nvSpPr>
        <p:spPr/>
        <p:txBody>
          <a:bodyPr/>
          <a:lstStyle/>
          <a:p>
            <a:pPr>
              <a:defRPr/>
            </a:pPr>
            <a:r>
              <a:rPr lang="fr-FR" smtClean="0"/>
              <a:t>© </a:t>
            </a:r>
            <a:fld id="{702BF48A-9400-634A-83E1-B09AA538F54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015C6EA-1869-B64B-AA39-E56B959520BA}" type="slidenum">
              <a:rPr lang="fr-FR" smtClean="0"/>
              <a:pPr>
                <a:defRPr/>
              </a:pPr>
              <a:t>86</a:t>
            </a:fld>
            <a:endParaRPr lang="fr-FR"/>
          </a:p>
        </p:txBody>
      </p:sp>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Ponts Distants</a:t>
            </a:r>
          </a:p>
        </p:txBody>
      </p:sp>
      <p:graphicFrame>
        <p:nvGraphicFramePr>
          <p:cNvPr id="159746" name="Object 3"/>
          <p:cNvGraphicFramePr>
            <a:graphicFrameLocks noChangeAspect="1"/>
          </p:cNvGraphicFramePr>
          <p:nvPr/>
        </p:nvGraphicFramePr>
        <p:xfrm>
          <a:off x="762000" y="1295400"/>
          <a:ext cx="7696200" cy="4733925"/>
        </p:xfrm>
        <a:graphic>
          <a:graphicData uri="http://schemas.openxmlformats.org/presentationml/2006/ole">
            <mc:AlternateContent xmlns:mc="http://schemas.openxmlformats.org/markup-compatibility/2006">
              <mc:Choice xmlns:v="urn:schemas-microsoft-com:vml" Requires="v">
                <p:oleObj spid="_x0000_s159763" name="VISIO" r:id="rId3" imgW="4686300" imgH="2882900" progId="Visio.Drawing.5">
                  <p:embed/>
                </p:oleObj>
              </mc:Choice>
              <mc:Fallback>
                <p:oleObj name="VISIO" r:id="rId3" imgW="4686300" imgH="2882900" progId="Visio.Drawing.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95400"/>
                        <a:ext cx="769620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73C6B2FA-0FA7-9E46-9A13-C870D65A24E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BA28EBE-4F22-0B42-819A-92D3087661B4}" type="slidenum">
              <a:rPr lang="fr-FR" smtClean="0"/>
              <a:pPr>
                <a:defRPr/>
              </a:pPr>
              <a:t>87</a:t>
            </a:fld>
            <a:endParaRPr lang="fr-FR"/>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Ponts - </a:t>
            </a:r>
            <a:r>
              <a:rPr lang="fr-FR" sz="4000" i="1" smtClean="0">
                <a:effectLst>
                  <a:outerShdw blurRad="38100" dist="38100" dir="2700000" algn="tl">
                    <a:srgbClr val="DDDDDD"/>
                  </a:outerShdw>
                </a:effectLst>
                <a:cs typeface="+mj-cs"/>
              </a:rPr>
              <a:t>Ponts Distants</a:t>
            </a:r>
            <a:endParaRPr lang="fr-FR" sz="4000" smtClean="0">
              <a:cs typeface="+mj-cs"/>
            </a:endParaRPr>
          </a:p>
        </p:txBody>
      </p:sp>
      <p:sp>
        <p:nvSpPr>
          <p:cNvPr id="113671" name="Text Box 7"/>
          <p:cNvSpPr txBox="1">
            <a:spLocks noChangeAspect="1" noChangeArrowheads="1"/>
          </p:cNvSpPr>
          <p:nvPr/>
        </p:nvSpPr>
        <p:spPr bwMode="auto">
          <a:xfrm>
            <a:off x="358775" y="1465263"/>
            <a:ext cx="8023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La liaison distante peut être de n’importe quel type (HDLC, propriétaire, RNIS, etc.)</a:t>
            </a:r>
          </a:p>
        </p:txBody>
      </p:sp>
      <p:sp>
        <p:nvSpPr>
          <p:cNvPr id="113672" name="Text Box 8"/>
          <p:cNvSpPr txBox="1">
            <a:spLocks noChangeAspect="1" noChangeArrowheads="1"/>
          </p:cNvSpPr>
          <p:nvPr/>
        </p:nvSpPr>
        <p:spPr bwMode="auto">
          <a:xfrm>
            <a:off x="358775" y="2819400"/>
            <a:ext cx="825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Les demi‑ponts disposent généralement d’une mémoire tampon</a:t>
            </a:r>
          </a:p>
        </p:txBody>
      </p:sp>
      <p:sp>
        <p:nvSpPr>
          <p:cNvPr id="113673" name="Text Box 9"/>
          <p:cNvSpPr txBox="1">
            <a:spLocks noChangeAspect="1" noChangeArrowheads="1"/>
          </p:cNvSpPr>
          <p:nvPr/>
        </p:nvSpPr>
        <p:spPr bwMode="auto">
          <a:xfrm>
            <a:off x="358775" y="38862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Les capacités de contrôle de flux sont limitées</a:t>
            </a:r>
          </a:p>
        </p:txBody>
      </p:sp>
      <p:sp>
        <p:nvSpPr>
          <p:cNvPr id="113674" name="Text Box 10"/>
          <p:cNvSpPr txBox="1">
            <a:spLocks noChangeAspect="1" noChangeArrowheads="1"/>
          </p:cNvSpPr>
          <p:nvPr/>
        </p:nvSpPr>
        <p:spPr bwMode="auto">
          <a:xfrm>
            <a:off x="358775" y="4876800"/>
            <a:ext cx="764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On utilise plutôt des </a:t>
            </a:r>
            <a:r>
              <a:rPr lang="en-US" sz="2400" i="1">
                <a:cs typeface="+mn-cs"/>
              </a:rPr>
              <a:t>routers</a:t>
            </a:r>
            <a:r>
              <a:rPr lang="fr-FR" sz="2400">
                <a:cs typeface="+mn-cs"/>
              </a:rPr>
              <a:t> ou des équipement </a:t>
            </a:r>
            <a:r>
              <a:rPr lang="en-US" sz="2400" i="1">
                <a:cs typeface="+mn-cs"/>
              </a:rPr>
              <a:t>Frame Relay</a:t>
            </a:r>
            <a:endParaRPr lang="fr-FR" sz="2400" i="1">
              <a:cs typeface="+mn-cs"/>
            </a:endParaRPr>
          </a:p>
        </p:txBody>
      </p:sp>
      <p:sp>
        <p:nvSpPr>
          <p:cNvPr id="2" name="Date Placeholder 1"/>
          <p:cNvSpPr>
            <a:spLocks noGrp="1"/>
          </p:cNvSpPr>
          <p:nvPr>
            <p:ph type="dt" sz="quarter" idx="10"/>
          </p:nvPr>
        </p:nvSpPr>
        <p:spPr/>
        <p:txBody>
          <a:bodyPr/>
          <a:lstStyle/>
          <a:p>
            <a:pPr>
              <a:defRPr/>
            </a:pPr>
            <a:r>
              <a:rPr lang="fr-FR" smtClean="0"/>
              <a:t>© </a:t>
            </a:r>
            <a:fld id="{803549EC-B401-C84F-BC73-1BE8138DFA3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32488CB-31AC-5749-986E-BFFB958EFB49}" type="slidenum">
              <a:rPr lang="fr-FR" smtClean="0"/>
              <a:pPr>
                <a:defRPr/>
              </a:pPr>
              <a:t>88</a:t>
            </a:fld>
            <a:endParaRPr lang="fr-FR"/>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Ponts - </a:t>
            </a:r>
            <a:r>
              <a:rPr lang="fr-FR" sz="4000" i="1" smtClean="0">
                <a:effectLst>
                  <a:outerShdw blurRad="38100" dist="38100" dir="2700000" algn="tl">
                    <a:srgbClr val="DDDDDD"/>
                  </a:outerShdw>
                </a:effectLst>
                <a:cs typeface="+mj-cs"/>
              </a:rPr>
              <a:t>Multi Réseaux</a:t>
            </a:r>
            <a:endParaRPr lang="fr-FR" sz="4000" smtClean="0">
              <a:cs typeface="+mj-cs"/>
            </a:endParaRPr>
          </a:p>
        </p:txBody>
      </p:sp>
      <p:pic>
        <p:nvPicPr>
          <p:cNvPr id="11674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898525"/>
            <a:ext cx="6296025" cy="470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6744" name="Text Box 8"/>
          <p:cNvSpPr txBox="1">
            <a:spLocks noChangeAspect="1" noChangeArrowheads="1"/>
          </p:cNvSpPr>
          <p:nvPr/>
        </p:nvSpPr>
        <p:spPr bwMode="auto">
          <a:xfrm>
            <a:off x="912813" y="5743575"/>
            <a:ext cx="51911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1600" b="1" i="1">
                <a:effectLst>
                  <a:outerShdw blurRad="38100" dist="38100" dir="2700000" algn="tl">
                    <a:srgbClr val="DDDDDD"/>
                  </a:outerShdw>
                </a:effectLst>
                <a:cs typeface="+mn-cs"/>
              </a:rPr>
              <a:t>Répéteur</a:t>
            </a:r>
            <a:r>
              <a:rPr lang="fr-FR" sz="1600">
                <a:cs typeface="+mn-cs"/>
              </a:rPr>
              <a:t> : répète et régénère les trames entre deux segments</a:t>
            </a:r>
          </a:p>
          <a:p>
            <a:pPr>
              <a:defRPr/>
            </a:pPr>
            <a:r>
              <a:rPr lang="fr-FR" sz="1600" b="1" i="1">
                <a:effectLst>
                  <a:outerShdw blurRad="38100" dist="38100" dir="2700000" algn="tl">
                    <a:srgbClr val="DDDDDD"/>
                  </a:outerShdw>
                </a:effectLst>
                <a:cs typeface="+mn-cs"/>
              </a:rPr>
              <a:t>Pont filtrant</a:t>
            </a:r>
            <a:r>
              <a:rPr lang="fr-FR" sz="1600">
                <a:cs typeface="+mn-cs"/>
              </a:rPr>
              <a:t> : Idem, mais sélectivement</a:t>
            </a:r>
          </a:p>
        </p:txBody>
      </p:sp>
      <p:sp>
        <p:nvSpPr>
          <p:cNvPr id="2" name="Date Placeholder 1"/>
          <p:cNvSpPr>
            <a:spLocks noGrp="1"/>
          </p:cNvSpPr>
          <p:nvPr>
            <p:ph type="dt" sz="quarter" idx="10"/>
          </p:nvPr>
        </p:nvSpPr>
        <p:spPr/>
        <p:txBody>
          <a:bodyPr/>
          <a:lstStyle/>
          <a:p>
            <a:pPr>
              <a:defRPr/>
            </a:pPr>
            <a:r>
              <a:rPr lang="fr-FR" smtClean="0"/>
              <a:t>© </a:t>
            </a:r>
            <a:fld id="{D8C35200-10E7-E34B-BA10-1096A43B529B}"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FAA196E-E8B9-8447-987C-6FA3327AE27F}" type="slidenum">
              <a:rPr lang="fr-FR" smtClean="0"/>
              <a:pPr>
                <a:defRPr/>
              </a:pPr>
              <a:t>89</a:t>
            </a:fld>
            <a:endParaRPr lang="fr-F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Liaisons Possibles</a:t>
            </a:r>
          </a:p>
        </p:txBody>
      </p:sp>
      <p:graphicFrame>
        <p:nvGraphicFramePr>
          <p:cNvPr id="30722" name="Object 3"/>
          <p:cNvGraphicFramePr>
            <a:graphicFrameLocks noChangeAspect="1"/>
          </p:cNvGraphicFramePr>
          <p:nvPr/>
        </p:nvGraphicFramePr>
        <p:xfrm>
          <a:off x="1828800" y="1574800"/>
          <a:ext cx="5638800" cy="3581400"/>
        </p:xfrm>
        <a:graphic>
          <a:graphicData uri="http://schemas.openxmlformats.org/presentationml/2006/ole">
            <mc:AlternateContent xmlns:mc="http://schemas.openxmlformats.org/markup-compatibility/2006">
              <mc:Choice xmlns:v="urn:schemas-microsoft-com:vml" Requires="v">
                <p:oleObj spid="_x0000_s30741" name="VISIO" r:id="rId3" imgW="5577993" imgH="3517158" progId="Visio.Drawing.6">
                  <p:embed/>
                </p:oleObj>
              </mc:Choice>
              <mc:Fallback>
                <p:oleObj name="VISIO" r:id="rId3" imgW="5577993" imgH="3517158" progId="Visio.Drawing.6">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4800"/>
                        <a:ext cx="5638800"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4197" name="Text Box 5"/>
          <p:cNvSpPr txBox="1">
            <a:spLocks noChangeArrowheads="1"/>
          </p:cNvSpPr>
          <p:nvPr/>
        </p:nvSpPr>
        <p:spPr bwMode="auto">
          <a:xfrm>
            <a:off x="381000" y="5562600"/>
            <a:ext cx="51689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fr-FR" sz="1400" b="1">
                <a:cs typeface="+mn-cs"/>
              </a:rPr>
              <a:t>R</a:t>
            </a:r>
            <a:r>
              <a:rPr lang="fr-FR" sz="1400">
                <a:cs typeface="+mn-cs"/>
              </a:rPr>
              <a:t>éseaux </a:t>
            </a:r>
            <a:r>
              <a:rPr lang="fr-FR" sz="1400" b="1">
                <a:cs typeface="+mn-cs"/>
              </a:rPr>
              <a:t>T</a:t>
            </a:r>
            <a:r>
              <a:rPr lang="fr-FR" sz="1400">
                <a:cs typeface="+mn-cs"/>
              </a:rPr>
              <a:t>éléphoniques </a:t>
            </a:r>
            <a:r>
              <a:rPr lang="fr-FR" sz="1400" b="1">
                <a:cs typeface="+mn-cs"/>
              </a:rPr>
              <a:t>C</a:t>
            </a:r>
            <a:r>
              <a:rPr lang="fr-FR" sz="1400">
                <a:cs typeface="+mn-cs"/>
              </a:rPr>
              <a:t>ommutés (RTC) </a:t>
            </a:r>
            <a:r>
              <a:rPr lang="fr-FR" sz="1400" i="1">
                <a:cs typeface="+mn-cs"/>
              </a:rPr>
              <a:t>Analogiques / Numériques</a:t>
            </a:r>
          </a:p>
          <a:p>
            <a:pPr>
              <a:defRPr/>
            </a:pPr>
            <a:r>
              <a:rPr lang="fr-FR" sz="1400" b="1">
                <a:cs typeface="+mn-cs"/>
              </a:rPr>
              <a:t>R</a:t>
            </a:r>
            <a:r>
              <a:rPr lang="fr-FR" sz="1400">
                <a:cs typeface="+mn-cs"/>
              </a:rPr>
              <a:t>éseaux à </a:t>
            </a:r>
            <a:r>
              <a:rPr lang="fr-FR" sz="1400" b="1">
                <a:cs typeface="+mn-cs"/>
              </a:rPr>
              <a:t>V</a:t>
            </a:r>
            <a:r>
              <a:rPr lang="fr-FR" sz="1400">
                <a:cs typeface="+mn-cs"/>
              </a:rPr>
              <a:t>aleur </a:t>
            </a:r>
            <a:r>
              <a:rPr lang="fr-FR" sz="1400" b="1">
                <a:cs typeface="+mn-cs"/>
              </a:rPr>
              <a:t>A</a:t>
            </a:r>
            <a:r>
              <a:rPr lang="fr-FR" sz="1400">
                <a:cs typeface="+mn-cs"/>
              </a:rPr>
              <a:t>joutée (RVA ou VAN)</a:t>
            </a:r>
          </a:p>
          <a:p>
            <a:pPr>
              <a:defRPr/>
            </a:pPr>
            <a:r>
              <a:rPr lang="fr-FR" sz="1400" b="1">
                <a:cs typeface="+mn-cs"/>
              </a:rPr>
              <a:t>R</a:t>
            </a:r>
            <a:r>
              <a:rPr lang="fr-FR" sz="1400">
                <a:cs typeface="+mn-cs"/>
              </a:rPr>
              <a:t>éseaux </a:t>
            </a:r>
            <a:r>
              <a:rPr lang="fr-FR" sz="1400" b="1">
                <a:cs typeface="+mn-cs"/>
              </a:rPr>
              <a:t>P</a:t>
            </a:r>
            <a:r>
              <a:rPr lang="fr-FR" sz="1400">
                <a:cs typeface="+mn-cs"/>
              </a:rPr>
              <a:t>rivés/</a:t>
            </a:r>
            <a:r>
              <a:rPr lang="fr-FR" sz="1400" b="1">
                <a:cs typeface="+mn-cs"/>
              </a:rPr>
              <a:t>P</a:t>
            </a:r>
            <a:r>
              <a:rPr lang="fr-FR" sz="1400">
                <a:cs typeface="+mn-cs"/>
              </a:rPr>
              <a:t>ublics  </a:t>
            </a:r>
            <a:r>
              <a:rPr lang="fr-FR" sz="1400" i="1">
                <a:cs typeface="+mn-cs"/>
              </a:rPr>
              <a:t>Réels / Virtuels</a:t>
            </a:r>
            <a:r>
              <a:rPr lang="fr-FR" sz="1400">
                <a:cs typeface="+mn-cs"/>
              </a:rPr>
              <a:t> (RPN, VPN)</a:t>
            </a:r>
          </a:p>
        </p:txBody>
      </p:sp>
      <p:sp>
        <p:nvSpPr>
          <p:cNvPr id="264198" name="Text Box 6"/>
          <p:cNvSpPr txBox="1">
            <a:spLocks noChangeArrowheads="1"/>
          </p:cNvSpPr>
          <p:nvPr/>
        </p:nvSpPr>
        <p:spPr bwMode="auto">
          <a:xfrm>
            <a:off x="5638800" y="5456238"/>
            <a:ext cx="3097213"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000" tIns="36000" rIns="36000" bIns="36000" anchor="ctr">
            <a:spAutoFit/>
          </a:bodyPr>
          <a:lstStyle/>
          <a:p>
            <a:pPr>
              <a:defRPr/>
            </a:pPr>
            <a:r>
              <a:rPr lang="en-US" sz="1400" b="1">
                <a:cs typeface="+mn-cs"/>
              </a:rPr>
              <a:t>PBX</a:t>
            </a:r>
            <a:r>
              <a:rPr lang="en-US" sz="1400">
                <a:cs typeface="+mn-cs"/>
              </a:rPr>
              <a:t>: Private/Public Branch Exchange</a:t>
            </a:r>
          </a:p>
          <a:p>
            <a:pPr lvl="1">
              <a:defRPr/>
            </a:pPr>
            <a:r>
              <a:rPr lang="en-US" sz="1400">
                <a:cs typeface="+mn-cs"/>
              </a:rPr>
              <a:t>(Commuters, PADs, Modems, …)</a:t>
            </a:r>
          </a:p>
        </p:txBody>
      </p:sp>
      <p:sp>
        <p:nvSpPr>
          <p:cNvPr id="2" name="Date Placeholder 1"/>
          <p:cNvSpPr>
            <a:spLocks noGrp="1"/>
          </p:cNvSpPr>
          <p:nvPr>
            <p:ph type="dt" sz="quarter" idx="10"/>
          </p:nvPr>
        </p:nvSpPr>
        <p:spPr/>
        <p:txBody>
          <a:bodyPr/>
          <a:lstStyle/>
          <a:p>
            <a:pPr>
              <a:defRPr/>
            </a:pPr>
            <a:r>
              <a:rPr lang="fr-FR" smtClean="0"/>
              <a:t>© </a:t>
            </a:r>
            <a:fld id="{C0E3295C-AF34-E445-95D6-47A6828D519D}"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9BA8B8B-D330-3E4C-92FB-52B8F2870598}" type="slidenum">
              <a:rPr lang="fr-FR" smtClean="0"/>
              <a:pPr>
                <a:defRPr/>
              </a:pPr>
              <a:t>9</a:t>
            </a:fld>
            <a:endParaRPr lang="fr-F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ctrTitle"/>
          </p:nvPr>
        </p:nvSpPr>
        <p:spPr>
          <a:xfrm>
            <a:off x="685800" y="2476500"/>
            <a:ext cx="7772400" cy="762000"/>
          </a:xfrm>
        </p:spPr>
        <p:txBody>
          <a:bodyPr>
            <a:spAutoFit/>
          </a:bodyPr>
          <a:lstStyle/>
          <a:p>
            <a:pPr>
              <a:defRPr/>
            </a:pPr>
            <a:r>
              <a:rPr lang="fr-FR" smtClean="0">
                <a:cs typeface="+mj-cs"/>
              </a:rPr>
              <a:t>Le Modèle ISO/OSI</a:t>
            </a:r>
          </a:p>
        </p:txBody>
      </p:sp>
      <p:sp>
        <p:nvSpPr>
          <p:cNvPr id="158723" name="Rectangle 3"/>
          <p:cNvSpPr>
            <a:spLocks noGrp="1" noChangeArrowheads="1"/>
          </p:cNvSpPr>
          <p:nvPr>
            <p:ph type="subTitle" idx="1"/>
          </p:nvPr>
        </p:nvSpPr>
        <p:spPr/>
        <p:txBody>
          <a:bodyPr/>
          <a:lstStyle/>
          <a:p>
            <a:pPr>
              <a:defRPr/>
            </a:pPr>
            <a:endParaRPr lang="fr-FR"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Le Modèle I.S.O. - O.S.I.</a:t>
            </a:r>
          </a:p>
        </p:txBody>
      </p:sp>
      <p:sp>
        <p:nvSpPr>
          <p:cNvPr id="82948" name="Text Box 4"/>
          <p:cNvSpPr txBox="1">
            <a:spLocks noChangeAspect="1" noChangeArrowheads="1"/>
          </p:cNvSpPr>
          <p:nvPr/>
        </p:nvSpPr>
        <p:spPr bwMode="auto">
          <a:xfrm>
            <a:off x="2295525" y="3841750"/>
            <a:ext cx="47212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sz="2400" b="1" i="1" u="sng">
                <a:effectLst>
                  <a:outerShdw blurRad="38100" dist="38100" dir="2700000" algn="tl">
                    <a:srgbClr val="DDDDDD"/>
                  </a:outerShdw>
                </a:effectLst>
                <a:cs typeface="+mn-cs"/>
              </a:rPr>
              <a:t>O</a:t>
            </a:r>
            <a:r>
              <a:rPr lang="en-US" sz="2400" i="1">
                <a:cs typeface="+mn-cs"/>
              </a:rPr>
              <a:t>pen </a:t>
            </a:r>
            <a:r>
              <a:rPr lang="en-US" sz="2400" b="1" i="1" u="sng">
                <a:effectLst>
                  <a:outerShdw blurRad="38100" dist="38100" dir="2700000" algn="tl">
                    <a:srgbClr val="DDDDDD"/>
                  </a:outerShdw>
                </a:effectLst>
                <a:cs typeface="+mn-cs"/>
              </a:rPr>
              <a:t>S</a:t>
            </a:r>
            <a:r>
              <a:rPr lang="en-US" sz="2400" i="1">
                <a:cs typeface="+mn-cs"/>
              </a:rPr>
              <a:t>ystem </a:t>
            </a:r>
            <a:r>
              <a:rPr lang="en-US" sz="2400" b="1" i="1" u="sng">
                <a:effectLst>
                  <a:outerShdw blurRad="38100" dist="38100" dir="2700000" algn="tl">
                    <a:srgbClr val="DDDDDD"/>
                  </a:outerShdw>
                </a:effectLst>
                <a:cs typeface="+mn-cs"/>
              </a:rPr>
              <a:t>I</a:t>
            </a:r>
            <a:r>
              <a:rPr lang="en-US" sz="2400" i="1">
                <a:cs typeface="+mn-cs"/>
              </a:rPr>
              <a:t>nterconnection</a:t>
            </a:r>
            <a:br>
              <a:rPr lang="en-US" sz="2400" i="1">
                <a:cs typeface="+mn-cs"/>
              </a:rPr>
            </a:br>
            <a:r>
              <a:rPr lang="en-US" sz="2400" i="1">
                <a:cs typeface="+mn-cs"/>
              </a:rPr>
              <a:t>of</a:t>
            </a:r>
            <a:br>
              <a:rPr lang="en-US" sz="2400" i="1">
                <a:cs typeface="+mn-cs"/>
              </a:rPr>
            </a:br>
            <a:r>
              <a:rPr lang="en-US" sz="2400" b="1" i="1" u="sng">
                <a:effectLst>
                  <a:outerShdw blurRad="38100" dist="38100" dir="2700000" algn="tl">
                    <a:srgbClr val="DDDDDD"/>
                  </a:outerShdw>
                </a:effectLst>
                <a:cs typeface="+mn-cs"/>
              </a:rPr>
              <a:t>I</a:t>
            </a:r>
            <a:r>
              <a:rPr lang="en-US" sz="2400" i="1">
                <a:cs typeface="+mn-cs"/>
              </a:rPr>
              <a:t>nternational </a:t>
            </a:r>
            <a:r>
              <a:rPr lang="en-US" sz="2400" b="1" i="1" u="sng">
                <a:effectLst>
                  <a:outerShdw blurRad="38100" dist="38100" dir="2700000" algn="tl">
                    <a:srgbClr val="DDDDDD"/>
                  </a:outerShdw>
                </a:effectLst>
                <a:cs typeface="+mn-cs"/>
              </a:rPr>
              <a:t>S</a:t>
            </a:r>
            <a:r>
              <a:rPr lang="en-US" sz="2400" i="1">
                <a:cs typeface="+mn-cs"/>
              </a:rPr>
              <a:t>tandard </a:t>
            </a:r>
            <a:r>
              <a:rPr lang="en-US" sz="2400" b="1" i="1" u="sng">
                <a:effectLst>
                  <a:outerShdw blurRad="38100" dist="38100" dir="2700000" algn="tl">
                    <a:srgbClr val="DDDDDD"/>
                  </a:outerShdw>
                </a:effectLst>
                <a:cs typeface="+mn-cs"/>
              </a:rPr>
              <a:t>O</a:t>
            </a:r>
            <a:r>
              <a:rPr lang="en-US" sz="2400" i="1">
                <a:cs typeface="+mn-cs"/>
              </a:rPr>
              <a:t>rganization</a:t>
            </a:r>
          </a:p>
        </p:txBody>
      </p:sp>
      <p:sp>
        <p:nvSpPr>
          <p:cNvPr id="82949" name="Text Box 5"/>
          <p:cNvSpPr txBox="1">
            <a:spLocks noChangeAspect="1" noChangeArrowheads="1"/>
          </p:cNvSpPr>
          <p:nvPr/>
        </p:nvSpPr>
        <p:spPr bwMode="auto">
          <a:xfrm>
            <a:off x="1752600" y="1828800"/>
            <a:ext cx="58070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fr-FR" sz="2400" b="1" i="1" u="sng">
                <a:effectLst>
                  <a:outerShdw blurRad="38100" dist="38100" dir="2700000" algn="tl">
                    <a:srgbClr val="DDDDDD"/>
                  </a:outerShdw>
                </a:effectLst>
                <a:cs typeface="+mn-cs"/>
              </a:rPr>
              <a:t>I</a:t>
            </a:r>
            <a:r>
              <a:rPr lang="fr-FR" sz="2400" i="1">
                <a:cs typeface="+mn-cs"/>
              </a:rPr>
              <a:t>nterconnexion de </a:t>
            </a:r>
            <a:r>
              <a:rPr lang="fr-FR" sz="2400" b="1" i="1" u="sng">
                <a:effectLst>
                  <a:outerShdw blurRad="38100" dist="38100" dir="2700000" algn="tl">
                    <a:srgbClr val="DDDDDD"/>
                  </a:outerShdw>
                </a:effectLst>
                <a:cs typeface="+mn-cs"/>
              </a:rPr>
              <a:t>S</a:t>
            </a:r>
            <a:r>
              <a:rPr lang="fr-FR" sz="2400" i="1">
                <a:cs typeface="+mn-cs"/>
              </a:rPr>
              <a:t>ystèmes </a:t>
            </a:r>
            <a:r>
              <a:rPr lang="fr-FR" sz="2400" b="1" i="1" u="sng">
                <a:effectLst>
                  <a:outerShdw blurRad="38100" dist="38100" dir="2700000" algn="tl">
                    <a:srgbClr val="DDDDDD"/>
                  </a:outerShdw>
                </a:effectLst>
                <a:cs typeface="+mn-cs"/>
              </a:rPr>
              <a:t>O</a:t>
            </a:r>
            <a:r>
              <a:rPr lang="fr-FR" sz="2400" i="1">
                <a:cs typeface="+mn-cs"/>
              </a:rPr>
              <a:t>uverts</a:t>
            </a:r>
            <a:br>
              <a:rPr lang="fr-FR" sz="2400" i="1">
                <a:cs typeface="+mn-cs"/>
              </a:rPr>
            </a:br>
            <a:r>
              <a:rPr lang="fr-FR" sz="2400" i="1">
                <a:cs typeface="+mn-cs"/>
              </a:rPr>
              <a:t>-</a:t>
            </a:r>
            <a:br>
              <a:rPr lang="fr-FR" sz="2400" i="1">
                <a:cs typeface="+mn-cs"/>
              </a:rPr>
            </a:br>
            <a:r>
              <a:rPr lang="fr-FR" sz="2400" b="1" i="1" u="sng">
                <a:effectLst>
                  <a:outerShdw blurRad="38100" dist="38100" dir="2700000" algn="tl">
                    <a:srgbClr val="DDDDDD"/>
                  </a:outerShdw>
                </a:effectLst>
                <a:cs typeface="+mn-cs"/>
              </a:rPr>
              <a:t>O</a:t>
            </a:r>
            <a:r>
              <a:rPr lang="fr-FR" sz="2400" i="1">
                <a:cs typeface="+mn-cs"/>
              </a:rPr>
              <a:t>rganisation de </a:t>
            </a:r>
            <a:r>
              <a:rPr lang="fr-FR" sz="2400" b="1" i="1" u="sng">
                <a:effectLst>
                  <a:outerShdw blurRad="38100" dist="38100" dir="2700000" algn="tl">
                    <a:srgbClr val="DDDDDD"/>
                  </a:outerShdw>
                </a:effectLst>
                <a:cs typeface="+mn-cs"/>
              </a:rPr>
              <a:t>S</a:t>
            </a:r>
            <a:r>
              <a:rPr lang="fr-FR" sz="2400" i="1">
                <a:cs typeface="+mn-cs"/>
              </a:rPr>
              <a:t>tandards </a:t>
            </a:r>
            <a:r>
              <a:rPr lang="fr-FR" sz="2400" b="1" i="1" u="sng">
                <a:effectLst>
                  <a:outerShdw blurRad="38100" dist="38100" dir="2700000" algn="tl">
                    <a:srgbClr val="DDDDDD"/>
                  </a:outerShdw>
                </a:effectLst>
                <a:cs typeface="+mn-cs"/>
              </a:rPr>
              <a:t>I</a:t>
            </a:r>
            <a:r>
              <a:rPr lang="fr-FR" sz="2400" i="1">
                <a:cs typeface="+mn-cs"/>
              </a:rPr>
              <a:t>nternationaux</a:t>
            </a:r>
          </a:p>
        </p:txBody>
      </p:sp>
      <p:sp>
        <p:nvSpPr>
          <p:cNvPr id="2" name="Date Placeholder 1"/>
          <p:cNvSpPr>
            <a:spLocks noGrp="1"/>
          </p:cNvSpPr>
          <p:nvPr>
            <p:ph type="dt" sz="quarter" idx="10"/>
          </p:nvPr>
        </p:nvSpPr>
        <p:spPr/>
        <p:txBody>
          <a:bodyPr/>
          <a:lstStyle/>
          <a:p>
            <a:pPr>
              <a:defRPr/>
            </a:pPr>
            <a:r>
              <a:rPr lang="fr-FR" smtClean="0"/>
              <a:t>© </a:t>
            </a:r>
            <a:fld id="{CAAD52BE-DE6F-444C-BFCF-7CF84D030A29}"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5C5E94C-6257-7548-B78B-D4030E25A1DF}" type="slidenum">
              <a:rPr lang="fr-FR" smtClean="0"/>
              <a:pPr>
                <a:defRPr/>
              </a:pPr>
              <a:t>91</a:t>
            </a:fld>
            <a:endParaRPr lang="fr-FR"/>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Modèle: Le concept</a:t>
            </a:r>
          </a:p>
        </p:txBody>
      </p:sp>
      <p:sp>
        <p:nvSpPr>
          <p:cNvPr id="84996" name="Text Box 4"/>
          <p:cNvSpPr txBox="1">
            <a:spLocks noChangeAspect="1" noChangeArrowheads="1"/>
          </p:cNvSpPr>
          <p:nvPr/>
        </p:nvSpPr>
        <p:spPr bwMode="auto">
          <a:xfrm>
            <a:off x="381000" y="1219200"/>
            <a:ext cx="8382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just">
              <a:defRPr/>
            </a:pPr>
            <a:r>
              <a:rPr lang="fr-FR" sz="2400">
                <a:cs typeface="+mn-cs"/>
              </a:rPr>
              <a:t>Modèle précisant l’architecture logique d’un système ouvert (architecture en sept couches) ainsi que la description fonctionnelle de chaque couche.</a:t>
            </a:r>
          </a:p>
        </p:txBody>
      </p:sp>
      <p:sp>
        <p:nvSpPr>
          <p:cNvPr id="84997" name="Text Box 5"/>
          <p:cNvSpPr txBox="1">
            <a:spLocks noChangeAspect="1" noChangeArrowheads="1"/>
          </p:cNvSpPr>
          <p:nvPr/>
        </p:nvSpPr>
        <p:spPr bwMode="auto">
          <a:xfrm>
            <a:off x="381000" y="3352800"/>
            <a:ext cx="710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r>
              <a:rPr lang="fr-FR" sz="2400">
                <a:cs typeface="+mn-cs"/>
              </a:rPr>
              <a:t>Modèle de </a:t>
            </a:r>
            <a:r>
              <a:rPr lang="fr-FR" sz="2400" b="1" i="1" u="sng">
                <a:effectLst>
                  <a:outerShdw blurRad="38100" dist="38100" dir="2700000" algn="tl">
                    <a:srgbClr val="DDDDDD"/>
                  </a:outerShdw>
                </a:effectLst>
                <a:cs typeface="+mn-cs"/>
              </a:rPr>
              <a:t>Description</a:t>
            </a:r>
            <a:r>
              <a:rPr lang="fr-FR" sz="2400">
                <a:cs typeface="+mn-cs"/>
              </a:rPr>
              <a:t> et non d’</a:t>
            </a:r>
            <a:r>
              <a:rPr lang="fr-FR" sz="2400" b="1" i="1" u="sng">
                <a:effectLst>
                  <a:outerShdw blurRad="38100" dist="38100" dir="2700000" algn="tl">
                    <a:srgbClr val="DDDDDD"/>
                  </a:outerShdw>
                </a:effectLst>
                <a:cs typeface="+mn-cs"/>
              </a:rPr>
              <a:t>Implémentation</a:t>
            </a:r>
            <a:endParaRPr lang="fr-FR" sz="2400">
              <a:cs typeface="+mn-cs"/>
            </a:endParaRPr>
          </a:p>
        </p:txBody>
      </p:sp>
      <p:sp>
        <p:nvSpPr>
          <p:cNvPr id="84998" name="Text Box 6"/>
          <p:cNvSpPr txBox="1">
            <a:spLocks noChangeArrowheads="1"/>
          </p:cNvSpPr>
          <p:nvPr/>
        </p:nvSpPr>
        <p:spPr bwMode="auto">
          <a:xfrm>
            <a:off x="381000" y="4724400"/>
            <a:ext cx="537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fr-FR" sz="2400">
                <a:cs typeface="+mn-cs"/>
              </a:rPr>
              <a:t>Pas une </a:t>
            </a:r>
            <a:r>
              <a:rPr lang="fr-FR" sz="2400" b="1" i="1" u="sng">
                <a:effectLst>
                  <a:outerShdw blurRad="38100" dist="38100" dir="2700000" algn="tl">
                    <a:srgbClr val="DDDDDD"/>
                  </a:outerShdw>
                </a:effectLst>
                <a:cs typeface="+mn-cs"/>
              </a:rPr>
              <a:t>Obligation</a:t>
            </a:r>
            <a:r>
              <a:rPr lang="fr-FR" sz="2400">
                <a:cs typeface="+mn-cs"/>
              </a:rPr>
              <a:t> mais plutôt une </a:t>
            </a:r>
            <a:r>
              <a:rPr lang="fr-FR" sz="2400" b="1" i="1" u="sng">
                <a:effectLst>
                  <a:outerShdw blurRad="38100" dist="38100" dir="2700000" algn="tl">
                    <a:srgbClr val="DDDDDD"/>
                  </a:outerShdw>
                </a:effectLst>
                <a:cs typeface="+mn-cs"/>
              </a:rPr>
              <a:t>Vision</a:t>
            </a:r>
            <a:endParaRPr lang="fr-FR" sz="2400">
              <a:cs typeface="+mn-cs"/>
            </a:endParaRPr>
          </a:p>
        </p:txBody>
      </p:sp>
      <p:sp>
        <p:nvSpPr>
          <p:cNvPr id="2" name="Date Placeholder 1"/>
          <p:cNvSpPr>
            <a:spLocks noGrp="1"/>
          </p:cNvSpPr>
          <p:nvPr>
            <p:ph type="dt" sz="quarter" idx="10"/>
          </p:nvPr>
        </p:nvSpPr>
        <p:spPr/>
        <p:txBody>
          <a:bodyPr/>
          <a:lstStyle/>
          <a:p>
            <a:pPr>
              <a:defRPr/>
            </a:pPr>
            <a:r>
              <a:rPr lang="fr-FR" smtClean="0"/>
              <a:t>© </a:t>
            </a:r>
            <a:fld id="{272DD735-652E-5442-BA15-7E01D7BAA042}"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9585592-18A9-034C-AD78-5A31C18906A2}" type="slidenum">
              <a:rPr lang="fr-FR" smtClean="0"/>
              <a:pPr>
                <a:defRPr/>
              </a:pPr>
              <a:t>92</a:t>
            </a:fld>
            <a:endParaRPr lang="fr-F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Rectangle 12"/>
          <p:cNvSpPr>
            <a:spLocks noChangeAspect="1" noChangeArrowheads="1"/>
          </p:cNvSpPr>
          <p:nvPr/>
        </p:nvSpPr>
        <p:spPr bwMode="auto">
          <a:xfrm>
            <a:off x="5143500" y="449738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Physical Link</a:t>
            </a:r>
          </a:p>
        </p:txBody>
      </p:sp>
      <p:sp>
        <p:nvSpPr>
          <p:cNvPr id="126989" name="Rectangle 13"/>
          <p:cNvSpPr>
            <a:spLocks noChangeAspect="1" noChangeArrowheads="1"/>
          </p:cNvSpPr>
          <p:nvPr/>
        </p:nvSpPr>
        <p:spPr bwMode="auto">
          <a:xfrm>
            <a:off x="5143500" y="4138613"/>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Data Link</a:t>
            </a:r>
            <a:endParaRPr lang="fr-FR" sz="1800">
              <a:cs typeface="+mn-cs"/>
            </a:endParaRPr>
          </a:p>
        </p:txBody>
      </p:sp>
      <p:sp>
        <p:nvSpPr>
          <p:cNvPr id="126990" name="Rectangle 14"/>
          <p:cNvSpPr>
            <a:spLocks noChangeAspect="1" noChangeArrowheads="1"/>
          </p:cNvSpPr>
          <p:nvPr/>
        </p:nvSpPr>
        <p:spPr bwMode="auto">
          <a:xfrm>
            <a:off x="5143500" y="377825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Network</a:t>
            </a:r>
            <a:endParaRPr lang="fr-FR" sz="1800">
              <a:cs typeface="+mn-cs"/>
            </a:endParaRPr>
          </a:p>
        </p:txBody>
      </p:sp>
      <p:sp>
        <p:nvSpPr>
          <p:cNvPr id="126991" name="Rectangle 15"/>
          <p:cNvSpPr>
            <a:spLocks noChangeAspect="1" noChangeArrowheads="1"/>
          </p:cNvSpPr>
          <p:nvPr/>
        </p:nvSpPr>
        <p:spPr bwMode="auto">
          <a:xfrm>
            <a:off x="5143500" y="341788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Transport</a:t>
            </a:r>
            <a:endParaRPr lang="fr-FR" sz="1800">
              <a:cs typeface="+mn-cs"/>
            </a:endParaRPr>
          </a:p>
        </p:txBody>
      </p:sp>
      <p:sp>
        <p:nvSpPr>
          <p:cNvPr id="126992" name="Rectangle 16"/>
          <p:cNvSpPr>
            <a:spLocks noChangeAspect="1" noChangeArrowheads="1"/>
          </p:cNvSpPr>
          <p:nvPr/>
        </p:nvSpPr>
        <p:spPr bwMode="auto">
          <a:xfrm>
            <a:off x="5143500" y="3057525"/>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Session</a:t>
            </a:r>
            <a:endParaRPr lang="fr-FR" sz="1800">
              <a:cs typeface="+mn-cs"/>
            </a:endParaRPr>
          </a:p>
        </p:txBody>
      </p:sp>
      <p:sp>
        <p:nvSpPr>
          <p:cNvPr id="126993" name="Rectangle 17"/>
          <p:cNvSpPr>
            <a:spLocks noChangeAspect="1" noChangeArrowheads="1"/>
          </p:cNvSpPr>
          <p:nvPr/>
        </p:nvSpPr>
        <p:spPr bwMode="auto">
          <a:xfrm>
            <a:off x="5143500" y="269875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Presentation</a:t>
            </a:r>
            <a:endParaRPr lang="fr-FR" sz="1800">
              <a:cs typeface="+mn-cs"/>
            </a:endParaRPr>
          </a:p>
        </p:txBody>
      </p:sp>
      <p:sp>
        <p:nvSpPr>
          <p:cNvPr id="126994" name="Rectangle 18"/>
          <p:cNvSpPr>
            <a:spLocks noChangeAspect="1" noChangeArrowheads="1"/>
          </p:cNvSpPr>
          <p:nvPr/>
        </p:nvSpPr>
        <p:spPr bwMode="auto">
          <a:xfrm>
            <a:off x="5143500" y="233838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en-US" sz="1800">
                <a:cs typeface="+mn-cs"/>
              </a:rPr>
              <a:t>Application</a:t>
            </a:r>
            <a:endParaRPr lang="fr-FR" sz="1800">
              <a:cs typeface="+mn-cs"/>
            </a:endParaRPr>
          </a:p>
        </p:txBody>
      </p:sp>
      <p:sp>
        <p:nvSpPr>
          <p:cNvPr id="12697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Modèle: Les couches</a:t>
            </a:r>
          </a:p>
        </p:txBody>
      </p:sp>
      <p:sp>
        <p:nvSpPr>
          <p:cNvPr id="126985" name="Rectangle 9"/>
          <p:cNvSpPr>
            <a:spLocks noChangeAspect="1" noChangeArrowheads="1"/>
          </p:cNvSpPr>
          <p:nvPr/>
        </p:nvSpPr>
        <p:spPr bwMode="auto">
          <a:xfrm>
            <a:off x="2971800" y="449738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126984" name="Rectangle 8"/>
          <p:cNvSpPr>
            <a:spLocks noChangeAspect="1" noChangeArrowheads="1"/>
          </p:cNvSpPr>
          <p:nvPr/>
        </p:nvSpPr>
        <p:spPr bwMode="auto">
          <a:xfrm>
            <a:off x="2971800" y="4138613"/>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126983" name="Rectangle 7"/>
          <p:cNvSpPr>
            <a:spLocks noChangeAspect="1" noChangeArrowheads="1"/>
          </p:cNvSpPr>
          <p:nvPr/>
        </p:nvSpPr>
        <p:spPr bwMode="auto">
          <a:xfrm>
            <a:off x="2971800" y="377825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sp>
        <p:nvSpPr>
          <p:cNvPr id="126982" name="Rectangle 6"/>
          <p:cNvSpPr>
            <a:spLocks noChangeAspect="1" noChangeArrowheads="1"/>
          </p:cNvSpPr>
          <p:nvPr/>
        </p:nvSpPr>
        <p:spPr bwMode="auto">
          <a:xfrm>
            <a:off x="2971800" y="341788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sp>
        <p:nvSpPr>
          <p:cNvPr id="126981" name="Rectangle 5"/>
          <p:cNvSpPr>
            <a:spLocks noChangeAspect="1" noChangeArrowheads="1"/>
          </p:cNvSpPr>
          <p:nvPr/>
        </p:nvSpPr>
        <p:spPr bwMode="auto">
          <a:xfrm>
            <a:off x="2971800" y="3057525"/>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126980" name="Rectangle 4"/>
          <p:cNvSpPr>
            <a:spLocks noChangeAspect="1" noChangeArrowheads="1"/>
          </p:cNvSpPr>
          <p:nvPr/>
        </p:nvSpPr>
        <p:spPr bwMode="auto">
          <a:xfrm>
            <a:off x="2971800" y="269875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126979" name="Rectangle 3"/>
          <p:cNvSpPr>
            <a:spLocks noChangeAspect="1" noChangeArrowheads="1"/>
          </p:cNvSpPr>
          <p:nvPr/>
        </p:nvSpPr>
        <p:spPr bwMode="auto">
          <a:xfrm>
            <a:off x="2971800" y="233838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sp>
        <p:nvSpPr>
          <p:cNvPr id="126996" name="Rectangle 20"/>
          <p:cNvSpPr>
            <a:spLocks noChangeArrowheads="1"/>
          </p:cNvSpPr>
          <p:nvPr/>
        </p:nvSpPr>
        <p:spPr bwMode="auto">
          <a:xfrm>
            <a:off x="2133600" y="4497388"/>
            <a:ext cx="719138"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1</a:t>
            </a:r>
          </a:p>
        </p:txBody>
      </p:sp>
      <p:sp>
        <p:nvSpPr>
          <p:cNvPr id="126997" name="Rectangle 21"/>
          <p:cNvSpPr>
            <a:spLocks noChangeArrowheads="1"/>
          </p:cNvSpPr>
          <p:nvPr/>
        </p:nvSpPr>
        <p:spPr bwMode="auto">
          <a:xfrm>
            <a:off x="2133600" y="4138613"/>
            <a:ext cx="719138"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2</a:t>
            </a:r>
          </a:p>
        </p:txBody>
      </p:sp>
      <p:sp>
        <p:nvSpPr>
          <p:cNvPr id="126998" name="Rectangle 22"/>
          <p:cNvSpPr>
            <a:spLocks noChangeArrowheads="1"/>
          </p:cNvSpPr>
          <p:nvPr/>
        </p:nvSpPr>
        <p:spPr bwMode="auto">
          <a:xfrm>
            <a:off x="2133600" y="3778250"/>
            <a:ext cx="719138"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3</a:t>
            </a:r>
          </a:p>
        </p:txBody>
      </p:sp>
      <p:sp>
        <p:nvSpPr>
          <p:cNvPr id="126999" name="Rectangle 23"/>
          <p:cNvSpPr>
            <a:spLocks noChangeArrowheads="1"/>
          </p:cNvSpPr>
          <p:nvPr/>
        </p:nvSpPr>
        <p:spPr bwMode="auto">
          <a:xfrm>
            <a:off x="2133600" y="3417888"/>
            <a:ext cx="719138"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4</a:t>
            </a:r>
          </a:p>
        </p:txBody>
      </p:sp>
      <p:sp>
        <p:nvSpPr>
          <p:cNvPr id="127000" name="Rectangle 24"/>
          <p:cNvSpPr>
            <a:spLocks noChangeArrowheads="1"/>
          </p:cNvSpPr>
          <p:nvPr/>
        </p:nvSpPr>
        <p:spPr bwMode="auto">
          <a:xfrm>
            <a:off x="2133600" y="3057525"/>
            <a:ext cx="719138"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5</a:t>
            </a:r>
          </a:p>
        </p:txBody>
      </p:sp>
      <p:sp>
        <p:nvSpPr>
          <p:cNvPr id="127001" name="Rectangle 25"/>
          <p:cNvSpPr>
            <a:spLocks noChangeArrowheads="1"/>
          </p:cNvSpPr>
          <p:nvPr/>
        </p:nvSpPr>
        <p:spPr bwMode="auto">
          <a:xfrm>
            <a:off x="2133600" y="2698750"/>
            <a:ext cx="719138"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6</a:t>
            </a:r>
          </a:p>
        </p:txBody>
      </p:sp>
      <p:sp>
        <p:nvSpPr>
          <p:cNvPr id="127002" name="Rectangle 26"/>
          <p:cNvSpPr>
            <a:spLocks noChangeArrowheads="1"/>
          </p:cNvSpPr>
          <p:nvPr/>
        </p:nvSpPr>
        <p:spPr bwMode="auto">
          <a:xfrm>
            <a:off x="2133600" y="2338388"/>
            <a:ext cx="719138"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7</a:t>
            </a:r>
          </a:p>
        </p:txBody>
      </p:sp>
      <p:sp>
        <p:nvSpPr>
          <p:cNvPr id="127003" name="Text Box 27"/>
          <p:cNvSpPr txBox="1">
            <a:spLocks noChangeAspect="1" noChangeArrowheads="1"/>
          </p:cNvSpPr>
          <p:nvPr/>
        </p:nvSpPr>
        <p:spPr bwMode="auto">
          <a:xfrm>
            <a:off x="3543300" y="1835150"/>
            <a:ext cx="930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ISO/OSI</a:t>
            </a:r>
          </a:p>
        </p:txBody>
      </p:sp>
      <p:sp>
        <p:nvSpPr>
          <p:cNvPr id="127004" name="Text Box 28"/>
          <p:cNvSpPr txBox="1">
            <a:spLocks noChangeAspect="1" noChangeArrowheads="1"/>
          </p:cNvSpPr>
          <p:nvPr/>
        </p:nvSpPr>
        <p:spPr bwMode="auto">
          <a:xfrm>
            <a:off x="5703888" y="1835150"/>
            <a:ext cx="930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OSI/ISO</a:t>
            </a:r>
          </a:p>
        </p:txBody>
      </p:sp>
      <p:sp>
        <p:nvSpPr>
          <p:cNvPr id="127005" name="Text Box 29"/>
          <p:cNvSpPr txBox="1">
            <a:spLocks noChangeAspect="1" noChangeArrowheads="1"/>
          </p:cNvSpPr>
          <p:nvPr/>
        </p:nvSpPr>
        <p:spPr bwMode="auto">
          <a:xfrm>
            <a:off x="2068513" y="183515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defRPr/>
            </a:pPr>
            <a:r>
              <a:rPr lang="fr-FR">
                <a:cs typeface="+mn-cs"/>
              </a:rPr>
              <a:t>Couche</a:t>
            </a:r>
          </a:p>
        </p:txBody>
      </p:sp>
      <p:sp>
        <p:nvSpPr>
          <p:cNvPr id="2" name="Date Placeholder 1"/>
          <p:cNvSpPr>
            <a:spLocks noGrp="1"/>
          </p:cNvSpPr>
          <p:nvPr>
            <p:ph type="dt" sz="quarter" idx="10"/>
          </p:nvPr>
        </p:nvSpPr>
        <p:spPr/>
        <p:txBody>
          <a:bodyPr/>
          <a:lstStyle/>
          <a:p>
            <a:pPr>
              <a:defRPr/>
            </a:pPr>
            <a:r>
              <a:rPr lang="fr-FR" smtClean="0"/>
              <a:t>© </a:t>
            </a:r>
            <a:fld id="{2A95A0E7-14C7-F044-94BF-B9E22A42C376}"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5EACDC50-5384-3046-94AF-B161CEC6003D}" type="slidenum">
              <a:rPr lang="fr-FR" smtClean="0"/>
              <a:pPr>
                <a:defRPr/>
              </a:pPr>
              <a:t>93</a:t>
            </a:fld>
            <a:endParaRPr lang="fr-FR"/>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spect="1" noChangeArrowheads="1"/>
          </p:cNvSpPr>
          <p:nvPr>
            <p:ph type="title"/>
          </p:nvPr>
        </p:nvSpPr>
        <p:spPr>
          <a:xfrm>
            <a:off x="682625" y="0"/>
            <a:ext cx="7772400" cy="701675"/>
          </a:xfrm>
        </p:spPr>
        <p:txBody>
          <a:bodyPr>
            <a:spAutoFit/>
          </a:bodyPr>
          <a:lstStyle/>
          <a:p>
            <a:pPr>
              <a:defRPr/>
            </a:pPr>
            <a:r>
              <a:rPr lang="fr-FR" sz="4000" smtClean="0">
                <a:cs typeface="+mj-cs"/>
              </a:rPr>
              <a:t>Modèle: Les principes</a:t>
            </a:r>
          </a:p>
        </p:txBody>
      </p:sp>
      <p:sp>
        <p:nvSpPr>
          <p:cNvPr id="86020" name="Text Box 4"/>
          <p:cNvSpPr txBox="1">
            <a:spLocks noChangeAspect="1" noChangeArrowheads="1"/>
          </p:cNvSpPr>
          <p:nvPr/>
        </p:nvSpPr>
        <p:spPr bwMode="auto">
          <a:xfrm>
            <a:off x="304800" y="1066800"/>
            <a:ext cx="853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a:cs typeface="+mn-cs"/>
              </a:rPr>
              <a:t>H. Zimmermann </a:t>
            </a:r>
            <a:r>
              <a:rPr lang="fr-FR">
                <a:cs typeface="Times New Roman" charset="0"/>
              </a:rPr>
              <a:t>[</a:t>
            </a:r>
            <a:r>
              <a:rPr lang="fr-FR">
                <a:cs typeface="Times New Roman" charset="0"/>
                <a:hlinkClick r:id="rId2" action="ppaction://hlinksldjump"/>
              </a:rPr>
              <a:t>Zimmermann 1980</a:t>
            </a:r>
            <a:r>
              <a:rPr lang="fr-FR">
                <a:cs typeface="Times New Roman" charset="0"/>
              </a:rPr>
              <a:t>] a décrit les principes que l'I.S.O./O.S.I. avait appliqués pour arriver aux sept couches. Les plus importants sont :</a:t>
            </a:r>
            <a:r>
              <a:rPr lang="fr-FR">
                <a:cs typeface="+mn-cs"/>
              </a:rPr>
              <a:t> </a:t>
            </a:r>
          </a:p>
        </p:txBody>
      </p:sp>
      <p:sp>
        <p:nvSpPr>
          <p:cNvPr id="86021" name="Text Box 5"/>
          <p:cNvSpPr txBox="1">
            <a:spLocks noChangeAspect="1" noChangeArrowheads="1"/>
          </p:cNvSpPr>
          <p:nvPr/>
        </p:nvSpPr>
        <p:spPr bwMode="auto">
          <a:xfrm>
            <a:off x="304800" y="1978025"/>
            <a:ext cx="853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buFontTx/>
              <a:buChar char="•"/>
              <a:defRPr/>
            </a:pPr>
            <a:r>
              <a:rPr lang="fr-FR">
                <a:cs typeface="Times New Roman" charset="0"/>
              </a:rPr>
              <a:t>Une couche doit être créée là ou un niveau différent d'abstraction est nécessaire.</a:t>
            </a:r>
            <a:endParaRPr lang="fr-FR">
              <a:cs typeface="+mn-cs"/>
            </a:endParaRPr>
          </a:p>
        </p:txBody>
      </p:sp>
      <p:sp>
        <p:nvSpPr>
          <p:cNvPr id="86022" name="Text Box 6"/>
          <p:cNvSpPr txBox="1">
            <a:spLocks noChangeAspect="1" noChangeArrowheads="1"/>
          </p:cNvSpPr>
          <p:nvPr/>
        </p:nvSpPr>
        <p:spPr bwMode="auto">
          <a:xfrm>
            <a:off x="304800" y="2517775"/>
            <a:ext cx="853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buFontTx/>
              <a:buChar char="•"/>
              <a:defRPr/>
            </a:pPr>
            <a:r>
              <a:rPr lang="fr-FR">
                <a:cs typeface="Times New Roman" charset="0"/>
              </a:rPr>
              <a:t>Chaque couche doit avoir une fonction bien définie.</a:t>
            </a:r>
            <a:endParaRPr lang="fr-FR">
              <a:cs typeface="+mn-cs"/>
            </a:endParaRPr>
          </a:p>
        </p:txBody>
      </p:sp>
      <p:sp>
        <p:nvSpPr>
          <p:cNvPr id="86023" name="Text Box 7"/>
          <p:cNvSpPr txBox="1">
            <a:spLocks noChangeAspect="1" noChangeArrowheads="1"/>
          </p:cNvSpPr>
          <p:nvPr/>
        </p:nvSpPr>
        <p:spPr bwMode="auto">
          <a:xfrm>
            <a:off x="304800" y="3057525"/>
            <a:ext cx="853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buFontTx/>
              <a:buChar char="•"/>
              <a:defRPr/>
            </a:pPr>
            <a:r>
              <a:rPr lang="fr-FR">
                <a:cs typeface="Times New Roman" charset="0"/>
              </a:rPr>
              <a:t>La fonction de chaque couche doit être choisie en fonction de protocoles définis comme standards internationaux.</a:t>
            </a:r>
            <a:endParaRPr lang="fr-FR">
              <a:cs typeface="+mn-cs"/>
            </a:endParaRPr>
          </a:p>
        </p:txBody>
      </p:sp>
      <p:sp>
        <p:nvSpPr>
          <p:cNvPr id="86025" name="Text Box 9"/>
          <p:cNvSpPr txBox="1">
            <a:spLocks noChangeAspect="1" noChangeArrowheads="1"/>
          </p:cNvSpPr>
          <p:nvPr/>
        </p:nvSpPr>
        <p:spPr bwMode="auto">
          <a:xfrm>
            <a:off x="304800" y="3957638"/>
            <a:ext cx="853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buFontTx/>
              <a:buChar char="•"/>
              <a:defRPr/>
            </a:pPr>
            <a:r>
              <a:rPr lang="fr-FR">
                <a:cs typeface="Times New Roman" charset="0"/>
              </a:rPr>
              <a:t>Les limites de chaque couche doivent être choisies de façon à minimiser le flot d'information à travers les interfaces.</a:t>
            </a:r>
            <a:endParaRPr lang="fr-FR">
              <a:cs typeface="+mn-cs"/>
            </a:endParaRPr>
          </a:p>
        </p:txBody>
      </p:sp>
      <p:sp>
        <p:nvSpPr>
          <p:cNvPr id="86026" name="Text Box 10"/>
          <p:cNvSpPr txBox="1">
            <a:spLocks noChangeAspect="1" noChangeArrowheads="1"/>
          </p:cNvSpPr>
          <p:nvPr/>
        </p:nvSpPr>
        <p:spPr bwMode="auto">
          <a:xfrm>
            <a:off x="304800" y="4857750"/>
            <a:ext cx="853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buFontTx/>
              <a:buChar char="•"/>
              <a:defRPr/>
            </a:pPr>
            <a:r>
              <a:rPr lang="fr-FR">
                <a:cs typeface="Times New Roman" charset="0"/>
              </a:rPr>
              <a:t>Le nombre de couches doit être d'une part assez grand de façon à ne pas réunir dans la même couche de fonctions distinctes, sauf contrainte, et d'autre part assez petit pour que l'architecture ne devienne pas lourde.</a:t>
            </a:r>
            <a:endParaRPr lang="fr-FR">
              <a:cs typeface="+mn-cs"/>
            </a:endParaRPr>
          </a:p>
        </p:txBody>
      </p:sp>
      <p:sp>
        <p:nvSpPr>
          <p:cNvPr id="2" name="Date Placeholder 1"/>
          <p:cNvSpPr>
            <a:spLocks noGrp="1"/>
          </p:cNvSpPr>
          <p:nvPr>
            <p:ph type="dt" sz="quarter" idx="10"/>
          </p:nvPr>
        </p:nvSpPr>
        <p:spPr/>
        <p:txBody>
          <a:bodyPr/>
          <a:lstStyle/>
          <a:p>
            <a:pPr>
              <a:defRPr/>
            </a:pPr>
            <a:r>
              <a:rPr lang="fr-FR" smtClean="0"/>
              <a:t>© </a:t>
            </a:r>
            <a:fld id="{C6568944-4480-BB45-8901-82F4769BAB2D}"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BF71112D-1AAD-F44F-9875-80C75EF5B689}" type="slidenum">
              <a:rPr lang="fr-FR" smtClean="0"/>
              <a:pPr>
                <a:defRPr/>
              </a:pPr>
              <a:t>94</a:t>
            </a:fld>
            <a:endParaRPr lang="fr-FR"/>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Modèle: Couche </a:t>
            </a:r>
            <a:r>
              <a:rPr lang="fr-FR" sz="4000" b="1" i="1" smtClean="0">
                <a:effectLst>
                  <a:outerShdw blurRad="38100" dist="38100" dir="2700000" algn="tl">
                    <a:srgbClr val="DDDDDD"/>
                  </a:outerShdw>
                </a:effectLst>
                <a:cs typeface="+mj-cs"/>
              </a:rPr>
              <a:t>Physique</a:t>
            </a:r>
          </a:p>
        </p:txBody>
      </p:sp>
      <p:sp>
        <p:nvSpPr>
          <p:cNvPr id="144387" name="Rectangle 3"/>
          <p:cNvSpPr>
            <a:spLocks noChangeAspect="1" noChangeArrowheads="1"/>
          </p:cNvSpPr>
          <p:nvPr/>
        </p:nvSpPr>
        <p:spPr bwMode="auto">
          <a:xfrm>
            <a:off x="6858000" y="3119438"/>
            <a:ext cx="2057400" cy="287337"/>
          </a:xfrm>
          <a:prstGeom prst="rect">
            <a:avLst/>
          </a:prstGeom>
          <a:solidFill>
            <a:srgbClr val="FF3300"/>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144388" name="Rectangle 4"/>
          <p:cNvSpPr>
            <a:spLocks noChangeAspect="1" noChangeArrowheads="1"/>
          </p:cNvSpPr>
          <p:nvPr/>
        </p:nvSpPr>
        <p:spPr bwMode="auto">
          <a:xfrm>
            <a:off x="6858000" y="2760663"/>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144389" name="Rectangle 5"/>
          <p:cNvSpPr>
            <a:spLocks noChangeAspect="1" noChangeArrowheads="1"/>
          </p:cNvSpPr>
          <p:nvPr/>
        </p:nvSpPr>
        <p:spPr bwMode="auto">
          <a:xfrm>
            <a:off x="6858000" y="24003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sp>
        <p:nvSpPr>
          <p:cNvPr id="144390" name="Rectangle 6"/>
          <p:cNvSpPr>
            <a:spLocks noChangeAspect="1" noChangeArrowheads="1"/>
          </p:cNvSpPr>
          <p:nvPr/>
        </p:nvSpPr>
        <p:spPr bwMode="auto">
          <a:xfrm>
            <a:off x="6858000" y="20399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sp>
        <p:nvSpPr>
          <p:cNvPr id="144391" name="Rectangle 7"/>
          <p:cNvSpPr>
            <a:spLocks noChangeAspect="1" noChangeArrowheads="1"/>
          </p:cNvSpPr>
          <p:nvPr/>
        </p:nvSpPr>
        <p:spPr bwMode="auto">
          <a:xfrm>
            <a:off x="6858000" y="1679575"/>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144392" name="Rectangle 8"/>
          <p:cNvSpPr>
            <a:spLocks noChangeAspect="1" noChangeArrowheads="1"/>
          </p:cNvSpPr>
          <p:nvPr/>
        </p:nvSpPr>
        <p:spPr bwMode="auto">
          <a:xfrm>
            <a:off x="6858000" y="13208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144393" name="Rectangle 9"/>
          <p:cNvSpPr>
            <a:spLocks noChangeAspect="1" noChangeArrowheads="1"/>
          </p:cNvSpPr>
          <p:nvPr/>
        </p:nvSpPr>
        <p:spPr bwMode="auto">
          <a:xfrm>
            <a:off x="6858000" y="960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sp>
        <p:nvSpPr>
          <p:cNvPr id="144395" name="Text Box 11"/>
          <p:cNvSpPr txBox="1">
            <a:spLocks noChangeArrowheads="1"/>
          </p:cNvSpPr>
          <p:nvPr/>
        </p:nvSpPr>
        <p:spPr bwMode="auto">
          <a:xfrm>
            <a:off x="152400" y="947738"/>
            <a:ext cx="6019800" cy="484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lvl1pPr>
              <a:defRPr sz="2000">
                <a:solidFill>
                  <a:schemeClr val="tx1"/>
                </a:solidFill>
                <a:latin typeface="Times New Roman" charset="0"/>
                <a:ea typeface="ＭＳ Ｐゴシック" charset="0"/>
                <a:cs typeface="ＭＳ Ｐゴシック" charset="0"/>
              </a:defRPr>
            </a:lvl1pPr>
            <a:lvl2pPr>
              <a:defRPr sz="2000">
                <a:solidFill>
                  <a:schemeClr val="tx1"/>
                </a:solidFill>
                <a:latin typeface="Times New Roman" charset="0"/>
                <a:ea typeface="ＭＳ Ｐゴシック" charset="0"/>
              </a:defRPr>
            </a:lvl2pPr>
            <a:lvl3pPr marL="1143000" indent="-228600">
              <a:defRPr sz="2000">
                <a:solidFill>
                  <a:schemeClr val="tx1"/>
                </a:solidFill>
                <a:latin typeface="Times New Roman" charset="0"/>
                <a:ea typeface="ＭＳ Ｐゴシック" charset="0"/>
              </a:defRPr>
            </a:lvl3pPr>
            <a:lvl4pPr marL="1600200" indent="-228600">
              <a:defRPr sz="2000">
                <a:solidFill>
                  <a:schemeClr val="tx1"/>
                </a:solidFill>
                <a:latin typeface="Times New Roman" charset="0"/>
                <a:ea typeface="ＭＳ Ｐゴシック" charset="0"/>
              </a:defRPr>
            </a:lvl4pPr>
            <a:lvl5pPr marL="2057400" indent="-228600">
              <a:defRPr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000">
                <a:solidFill>
                  <a:schemeClr val="tx1"/>
                </a:solidFill>
                <a:latin typeface="Times New Roman" charset="0"/>
                <a:ea typeface="ＭＳ Ｐゴシック" charset="0"/>
              </a:defRPr>
            </a:lvl9pPr>
          </a:lstStyle>
          <a:p>
            <a:pPr algn="just">
              <a:spcBef>
                <a:spcPct val="50000"/>
              </a:spcBef>
              <a:spcAft>
                <a:spcPct val="50000"/>
              </a:spcAft>
            </a:pPr>
            <a:r>
              <a:rPr lang="fr-FR" sz="1800"/>
              <a:t>La couche</a:t>
            </a:r>
            <a:r>
              <a:rPr lang="fr-FR" sz="1800">
                <a:cs typeface="Times New Roman" charset="0"/>
              </a:rPr>
              <a:t> </a:t>
            </a:r>
            <a:r>
              <a:rPr lang="fr-FR" sz="1800" b="1">
                <a:cs typeface="Times New Roman" charset="0"/>
              </a:rPr>
              <a:t>Physique</a:t>
            </a:r>
            <a:r>
              <a:rPr lang="fr-FR" sz="1800">
                <a:cs typeface="Times New Roman" charset="0"/>
              </a:rPr>
              <a:t> transporte physiquement les données et décrit les caractéristiques d'interface utilisé:</a:t>
            </a:r>
          </a:p>
          <a:p>
            <a:pPr lvl="1" algn="just">
              <a:buFontTx/>
              <a:buChar char="•"/>
            </a:pPr>
            <a:r>
              <a:rPr lang="fr-FR" sz="1600">
                <a:cs typeface="Times New Roman" charset="0"/>
              </a:rPr>
              <a:t>Nombre de </a:t>
            </a:r>
            <a:r>
              <a:rPr lang="fr-FR" sz="1600" i="1">
                <a:cs typeface="Times New Roman" charset="0"/>
              </a:rPr>
              <a:t>volts</a:t>
            </a:r>
            <a:r>
              <a:rPr lang="fr-FR" sz="1600">
                <a:cs typeface="Times New Roman" charset="0"/>
              </a:rPr>
              <a:t> pour représenter un </a:t>
            </a:r>
            <a:r>
              <a:rPr lang="fr-FR" sz="1600" b="1">
                <a:cs typeface="Times New Roman" charset="0"/>
              </a:rPr>
              <a:t>1</a:t>
            </a:r>
            <a:r>
              <a:rPr lang="fr-FR" sz="1600">
                <a:cs typeface="Times New Roman" charset="0"/>
              </a:rPr>
              <a:t> ou un </a:t>
            </a:r>
            <a:r>
              <a:rPr lang="fr-FR" sz="1600" b="1">
                <a:cs typeface="Times New Roman" charset="0"/>
              </a:rPr>
              <a:t>0</a:t>
            </a:r>
            <a:endParaRPr lang="fr-FR" sz="1600">
              <a:cs typeface="Times New Roman" charset="0"/>
            </a:endParaRPr>
          </a:p>
          <a:p>
            <a:pPr lvl="1" algn="just">
              <a:buFontTx/>
              <a:buChar char="•"/>
            </a:pPr>
            <a:r>
              <a:rPr lang="fr-FR" sz="1600">
                <a:cs typeface="Times New Roman" charset="0"/>
              </a:rPr>
              <a:t>Débit Binaire,</a:t>
            </a:r>
          </a:p>
          <a:p>
            <a:pPr lvl="1" algn="just">
              <a:buFontTx/>
              <a:buChar char="•"/>
            </a:pPr>
            <a:r>
              <a:rPr lang="en-US" sz="1600">
                <a:cs typeface="Times New Roman" charset="0"/>
              </a:rPr>
              <a:t>Bit Error Rate (BER),</a:t>
            </a:r>
            <a:endParaRPr lang="fr-FR" sz="1600">
              <a:cs typeface="Times New Roman" charset="0"/>
            </a:endParaRPr>
          </a:p>
          <a:p>
            <a:pPr lvl="1" algn="just">
              <a:buFontTx/>
              <a:buChar char="•"/>
            </a:pPr>
            <a:r>
              <a:rPr lang="fr-FR" sz="1600">
                <a:cs typeface="Times New Roman" charset="0"/>
              </a:rPr>
              <a:t>Délai de transmission d’un </a:t>
            </a:r>
            <a:r>
              <a:rPr lang="fr-FR" sz="1600" b="1">
                <a:cs typeface="Times New Roman" charset="0"/>
              </a:rPr>
              <a:t>bit</a:t>
            </a:r>
            <a:r>
              <a:rPr lang="fr-FR" sz="1600">
                <a:cs typeface="Times New Roman" charset="0"/>
              </a:rPr>
              <a:t> (occupation d’un bit dans un intervalle de temps),</a:t>
            </a:r>
          </a:p>
          <a:p>
            <a:pPr lvl="1" algn="just">
              <a:buFontTx/>
              <a:buChar char="•"/>
            </a:pPr>
            <a:r>
              <a:rPr lang="fr-FR" sz="1600">
                <a:cs typeface="Times New Roman" charset="0"/>
              </a:rPr>
              <a:t>Mode de transmission (Asynchrone, Synchrone, </a:t>
            </a:r>
            <a:r>
              <a:rPr lang="fr-FR" sz="1600" i="1">
                <a:cs typeface="Times New Roman" charset="0"/>
              </a:rPr>
              <a:t>Iso Synchrone</a:t>
            </a:r>
            <a:r>
              <a:rPr lang="fr-FR" sz="1600">
                <a:cs typeface="Times New Roman" charset="0"/>
              </a:rPr>
              <a:t>, </a:t>
            </a:r>
            <a:r>
              <a:rPr lang="fr-FR" sz="1600" i="1">
                <a:cs typeface="Times New Roman" charset="0"/>
              </a:rPr>
              <a:t>Anisosynchrone</a:t>
            </a:r>
            <a:r>
              <a:rPr lang="fr-FR" sz="1600">
                <a:cs typeface="Times New Roman" charset="0"/>
              </a:rPr>
              <a:t>, etc.),</a:t>
            </a:r>
          </a:p>
          <a:p>
            <a:pPr lvl="1" algn="just">
              <a:buFontTx/>
              <a:buChar char="•"/>
            </a:pPr>
            <a:r>
              <a:rPr lang="fr-FR" sz="1600">
                <a:cs typeface="Times New Roman" charset="0"/>
              </a:rPr>
              <a:t>Facilite d’établissement de la connexion initiale ainsi que sa terminaison (facilité de connexion et d’usage),</a:t>
            </a:r>
          </a:p>
          <a:p>
            <a:pPr lvl="1" algn="just">
              <a:buFontTx/>
              <a:buChar char="•"/>
            </a:pPr>
            <a:r>
              <a:rPr lang="fr-FR" sz="1600">
                <a:cs typeface="Times New Roman" charset="0"/>
              </a:rPr>
              <a:t>Distance,</a:t>
            </a:r>
          </a:p>
          <a:p>
            <a:pPr lvl="1" algn="just">
              <a:buFontTx/>
              <a:buChar char="•"/>
            </a:pPr>
            <a:r>
              <a:rPr lang="fr-FR" sz="1600">
                <a:cs typeface="Times New Roman" charset="0"/>
              </a:rPr>
              <a:t>Mode d’exploitation (Simplex, Half‑Duplex, Full‑Duplex)</a:t>
            </a:r>
          </a:p>
          <a:p>
            <a:pPr lvl="1" algn="just">
              <a:buFontTx/>
              <a:buChar char="•"/>
            </a:pPr>
            <a:r>
              <a:rPr lang="fr-FR" sz="1600">
                <a:cs typeface="Times New Roman" charset="0"/>
              </a:rPr>
              <a:t>Options d’exploitation (réponse automatique, appel automatique) et d’usage,</a:t>
            </a:r>
          </a:p>
          <a:p>
            <a:pPr lvl="1" algn="just">
              <a:buFontTx/>
              <a:buChar char="•"/>
            </a:pPr>
            <a:r>
              <a:rPr lang="fr-FR" sz="1600">
                <a:cs typeface="Times New Roman" charset="0"/>
              </a:rPr>
              <a:t>Support de Transmission,</a:t>
            </a:r>
          </a:p>
          <a:p>
            <a:pPr lvl="1" algn="just">
              <a:buFontTx/>
              <a:buChar char="•"/>
            </a:pPr>
            <a:r>
              <a:rPr lang="fr-FR" sz="1600">
                <a:cs typeface="Times New Roman" charset="0"/>
              </a:rPr>
              <a:t>Type d’interface ainsi que la mécanique rattachée (nombre de pins que le connecteur dispose, utilisation des chacune des pins, etc.),</a:t>
            </a:r>
          </a:p>
          <a:p>
            <a:pPr lvl="1" algn="just">
              <a:buFontTx/>
              <a:buChar char="•"/>
            </a:pPr>
            <a:r>
              <a:rPr lang="fr-FR" sz="1600">
                <a:cs typeface="Times New Roman" charset="0"/>
              </a:rPr>
              <a:t>Coûts.</a:t>
            </a:r>
          </a:p>
        </p:txBody>
      </p:sp>
      <p:graphicFrame>
        <p:nvGraphicFramePr>
          <p:cNvPr id="167946" name="Object 16"/>
          <p:cNvGraphicFramePr>
            <a:graphicFrameLocks noChangeAspect="1"/>
          </p:cNvGraphicFramePr>
          <p:nvPr/>
        </p:nvGraphicFramePr>
        <p:xfrm>
          <a:off x="6096000" y="3429000"/>
          <a:ext cx="2895600" cy="3181350"/>
        </p:xfrm>
        <a:graphic>
          <a:graphicData uri="http://schemas.openxmlformats.org/presentationml/2006/ole">
            <mc:AlternateContent xmlns:mc="http://schemas.openxmlformats.org/markup-compatibility/2006">
              <mc:Choice xmlns:v="urn:schemas-microsoft-com:vml" Requires="v">
                <p:oleObj spid="_x0000_s167963" r:id="rId3" imgW="2894076" imgH="3180588" progId="Visio.Drawing.6">
                  <p:embed/>
                </p:oleObj>
              </mc:Choice>
              <mc:Fallback>
                <p:oleObj r:id="rId3" imgW="2894076" imgH="3180588" progId="Visio.Drawing.6">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29000"/>
                        <a:ext cx="289560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Date Placeholder 1"/>
          <p:cNvSpPr>
            <a:spLocks noGrp="1"/>
          </p:cNvSpPr>
          <p:nvPr>
            <p:ph type="dt" sz="quarter" idx="10"/>
          </p:nvPr>
        </p:nvSpPr>
        <p:spPr/>
        <p:txBody>
          <a:bodyPr/>
          <a:lstStyle/>
          <a:p>
            <a:pPr>
              <a:defRPr/>
            </a:pPr>
            <a:r>
              <a:rPr lang="fr-FR" smtClean="0"/>
              <a:t>© </a:t>
            </a:r>
            <a:fld id="{3E526C59-F384-694B-8E0B-D64A15D56A84}"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A64F8F59-6E6D-A14B-957F-1DFB14F230A0}" type="slidenum">
              <a:rPr lang="fr-FR" smtClean="0"/>
              <a:pPr>
                <a:defRPr/>
              </a:pPr>
              <a:t>95</a:t>
            </a:fld>
            <a:endParaRPr lang="fr-F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Modèle: Couche </a:t>
            </a:r>
            <a:r>
              <a:rPr lang="fr-FR" sz="4000" b="1" i="1" smtClean="0">
                <a:effectLst>
                  <a:outerShdw blurRad="38100" dist="38100" dir="2700000" algn="tl">
                    <a:srgbClr val="DDDDDD"/>
                  </a:outerShdw>
                </a:effectLst>
                <a:cs typeface="+mj-cs"/>
              </a:rPr>
              <a:t>Données</a:t>
            </a:r>
          </a:p>
        </p:txBody>
      </p:sp>
      <p:sp>
        <p:nvSpPr>
          <p:cNvPr id="145411" name="Rectangle 3"/>
          <p:cNvSpPr>
            <a:spLocks noChangeAspect="1" noChangeArrowheads="1"/>
          </p:cNvSpPr>
          <p:nvPr/>
        </p:nvSpPr>
        <p:spPr bwMode="auto">
          <a:xfrm>
            <a:off x="6858000" y="3119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145412" name="Rectangle 4"/>
          <p:cNvSpPr>
            <a:spLocks noChangeAspect="1" noChangeArrowheads="1"/>
          </p:cNvSpPr>
          <p:nvPr/>
        </p:nvSpPr>
        <p:spPr bwMode="auto">
          <a:xfrm>
            <a:off x="6858000" y="2760663"/>
            <a:ext cx="2057400" cy="287337"/>
          </a:xfrm>
          <a:prstGeom prst="rect">
            <a:avLst/>
          </a:prstGeom>
          <a:solidFill>
            <a:srgbClr val="FF3300"/>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145413" name="Rectangle 5"/>
          <p:cNvSpPr>
            <a:spLocks noChangeAspect="1" noChangeArrowheads="1"/>
          </p:cNvSpPr>
          <p:nvPr/>
        </p:nvSpPr>
        <p:spPr bwMode="auto">
          <a:xfrm>
            <a:off x="6858000" y="24003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sp>
        <p:nvSpPr>
          <p:cNvPr id="145414" name="Rectangle 6"/>
          <p:cNvSpPr>
            <a:spLocks noChangeAspect="1" noChangeArrowheads="1"/>
          </p:cNvSpPr>
          <p:nvPr/>
        </p:nvSpPr>
        <p:spPr bwMode="auto">
          <a:xfrm>
            <a:off x="6858000" y="20399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sp>
        <p:nvSpPr>
          <p:cNvPr id="145415" name="Rectangle 7"/>
          <p:cNvSpPr>
            <a:spLocks noChangeAspect="1" noChangeArrowheads="1"/>
          </p:cNvSpPr>
          <p:nvPr/>
        </p:nvSpPr>
        <p:spPr bwMode="auto">
          <a:xfrm>
            <a:off x="6858000" y="1679575"/>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145416" name="Rectangle 8"/>
          <p:cNvSpPr>
            <a:spLocks noChangeAspect="1" noChangeArrowheads="1"/>
          </p:cNvSpPr>
          <p:nvPr/>
        </p:nvSpPr>
        <p:spPr bwMode="auto">
          <a:xfrm>
            <a:off x="6858000" y="13208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145417" name="Rectangle 9"/>
          <p:cNvSpPr>
            <a:spLocks noChangeAspect="1" noChangeArrowheads="1"/>
          </p:cNvSpPr>
          <p:nvPr/>
        </p:nvSpPr>
        <p:spPr bwMode="auto">
          <a:xfrm>
            <a:off x="6858000" y="960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sp>
        <p:nvSpPr>
          <p:cNvPr id="145418" name="Text Box 10"/>
          <p:cNvSpPr txBox="1">
            <a:spLocks noChangeArrowheads="1"/>
          </p:cNvSpPr>
          <p:nvPr/>
        </p:nvSpPr>
        <p:spPr bwMode="auto">
          <a:xfrm>
            <a:off x="179388" y="776288"/>
            <a:ext cx="64770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La couche </a:t>
            </a:r>
            <a:r>
              <a:rPr lang="fr-FR" sz="1800" b="1">
                <a:cs typeface="Times New Roman" charset="0"/>
              </a:rPr>
              <a:t>Données</a:t>
            </a:r>
            <a:r>
              <a:rPr lang="fr-FR" sz="1800">
                <a:cs typeface="Times New Roman" charset="0"/>
              </a:rPr>
              <a:t> (Liaison des Données – Data Link), plus souvent connue sous le nom de </a:t>
            </a:r>
            <a:r>
              <a:rPr lang="fr-FR" sz="1800" b="1">
                <a:cs typeface="Times New Roman" charset="0"/>
              </a:rPr>
              <a:t>Procédure de Transmission</a:t>
            </a:r>
            <a:r>
              <a:rPr lang="fr-FR" sz="1800">
                <a:cs typeface="Times New Roman" charset="0"/>
              </a:rPr>
              <a:t>, permet d'utiliser les services du niveau physique. Son rôle consiste à s'assurer du bon transfert des informations entre les différents équipements du réseau. </a:t>
            </a:r>
            <a:r>
              <a:rPr lang="fr-FR" sz="1600">
                <a:cs typeface="Times New Roman" charset="0"/>
              </a:rPr>
              <a:t>Exemple: Ethernet, Token Ring, FDDI, HDLC, Frame Relay, etc. </a:t>
            </a:r>
          </a:p>
        </p:txBody>
      </p:sp>
      <p:sp>
        <p:nvSpPr>
          <p:cNvPr id="145422" name="Text Box 14"/>
          <p:cNvSpPr txBox="1">
            <a:spLocks noChangeArrowheads="1"/>
          </p:cNvSpPr>
          <p:nvPr/>
        </p:nvSpPr>
        <p:spPr bwMode="auto">
          <a:xfrm>
            <a:off x="179388" y="2338388"/>
            <a:ext cx="45720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Accès</a:t>
            </a:r>
            <a:r>
              <a:rPr lang="fr-FR" sz="1800">
                <a:cs typeface="Times New Roman" charset="0"/>
              </a:rPr>
              <a:t>:</a:t>
            </a:r>
          </a:p>
          <a:p>
            <a:pPr lvl="1" algn="just">
              <a:defRPr/>
            </a:pPr>
            <a:r>
              <a:rPr lang="en-US" sz="1800">
                <a:cs typeface="Times New Roman" charset="0"/>
              </a:rPr>
              <a:t>Medium Access Control (MAC) en local,</a:t>
            </a:r>
          </a:p>
          <a:p>
            <a:pPr lvl="1" algn="just">
              <a:defRPr/>
            </a:pPr>
            <a:r>
              <a:rPr lang="fr-FR" sz="1800">
                <a:cs typeface="Times New Roman" charset="0"/>
              </a:rPr>
              <a:t>Dépend de la procédure de liaison en distant.</a:t>
            </a:r>
          </a:p>
        </p:txBody>
      </p:sp>
      <p:sp>
        <p:nvSpPr>
          <p:cNvPr id="145423" name="Text Box 15"/>
          <p:cNvSpPr txBox="1">
            <a:spLocks noChangeArrowheads="1"/>
          </p:cNvSpPr>
          <p:nvPr/>
        </p:nvSpPr>
        <p:spPr bwMode="auto">
          <a:xfrm>
            <a:off x="179388" y="3598863"/>
            <a:ext cx="38862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Transmission de données</a:t>
            </a:r>
            <a:r>
              <a:rPr lang="fr-FR" sz="1800">
                <a:cs typeface="Times New Roman" charset="0"/>
              </a:rPr>
              <a:t>:</a:t>
            </a:r>
          </a:p>
          <a:p>
            <a:pPr lvl="1" algn="just">
              <a:defRPr/>
            </a:pPr>
            <a:r>
              <a:rPr lang="fr-FR" sz="1800">
                <a:cs typeface="Times New Roman" charset="0"/>
              </a:rPr>
              <a:t>Format de trame,</a:t>
            </a:r>
          </a:p>
          <a:p>
            <a:pPr lvl="1" algn="just">
              <a:defRPr/>
            </a:pPr>
            <a:r>
              <a:rPr lang="en-US" sz="1800">
                <a:cs typeface="Times New Roman" charset="0"/>
              </a:rPr>
              <a:t>Logical Link Control (LLC) en local.</a:t>
            </a:r>
            <a:endParaRPr lang="fr-FR" sz="1800">
              <a:cs typeface="Times New Roman" charset="0"/>
            </a:endParaRPr>
          </a:p>
        </p:txBody>
      </p:sp>
      <p:sp>
        <p:nvSpPr>
          <p:cNvPr id="145424" name="Text Box 16"/>
          <p:cNvSpPr txBox="1">
            <a:spLocks noChangeArrowheads="1"/>
          </p:cNvSpPr>
          <p:nvPr/>
        </p:nvSpPr>
        <p:spPr bwMode="auto">
          <a:xfrm>
            <a:off x="179388" y="4857750"/>
            <a:ext cx="3352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Fiabilisation</a:t>
            </a:r>
            <a:r>
              <a:rPr lang="fr-FR" sz="1800">
                <a:cs typeface="Times New Roman" charset="0"/>
              </a:rPr>
              <a:t>:</a:t>
            </a:r>
          </a:p>
          <a:p>
            <a:pPr lvl="1" algn="just">
              <a:defRPr/>
            </a:pPr>
            <a:r>
              <a:rPr lang="fr-FR" sz="1800">
                <a:cs typeface="Times New Roman" charset="0"/>
              </a:rPr>
              <a:t>Frame Check Séquence (FCS),</a:t>
            </a:r>
          </a:p>
          <a:p>
            <a:pPr lvl="1" algn="just">
              <a:defRPr/>
            </a:pPr>
            <a:r>
              <a:rPr lang="fr-FR" sz="1800">
                <a:cs typeface="Times New Roman" charset="0"/>
              </a:rPr>
              <a:t>Mécanisme d'acquittement,</a:t>
            </a:r>
          </a:p>
          <a:p>
            <a:pPr lvl="1" algn="just">
              <a:defRPr/>
            </a:pPr>
            <a:r>
              <a:rPr lang="fr-FR" sz="1800">
                <a:cs typeface="Times New Roman" charset="0"/>
              </a:rPr>
              <a:t>Retransmission,</a:t>
            </a:r>
          </a:p>
          <a:p>
            <a:pPr lvl="1" algn="just">
              <a:defRPr/>
            </a:pPr>
            <a:r>
              <a:rPr lang="fr-FR" sz="1800">
                <a:cs typeface="Times New Roman" charset="0"/>
              </a:rPr>
              <a:t>Contrôle de flux.</a:t>
            </a:r>
          </a:p>
        </p:txBody>
      </p:sp>
      <p:sp>
        <p:nvSpPr>
          <p:cNvPr id="145426" name="Text Box 18"/>
          <p:cNvSpPr txBox="1">
            <a:spLocks noChangeArrowheads="1"/>
          </p:cNvSpPr>
          <p:nvPr/>
        </p:nvSpPr>
        <p:spPr bwMode="auto">
          <a:xfrm>
            <a:off x="4318000" y="4857750"/>
            <a:ext cx="22860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Optimisation</a:t>
            </a:r>
            <a:r>
              <a:rPr lang="fr-FR" sz="1800">
                <a:cs typeface="Times New Roman" charset="0"/>
              </a:rPr>
              <a:t>:</a:t>
            </a:r>
          </a:p>
          <a:p>
            <a:pPr lvl="1" algn="just">
              <a:defRPr/>
            </a:pPr>
            <a:r>
              <a:rPr lang="fr-FR" sz="1800">
                <a:cs typeface="Times New Roman" charset="0"/>
              </a:rPr>
              <a:t>Fenêtrage,</a:t>
            </a:r>
          </a:p>
          <a:p>
            <a:pPr lvl="1" algn="just">
              <a:defRPr/>
            </a:pPr>
            <a:r>
              <a:rPr lang="fr-FR" sz="1800">
                <a:cs typeface="Times New Roman" charset="0"/>
              </a:rPr>
              <a:t>Fenêtrage Glissant.</a:t>
            </a:r>
          </a:p>
        </p:txBody>
      </p:sp>
      <p:sp>
        <p:nvSpPr>
          <p:cNvPr id="145427" name="Text Box 19"/>
          <p:cNvSpPr txBox="1">
            <a:spLocks noChangeArrowheads="1"/>
          </p:cNvSpPr>
          <p:nvPr/>
        </p:nvSpPr>
        <p:spPr bwMode="auto">
          <a:xfrm>
            <a:off x="7197725" y="4857750"/>
            <a:ext cx="1641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Distant et Local</a:t>
            </a:r>
          </a:p>
        </p:txBody>
      </p:sp>
      <p:sp>
        <p:nvSpPr>
          <p:cNvPr id="2" name="Date Placeholder 1"/>
          <p:cNvSpPr>
            <a:spLocks noGrp="1"/>
          </p:cNvSpPr>
          <p:nvPr>
            <p:ph type="dt" sz="quarter" idx="10"/>
          </p:nvPr>
        </p:nvSpPr>
        <p:spPr/>
        <p:txBody>
          <a:bodyPr/>
          <a:lstStyle/>
          <a:p>
            <a:pPr>
              <a:defRPr/>
            </a:pPr>
            <a:r>
              <a:rPr lang="fr-FR" smtClean="0"/>
              <a:t>© </a:t>
            </a:r>
            <a:fld id="{DD5D82E3-14FD-9349-9411-D9A196E1FC93}"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EA74B779-A582-0147-873F-F531A91CA672}" type="slidenum">
              <a:rPr lang="fr-FR" smtClean="0"/>
              <a:pPr>
                <a:defRPr/>
              </a:pPr>
              <a:t>96</a:t>
            </a:fld>
            <a:endParaRPr lang="fr-FR"/>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Modèle: Couche </a:t>
            </a:r>
            <a:r>
              <a:rPr lang="fr-FR" sz="4000" b="1" i="1" smtClean="0">
                <a:effectLst>
                  <a:outerShdw blurRad="38100" dist="38100" dir="2700000" algn="tl">
                    <a:srgbClr val="DDDDDD"/>
                  </a:outerShdw>
                </a:effectLst>
                <a:cs typeface="+mj-cs"/>
              </a:rPr>
              <a:t>Réseau</a:t>
            </a:r>
          </a:p>
        </p:txBody>
      </p:sp>
      <p:sp>
        <p:nvSpPr>
          <p:cNvPr id="146435" name="Rectangle 3"/>
          <p:cNvSpPr>
            <a:spLocks noChangeAspect="1" noChangeArrowheads="1"/>
          </p:cNvSpPr>
          <p:nvPr/>
        </p:nvSpPr>
        <p:spPr bwMode="auto">
          <a:xfrm>
            <a:off x="6858000" y="3119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146436" name="Rectangle 4"/>
          <p:cNvSpPr>
            <a:spLocks noChangeAspect="1" noChangeArrowheads="1"/>
          </p:cNvSpPr>
          <p:nvPr/>
        </p:nvSpPr>
        <p:spPr bwMode="auto">
          <a:xfrm>
            <a:off x="6858000" y="2760663"/>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146437" name="Rectangle 5"/>
          <p:cNvSpPr>
            <a:spLocks noChangeAspect="1" noChangeArrowheads="1"/>
          </p:cNvSpPr>
          <p:nvPr/>
        </p:nvSpPr>
        <p:spPr bwMode="auto">
          <a:xfrm>
            <a:off x="6858000" y="2400300"/>
            <a:ext cx="2057400" cy="287338"/>
          </a:xfrm>
          <a:prstGeom prst="rect">
            <a:avLst/>
          </a:prstGeom>
          <a:solidFill>
            <a:srgbClr val="FF3300"/>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sp>
        <p:nvSpPr>
          <p:cNvPr id="146438" name="Rectangle 6"/>
          <p:cNvSpPr>
            <a:spLocks noChangeAspect="1" noChangeArrowheads="1"/>
          </p:cNvSpPr>
          <p:nvPr/>
        </p:nvSpPr>
        <p:spPr bwMode="auto">
          <a:xfrm>
            <a:off x="6858000" y="20399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sp>
        <p:nvSpPr>
          <p:cNvPr id="146439" name="Rectangle 7"/>
          <p:cNvSpPr>
            <a:spLocks noChangeAspect="1" noChangeArrowheads="1"/>
          </p:cNvSpPr>
          <p:nvPr/>
        </p:nvSpPr>
        <p:spPr bwMode="auto">
          <a:xfrm>
            <a:off x="6858000" y="1679575"/>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146440" name="Rectangle 8"/>
          <p:cNvSpPr>
            <a:spLocks noChangeAspect="1" noChangeArrowheads="1"/>
          </p:cNvSpPr>
          <p:nvPr/>
        </p:nvSpPr>
        <p:spPr bwMode="auto">
          <a:xfrm>
            <a:off x="6858000" y="13208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146441" name="Rectangle 9"/>
          <p:cNvSpPr>
            <a:spLocks noChangeAspect="1" noChangeArrowheads="1"/>
          </p:cNvSpPr>
          <p:nvPr/>
        </p:nvSpPr>
        <p:spPr bwMode="auto">
          <a:xfrm>
            <a:off x="6858000" y="960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sp>
        <p:nvSpPr>
          <p:cNvPr id="146442" name="Text Box 10"/>
          <p:cNvSpPr txBox="1">
            <a:spLocks noChangeArrowheads="1"/>
          </p:cNvSpPr>
          <p:nvPr/>
        </p:nvSpPr>
        <p:spPr bwMode="auto">
          <a:xfrm>
            <a:off x="179388" y="776288"/>
            <a:ext cx="647700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La couche </a:t>
            </a:r>
            <a:r>
              <a:rPr lang="fr-FR" sz="1800" b="1">
                <a:cs typeface="Times New Roman" charset="0"/>
              </a:rPr>
              <a:t>Réseau</a:t>
            </a:r>
            <a:r>
              <a:rPr lang="fr-FR" sz="1800">
                <a:cs typeface="Times New Roman" charset="0"/>
              </a:rPr>
              <a:t> (</a:t>
            </a:r>
            <a:r>
              <a:rPr lang="fr-FR" sz="1800" i="1">
                <a:cs typeface="Times New Roman" charset="0"/>
              </a:rPr>
              <a:t>Network</a:t>
            </a:r>
            <a:r>
              <a:rPr lang="fr-FR" sz="1800">
                <a:cs typeface="Times New Roman" charset="0"/>
              </a:rPr>
              <a:t>) permet de constituer un réseau a partir de liaisons. Elle permet l'établissement, le maintient et la coupure des connexions au réseau. Pour chaque connexion, elle se charge du transfert des données et du choix de l'acheminement.</a:t>
            </a:r>
          </a:p>
          <a:p>
            <a:pPr algn="just">
              <a:defRPr/>
            </a:pPr>
            <a:r>
              <a:rPr lang="fr-FR" sz="1600">
                <a:cs typeface="Times New Roman" charset="0"/>
              </a:rPr>
              <a:t>Exemple: IP, X25, IPX, CLNP, etc.</a:t>
            </a:r>
          </a:p>
        </p:txBody>
      </p:sp>
      <p:sp>
        <p:nvSpPr>
          <p:cNvPr id="146443" name="Text Box 11"/>
          <p:cNvSpPr txBox="1">
            <a:spLocks noChangeArrowheads="1"/>
          </p:cNvSpPr>
          <p:nvPr/>
        </p:nvSpPr>
        <p:spPr bwMode="auto">
          <a:xfrm>
            <a:off x="719138" y="2517775"/>
            <a:ext cx="21828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Adressage Homogène</a:t>
            </a:r>
            <a:endParaRPr lang="fr-FR" sz="1800">
              <a:cs typeface="Times New Roman" charset="0"/>
            </a:endParaRPr>
          </a:p>
        </p:txBody>
      </p:sp>
      <p:sp>
        <p:nvSpPr>
          <p:cNvPr id="146444" name="Text Box 12"/>
          <p:cNvSpPr txBox="1">
            <a:spLocks noChangeArrowheads="1"/>
          </p:cNvSpPr>
          <p:nvPr/>
        </p:nvSpPr>
        <p:spPr bwMode="auto">
          <a:xfrm>
            <a:off x="719138" y="3057525"/>
            <a:ext cx="32432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Acheminement de l’Information</a:t>
            </a:r>
            <a:endParaRPr lang="fr-FR" sz="1800">
              <a:cs typeface="Times New Roman" charset="0"/>
            </a:endParaRPr>
          </a:p>
        </p:txBody>
      </p:sp>
      <p:sp>
        <p:nvSpPr>
          <p:cNvPr id="146445" name="Text Box 13"/>
          <p:cNvSpPr txBox="1">
            <a:spLocks noChangeArrowheads="1"/>
          </p:cNvSpPr>
          <p:nvPr/>
        </p:nvSpPr>
        <p:spPr bwMode="auto">
          <a:xfrm>
            <a:off x="719138" y="4678363"/>
            <a:ext cx="32496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Un protocole de réseau peut être</a:t>
            </a:r>
            <a:r>
              <a:rPr lang="fr-FR" sz="1800">
                <a:cs typeface="Times New Roman" charset="0"/>
              </a:rPr>
              <a:t>:</a:t>
            </a:r>
          </a:p>
          <a:p>
            <a:pPr lvl="1" algn="just">
              <a:defRPr/>
            </a:pPr>
            <a:r>
              <a:rPr lang="fr-FR" sz="1800">
                <a:cs typeface="Times New Roman" charset="0"/>
              </a:rPr>
              <a:t>Fiable,</a:t>
            </a:r>
          </a:p>
          <a:p>
            <a:pPr lvl="1" algn="just">
              <a:defRPr/>
            </a:pPr>
            <a:r>
              <a:rPr lang="fr-FR" sz="1800">
                <a:cs typeface="Times New Roman" charset="0"/>
              </a:rPr>
              <a:t>Non Fiable.</a:t>
            </a:r>
          </a:p>
        </p:txBody>
      </p:sp>
      <p:sp>
        <p:nvSpPr>
          <p:cNvPr id="146446" name="Text Box 14"/>
          <p:cNvSpPr txBox="1">
            <a:spLocks noChangeArrowheads="1"/>
          </p:cNvSpPr>
          <p:nvPr/>
        </p:nvSpPr>
        <p:spPr bwMode="auto">
          <a:xfrm>
            <a:off x="4678363" y="4678363"/>
            <a:ext cx="18542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mais aussi</a:t>
            </a:r>
            <a:r>
              <a:rPr lang="fr-FR" sz="1800">
                <a:cs typeface="Times New Roman" charset="0"/>
              </a:rPr>
              <a:t>:</a:t>
            </a:r>
          </a:p>
          <a:p>
            <a:pPr lvl="1" algn="just">
              <a:defRPr/>
            </a:pPr>
            <a:r>
              <a:rPr lang="fr-FR" sz="1800">
                <a:cs typeface="Times New Roman" charset="0"/>
              </a:rPr>
              <a:t>Connecté,</a:t>
            </a:r>
          </a:p>
          <a:p>
            <a:pPr lvl="1" algn="just">
              <a:defRPr/>
            </a:pPr>
            <a:r>
              <a:rPr lang="fr-FR" sz="1800">
                <a:cs typeface="Times New Roman" charset="0"/>
              </a:rPr>
              <a:t>Non Connecté.</a:t>
            </a:r>
          </a:p>
        </p:txBody>
      </p:sp>
      <p:sp>
        <p:nvSpPr>
          <p:cNvPr id="146447" name="Text Box 15"/>
          <p:cNvSpPr txBox="1">
            <a:spLocks noChangeArrowheads="1"/>
          </p:cNvSpPr>
          <p:nvPr/>
        </p:nvSpPr>
        <p:spPr bwMode="auto">
          <a:xfrm>
            <a:off x="5029200" y="6003925"/>
            <a:ext cx="3962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Le routage fait-il partie de la couche 3 ?</a:t>
            </a:r>
          </a:p>
        </p:txBody>
      </p:sp>
      <p:sp>
        <p:nvSpPr>
          <p:cNvPr id="146448" name="Text Box 16"/>
          <p:cNvSpPr txBox="1">
            <a:spLocks noChangeArrowheads="1"/>
          </p:cNvSpPr>
          <p:nvPr/>
        </p:nvSpPr>
        <p:spPr bwMode="auto">
          <a:xfrm>
            <a:off x="719138" y="3598863"/>
            <a:ext cx="3581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PDU (Protocol Data Unit) homogène</a:t>
            </a:r>
            <a:r>
              <a:rPr lang="fr-FR" sz="1800">
                <a:cs typeface="Times New Roman" charset="0"/>
              </a:rPr>
              <a:t> </a:t>
            </a:r>
          </a:p>
        </p:txBody>
      </p:sp>
      <p:sp>
        <p:nvSpPr>
          <p:cNvPr id="146449" name="Text Box 17"/>
          <p:cNvSpPr txBox="1">
            <a:spLocks noChangeArrowheads="1"/>
          </p:cNvSpPr>
          <p:nvPr/>
        </p:nvSpPr>
        <p:spPr bwMode="auto">
          <a:xfrm>
            <a:off x="719138" y="4138613"/>
            <a:ext cx="2514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Gestion de la congestion</a:t>
            </a:r>
            <a:endParaRPr lang="fr-FR" sz="1800">
              <a:cs typeface="Times New Roman" charset="0"/>
            </a:endParaRPr>
          </a:p>
        </p:txBody>
      </p:sp>
      <p:sp>
        <p:nvSpPr>
          <p:cNvPr id="2" name="Date Placeholder 1"/>
          <p:cNvSpPr>
            <a:spLocks noGrp="1"/>
          </p:cNvSpPr>
          <p:nvPr>
            <p:ph type="dt" sz="quarter" idx="10"/>
          </p:nvPr>
        </p:nvSpPr>
        <p:spPr/>
        <p:txBody>
          <a:bodyPr/>
          <a:lstStyle/>
          <a:p>
            <a:pPr>
              <a:defRPr/>
            </a:pPr>
            <a:r>
              <a:rPr lang="fr-FR" smtClean="0"/>
              <a:t>© </a:t>
            </a:r>
            <a:fld id="{64FAEB55-47FE-DF44-8CCA-878DE6678A6F}"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262AA87D-5345-5045-8F30-89E05BDE1FBF}" type="slidenum">
              <a:rPr lang="fr-FR" smtClean="0"/>
              <a:pPr>
                <a:defRPr/>
              </a:pPr>
              <a:t>97</a:t>
            </a:fld>
            <a:endParaRPr lang="fr-FR"/>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Modèle: Couche </a:t>
            </a:r>
            <a:r>
              <a:rPr lang="fr-FR" sz="4000" b="1" i="1" smtClean="0">
                <a:effectLst>
                  <a:outerShdw blurRad="38100" dist="38100" dir="2700000" algn="tl">
                    <a:srgbClr val="DDDDDD"/>
                  </a:outerShdw>
                </a:effectLst>
                <a:cs typeface="+mj-cs"/>
              </a:rPr>
              <a:t>Transport</a:t>
            </a:r>
          </a:p>
        </p:txBody>
      </p:sp>
      <p:sp>
        <p:nvSpPr>
          <p:cNvPr id="147459" name="Rectangle 3"/>
          <p:cNvSpPr>
            <a:spLocks noChangeAspect="1" noChangeArrowheads="1"/>
          </p:cNvSpPr>
          <p:nvPr/>
        </p:nvSpPr>
        <p:spPr bwMode="auto">
          <a:xfrm>
            <a:off x="6858000" y="3119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147460" name="Rectangle 4"/>
          <p:cNvSpPr>
            <a:spLocks noChangeAspect="1" noChangeArrowheads="1"/>
          </p:cNvSpPr>
          <p:nvPr/>
        </p:nvSpPr>
        <p:spPr bwMode="auto">
          <a:xfrm>
            <a:off x="6858000" y="2760663"/>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147461" name="Rectangle 5"/>
          <p:cNvSpPr>
            <a:spLocks noChangeAspect="1" noChangeArrowheads="1"/>
          </p:cNvSpPr>
          <p:nvPr/>
        </p:nvSpPr>
        <p:spPr bwMode="auto">
          <a:xfrm>
            <a:off x="6858000" y="24003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sp>
        <p:nvSpPr>
          <p:cNvPr id="147462" name="Rectangle 6"/>
          <p:cNvSpPr>
            <a:spLocks noChangeAspect="1" noChangeArrowheads="1"/>
          </p:cNvSpPr>
          <p:nvPr/>
        </p:nvSpPr>
        <p:spPr bwMode="auto">
          <a:xfrm>
            <a:off x="6858000" y="2039938"/>
            <a:ext cx="2057400" cy="287337"/>
          </a:xfrm>
          <a:prstGeom prst="rect">
            <a:avLst/>
          </a:prstGeom>
          <a:solidFill>
            <a:srgbClr val="FF3300"/>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sp>
        <p:nvSpPr>
          <p:cNvPr id="147463" name="Rectangle 7"/>
          <p:cNvSpPr>
            <a:spLocks noChangeAspect="1" noChangeArrowheads="1"/>
          </p:cNvSpPr>
          <p:nvPr/>
        </p:nvSpPr>
        <p:spPr bwMode="auto">
          <a:xfrm>
            <a:off x="6858000" y="1679575"/>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147464" name="Rectangle 8"/>
          <p:cNvSpPr>
            <a:spLocks noChangeAspect="1" noChangeArrowheads="1"/>
          </p:cNvSpPr>
          <p:nvPr/>
        </p:nvSpPr>
        <p:spPr bwMode="auto">
          <a:xfrm>
            <a:off x="6858000" y="13208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147465" name="Rectangle 9"/>
          <p:cNvSpPr>
            <a:spLocks noChangeAspect="1" noChangeArrowheads="1"/>
          </p:cNvSpPr>
          <p:nvPr/>
        </p:nvSpPr>
        <p:spPr bwMode="auto">
          <a:xfrm>
            <a:off x="6858000" y="960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sp>
        <p:nvSpPr>
          <p:cNvPr id="147466" name="Text Box 10"/>
          <p:cNvSpPr txBox="1">
            <a:spLocks noChangeArrowheads="1"/>
          </p:cNvSpPr>
          <p:nvPr/>
        </p:nvSpPr>
        <p:spPr bwMode="auto">
          <a:xfrm>
            <a:off x="179388" y="838200"/>
            <a:ext cx="6477000" cy="161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La couche </a:t>
            </a:r>
            <a:r>
              <a:rPr lang="fr-FR" sz="1800" b="1">
                <a:cs typeface="Times New Roman" charset="0"/>
              </a:rPr>
              <a:t>Transport</a:t>
            </a:r>
            <a:r>
              <a:rPr lang="fr-FR" sz="1800">
                <a:cs typeface="Times New Roman" charset="0"/>
              </a:rPr>
              <a:t> assure un transport de </a:t>
            </a:r>
            <a:r>
              <a:rPr lang="fr-FR" sz="1800" b="1">
                <a:cs typeface="Times New Roman" charset="0"/>
              </a:rPr>
              <a:t>bout en bout</a:t>
            </a:r>
            <a:r>
              <a:rPr lang="fr-FR" sz="1800">
                <a:cs typeface="Times New Roman" charset="0"/>
              </a:rPr>
              <a:t>. Son rôle principale est d'accepter des données venant de la couche session, de les diviser en plus petites unités si nécessaire, de les passer à la couche réseau et de s'assurer que ces données sont arrivées correctement à l'autre bout.</a:t>
            </a:r>
          </a:p>
          <a:p>
            <a:pPr algn="just">
              <a:defRPr/>
            </a:pPr>
            <a:r>
              <a:rPr lang="fr-FR" sz="1600">
                <a:cs typeface="Times New Roman" charset="0"/>
              </a:rPr>
              <a:t>Exemple: TCP, UDP, Transport ISO (</a:t>
            </a:r>
            <a:r>
              <a:rPr lang="fr-FR" sz="1600" i="1">
                <a:cs typeface="Times New Roman" charset="0"/>
              </a:rPr>
              <a:t>Classe</a:t>
            </a:r>
            <a:r>
              <a:rPr lang="fr-FR" sz="1600">
                <a:cs typeface="Times New Roman" charset="0"/>
              </a:rPr>
              <a:t> 0 à 4), etc. </a:t>
            </a:r>
          </a:p>
        </p:txBody>
      </p:sp>
      <p:sp>
        <p:nvSpPr>
          <p:cNvPr id="147467" name="Text Box 11"/>
          <p:cNvSpPr txBox="1">
            <a:spLocks noChangeArrowheads="1"/>
          </p:cNvSpPr>
          <p:nvPr/>
        </p:nvSpPr>
        <p:spPr bwMode="auto">
          <a:xfrm>
            <a:off x="719138" y="2717800"/>
            <a:ext cx="21828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Fiable </a:t>
            </a:r>
            <a:r>
              <a:rPr lang="fr-FR" sz="1800">
                <a:cs typeface="Times New Roman" charset="0"/>
              </a:rPr>
              <a:t>ou</a:t>
            </a:r>
            <a:r>
              <a:rPr lang="fr-FR" sz="1800" b="1">
                <a:effectLst>
                  <a:outerShdw blurRad="38100" dist="38100" dir="2700000" algn="tl">
                    <a:srgbClr val="DDDDDD"/>
                  </a:outerShdw>
                </a:effectLst>
                <a:cs typeface="Times New Roman" charset="0"/>
              </a:rPr>
              <a:t> Non Fiable</a:t>
            </a:r>
            <a:endParaRPr lang="fr-FR" sz="1800">
              <a:cs typeface="Times New Roman" charset="0"/>
            </a:endParaRPr>
          </a:p>
        </p:txBody>
      </p:sp>
      <p:sp>
        <p:nvSpPr>
          <p:cNvPr id="147468" name="Text Box 12"/>
          <p:cNvSpPr txBox="1">
            <a:spLocks noChangeArrowheads="1"/>
          </p:cNvSpPr>
          <p:nvPr/>
        </p:nvSpPr>
        <p:spPr bwMode="auto">
          <a:xfrm>
            <a:off x="719138" y="3251200"/>
            <a:ext cx="27098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Connecté </a:t>
            </a:r>
            <a:r>
              <a:rPr lang="fr-FR" sz="1800">
                <a:cs typeface="Times New Roman" charset="0"/>
              </a:rPr>
              <a:t>ou</a:t>
            </a:r>
            <a:r>
              <a:rPr lang="fr-FR" sz="1800" b="1">
                <a:effectLst>
                  <a:outerShdw blurRad="38100" dist="38100" dir="2700000" algn="tl">
                    <a:srgbClr val="DDDDDD"/>
                  </a:outerShdw>
                </a:effectLst>
                <a:cs typeface="Times New Roman" charset="0"/>
              </a:rPr>
              <a:t> Non Connecté</a:t>
            </a:r>
            <a:endParaRPr lang="fr-FR" sz="1800">
              <a:cs typeface="Times New Roman" charset="0"/>
            </a:endParaRPr>
          </a:p>
        </p:txBody>
      </p:sp>
      <p:sp>
        <p:nvSpPr>
          <p:cNvPr id="147472" name="Text Box 16"/>
          <p:cNvSpPr txBox="1">
            <a:spLocks noChangeArrowheads="1"/>
          </p:cNvSpPr>
          <p:nvPr/>
        </p:nvSpPr>
        <p:spPr bwMode="auto">
          <a:xfrm>
            <a:off x="719138" y="3797300"/>
            <a:ext cx="28622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Choix éventuel de protocoles</a:t>
            </a:r>
            <a:endParaRPr lang="fr-FR" sz="1800">
              <a:cs typeface="Times New Roman" charset="0"/>
            </a:endParaRPr>
          </a:p>
        </p:txBody>
      </p:sp>
      <p:sp>
        <p:nvSpPr>
          <p:cNvPr id="147473" name="Text Box 17"/>
          <p:cNvSpPr txBox="1">
            <a:spLocks noChangeArrowheads="1"/>
          </p:cNvSpPr>
          <p:nvPr/>
        </p:nvSpPr>
        <p:spPr bwMode="auto">
          <a:xfrm>
            <a:off x="719138" y="4337050"/>
            <a:ext cx="40052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b="1">
                <a:effectLst>
                  <a:outerShdw blurRad="38100" dist="38100" dir="2700000" algn="tl">
                    <a:srgbClr val="DDDDDD"/>
                  </a:outerShdw>
                </a:effectLst>
                <a:cs typeface="Times New Roman" charset="0"/>
              </a:rPr>
              <a:t>Accès éventuel des processus utilisateurs</a:t>
            </a:r>
          </a:p>
        </p:txBody>
      </p:sp>
      <p:sp>
        <p:nvSpPr>
          <p:cNvPr id="2" name="Date Placeholder 1"/>
          <p:cNvSpPr>
            <a:spLocks noGrp="1"/>
          </p:cNvSpPr>
          <p:nvPr>
            <p:ph type="dt" sz="quarter" idx="10"/>
          </p:nvPr>
        </p:nvSpPr>
        <p:spPr/>
        <p:txBody>
          <a:bodyPr/>
          <a:lstStyle/>
          <a:p>
            <a:pPr>
              <a:defRPr/>
            </a:pPr>
            <a:r>
              <a:rPr lang="fr-FR" smtClean="0"/>
              <a:t>© </a:t>
            </a:r>
            <a:fld id="{664533E6-5F3D-8D48-9ED4-4DFE3DDB7BF5}"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110B3810-0BAE-9D43-B599-02A03AE30C45}" type="slidenum">
              <a:rPr lang="fr-FR" smtClean="0"/>
              <a:pPr>
                <a:defRPr/>
              </a:pPr>
              <a:t>98</a:t>
            </a:fld>
            <a:endParaRPr lang="fr-FR"/>
          </a:p>
        </p:txBody>
      </p:sp>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682625" y="0"/>
            <a:ext cx="7772400" cy="701675"/>
          </a:xfrm>
        </p:spPr>
        <p:txBody>
          <a:bodyPr>
            <a:spAutoFit/>
          </a:bodyPr>
          <a:lstStyle/>
          <a:p>
            <a:pPr>
              <a:defRPr/>
            </a:pPr>
            <a:r>
              <a:rPr lang="fr-FR" sz="4000" smtClean="0">
                <a:cs typeface="+mj-cs"/>
              </a:rPr>
              <a:t>Modèle: Couche </a:t>
            </a:r>
            <a:r>
              <a:rPr lang="fr-FR" sz="4000" b="1" i="1" smtClean="0">
                <a:effectLst>
                  <a:outerShdw blurRad="38100" dist="38100" dir="2700000" algn="tl">
                    <a:srgbClr val="DDDDDD"/>
                  </a:outerShdw>
                </a:effectLst>
                <a:cs typeface="+mj-cs"/>
              </a:rPr>
              <a:t>Session</a:t>
            </a:r>
          </a:p>
        </p:txBody>
      </p:sp>
      <p:sp>
        <p:nvSpPr>
          <p:cNvPr id="148483" name="Rectangle 3"/>
          <p:cNvSpPr>
            <a:spLocks noChangeAspect="1" noChangeArrowheads="1"/>
          </p:cNvSpPr>
          <p:nvPr/>
        </p:nvSpPr>
        <p:spPr bwMode="auto">
          <a:xfrm>
            <a:off x="6858000" y="3119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Physique</a:t>
            </a:r>
          </a:p>
        </p:txBody>
      </p:sp>
      <p:sp>
        <p:nvSpPr>
          <p:cNvPr id="148484" name="Rectangle 4"/>
          <p:cNvSpPr>
            <a:spLocks noChangeAspect="1" noChangeArrowheads="1"/>
          </p:cNvSpPr>
          <p:nvPr/>
        </p:nvSpPr>
        <p:spPr bwMode="auto">
          <a:xfrm>
            <a:off x="6858000" y="2760663"/>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Données</a:t>
            </a:r>
          </a:p>
        </p:txBody>
      </p:sp>
      <p:sp>
        <p:nvSpPr>
          <p:cNvPr id="148485" name="Rectangle 5"/>
          <p:cNvSpPr>
            <a:spLocks noChangeAspect="1" noChangeArrowheads="1"/>
          </p:cNvSpPr>
          <p:nvPr/>
        </p:nvSpPr>
        <p:spPr bwMode="auto">
          <a:xfrm>
            <a:off x="6858000" y="24003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Réseau</a:t>
            </a:r>
          </a:p>
        </p:txBody>
      </p:sp>
      <p:sp>
        <p:nvSpPr>
          <p:cNvPr id="148486" name="Rectangle 6"/>
          <p:cNvSpPr>
            <a:spLocks noChangeAspect="1" noChangeArrowheads="1"/>
          </p:cNvSpPr>
          <p:nvPr/>
        </p:nvSpPr>
        <p:spPr bwMode="auto">
          <a:xfrm>
            <a:off x="6858000" y="20399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Transport</a:t>
            </a:r>
          </a:p>
        </p:txBody>
      </p:sp>
      <p:sp>
        <p:nvSpPr>
          <p:cNvPr id="148487" name="Rectangle 7"/>
          <p:cNvSpPr>
            <a:spLocks noChangeAspect="1" noChangeArrowheads="1"/>
          </p:cNvSpPr>
          <p:nvPr/>
        </p:nvSpPr>
        <p:spPr bwMode="auto">
          <a:xfrm>
            <a:off x="6858000" y="1679575"/>
            <a:ext cx="2057400" cy="287338"/>
          </a:xfrm>
          <a:prstGeom prst="rect">
            <a:avLst/>
          </a:prstGeom>
          <a:solidFill>
            <a:srgbClr val="FF3300"/>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Session</a:t>
            </a:r>
          </a:p>
        </p:txBody>
      </p:sp>
      <p:sp>
        <p:nvSpPr>
          <p:cNvPr id="148488" name="Rectangle 8"/>
          <p:cNvSpPr>
            <a:spLocks noChangeAspect="1" noChangeArrowheads="1"/>
          </p:cNvSpPr>
          <p:nvPr/>
        </p:nvSpPr>
        <p:spPr bwMode="auto">
          <a:xfrm>
            <a:off x="6858000" y="1320800"/>
            <a:ext cx="2057400" cy="287338"/>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Présentation</a:t>
            </a:r>
          </a:p>
        </p:txBody>
      </p:sp>
      <p:sp>
        <p:nvSpPr>
          <p:cNvPr id="148489" name="Rectangle 9"/>
          <p:cNvSpPr>
            <a:spLocks noChangeAspect="1" noChangeArrowheads="1"/>
          </p:cNvSpPr>
          <p:nvPr/>
        </p:nvSpPr>
        <p:spPr bwMode="auto">
          <a:xfrm>
            <a:off x="6858000" y="960438"/>
            <a:ext cx="2057400" cy="287337"/>
          </a:xfrm>
          <a:prstGeom prst="rect">
            <a:avLst/>
          </a:prstGeom>
          <a:solidFill>
            <a:schemeClr val="hlink"/>
          </a:solidFill>
          <a:ln w="12700" cap="sq">
            <a:miter lim="800000"/>
            <a:headEnd type="none" w="sm" len="sm"/>
            <a:tailEnd type="none" w="sm" len="sm"/>
          </a:ln>
          <a:effectLst/>
          <a:scene3d>
            <a:camera prst="legacyPerspectiveTop"/>
            <a:lightRig rig="legacyFlat3" dir="b"/>
          </a:scene3d>
          <a:sp3d extrusionH="887400" prstMaterial="legacyMatte">
            <a:bevelT w="13500" h="13500" prst="angle"/>
            <a:bevelB w="13500" h="13500" prst="angle"/>
            <a:extrusionClr>
              <a:schemeClr val="hlink"/>
            </a:extrusion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flatTx/>
          </a:bodyPr>
          <a:lstStyle/>
          <a:p>
            <a:pPr algn="ctr">
              <a:defRPr/>
            </a:pPr>
            <a:r>
              <a:rPr lang="fr-FR" sz="1800">
                <a:cs typeface="+mn-cs"/>
              </a:rPr>
              <a:t>Application</a:t>
            </a:r>
          </a:p>
        </p:txBody>
      </p:sp>
      <p:sp>
        <p:nvSpPr>
          <p:cNvPr id="148490" name="Text Box 10"/>
          <p:cNvSpPr txBox="1">
            <a:spLocks noChangeArrowheads="1"/>
          </p:cNvSpPr>
          <p:nvPr/>
        </p:nvSpPr>
        <p:spPr bwMode="auto">
          <a:xfrm>
            <a:off x="179388" y="823913"/>
            <a:ext cx="647700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pPr algn="just">
              <a:defRPr/>
            </a:pPr>
            <a:r>
              <a:rPr lang="fr-FR" sz="1800">
                <a:cs typeface="Times New Roman" charset="0"/>
              </a:rPr>
              <a:t>La couche </a:t>
            </a:r>
            <a:r>
              <a:rPr lang="fr-FR" sz="1800" b="1">
                <a:cs typeface="Times New Roman" charset="0"/>
              </a:rPr>
              <a:t>Session</a:t>
            </a:r>
            <a:r>
              <a:rPr lang="fr-FR" sz="1800">
                <a:cs typeface="Times New Roman" charset="0"/>
              </a:rPr>
              <a:t> permet d'établir une session et d'en négocier les paramètres, c'est-à-dire, qu'à travers cette couche, l'utilisateur doit établir la connexion avec un processus sur une autre machine du réseau. Une fois que la connexion est établie, cette couche est capable de piloter, d'une façon ordonnée, le dialogue si l'utilisateur en a fait la demande.</a:t>
            </a:r>
          </a:p>
        </p:txBody>
      </p:sp>
      <p:sp>
        <p:nvSpPr>
          <p:cNvPr id="2" name="Date Placeholder 1"/>
          <p:cNvSpPr>
            <a:spLocks noGrp="1"/>
          </p:cNvSpPr>
          <p:nvPr>
            <p:ph type="dt" sz="quarter" idx="10"/>
          </p:nvPr>
        </p:nvSpPr>
        <p:spPr/>
        <p:txBody>
          <a:bodyPr/>
          <a:lstStyle/>
          <a:p>
            <a:pPr>
              <a:defRPr/>
            </a:pPr>
            <a:r>
              <a:rPr lang="fr-FR" smtClean="0"/>
              <a:t>© </a:t>
            </a:r>
            <a:fld id="{3601289D-660D-584B-9159-CD132A353A23}" type="datetime1">
              <a:rPr lang="en-US" smtClean="0"/>
              <a:pPr>
                <a:defRPr/>
              </a:pPr>
              <a:t>23/03/17</a:t>
            </a:fld>
            <a:r>
              <a:rPr lang="fr-FR" smtClean="0"/>
              <a:t>, </a:t>
            </a:r>
            <a:endParaRPr lang="fr-FR"/>
          </a:p>
        </p:txBody>
      </p:sp>
      <p:sp>
        <p:nvSpPr>
          <p:cNvPr id="3" name="Footer Placeholder 2"/>
          <p:cNvSpPr>
            <a:spLocks noGrp="1"/>
          </p:cNvSpPr>
          <p:nvPr>
            <p:ph type="ftr" sz="quarter" idx="11"/>
          </p:nvPr>
        </p:nvSpPr>
        <p:spPr/>
        <p:txBody>
          <a:bodyPr/>
          <a:lstStyle/>
          <a:p>
            <a:pPr>
              <a:defRPr/>
            </a:pPr>
            <a:r>
              <a:rPr lang="fr-FR" smtClean="0"/>
              <a:t>Georgios Arhodakis - Université Paris Dauphine</a:t>
            </a:r>
            <a:endParaRPr lang="fr-FR"/>
          </a:p>
        </p:txBody>
      </p:sp>
      <p:sp>
        <p:nvSpPr>
          <p:cNvPr id="4" name="Slide Number Placeholder 3"/>
          <p:cNvSpPr>
            <a:spLocks noGrp="1"/>
          </p:cNvSpPr>
          <p:nvPr>
            <p:ph type="sldNum" sz="quarter" idx="12"/>
          </p:nvPr>
        </p:nvSpPr>
        <p:spPr/>
        <p:txBody>
          <a:bodyPr/>
          <a:lstStyle/>
          <a:p>
            <a:pPr>
              <a:defRPr/>
            </a:pPr>
            <a:fld id="{03EA28B0-0E3F-5841-B92D-4C77B764F44B}" type="slidenum">
              <a:rPr lang="fr-FR" smtClean="0"/>
              <a:pPr>
                <a:defRPr/>
              </a:pPr>
              <a:t>99</a:t>
            </a:fld>
            <a:endParaRPr lang="fr-F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ouvelle présentation">
  <a:themeElements>
    <a:clrScheme name="Nouvelle pré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ouvelle présentatio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Nouvelle pré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ouvelle pré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ouvelle pré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uvelle pré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ouvelle pré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ouvelle pré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Office\Modèles\Modèles de présentation\Contemporain blanc.pot</Template>
  <TotalTime>11121</TotalTime>
  <Words>12725</Words>
  <Application>Microsoft Macintosh PowerPoint</Application>
  <PresentationFormat>On-screen Show (4:3)</PresentationFormat>
  <Paragraphs>2604</Paragraphs>
  <Slides>181</Slides>
  <Notes>6</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181</vt:i4>
      </vt:variant>
    </vt:vector>
  </HeadingPairs>
  <TitlesOfParts>
    <vt:vector size="186" baseType="lpstr">
      <vt:lpstr>Nouvelle présentation</vt:lpstr>
      <vt:lpstr>Document</vt:lpstr>
      <vt:lpstr>VISIO</vt:lpstr>
      <vt:lpstr>Clip</vt:lpstr>
      <vt:lpstr>Visio.Drawing.6</vt:lpstr>
      <vt:lpstr>Les Réseaux</vt:lpstr>
      <vt:lpstr>Cette présentation est tout à fait librement réutilisable !</vt:lpstr>
      <vt:lpstr>Classification Processeurs / Distance</vt:lpstr>
      <vt:lpstr>Interconnexion pour la communication</vt:lpstr>
      <vt:lpstr>Configurations Possibles</vt:lpstr>
      <vt:lpstr>Les îlots d’information</vt:lpstr>
      <vt:lpstr>Mémoire et Interconnexion des Systèmes</vt:lpstr>
      <vt:lpstr>Médias Possibles</vt:lpstr>
      <vt:lpstr>Liaisons Possibles</vt:lpstr>
      <vt:lpstr>Spécifications IEEE 802</vt:lpstr>
      <vt:lpstr>Évolution des Réseaux Locaux</vt:lpstr>
      <vt:lpstr>IEEE 802 Sponsor Executive Committee</vt:lpstr>
      <vt:lpstr>Topologies et méthodes d’accès</vt:lpstr>
      <vt:lpstr>Topologies Fondamentales – Etoile (STAR)</vt:lpstr>
      <vt:lpstr>Topologies Fondamentales – Anneau (RING)</vt:lpstr>
      <vt:lpstr>Topologies Fondamentales - BUS</vt:lpstr>
      <vt:lpstr>Caractéristiques générales et méthodes d’accès</vt:lpstr>
      <vt:lpstr>Protocoles - CSMA/CD</vt:lpstr>
      <vt:lpstr>Protocoles - Passage de Jeton</vt:lpstr>
      <vt:lpstr>Comparaison des Topologies</vt:lpstr>
      <vt:lpstr>Ethernet</vt:lpstr>
      <vt:lpstr>Ethernet et / ou IEEE-802.3</vt:lpstr>
      <vt:lpstr>Ethernet - IEEE 802.3 (ISO 8802.3)</vt:lpstr>
      <vt:lpstr>Typologie IEEE 802.3</vt:lpstr>
      <vt:lpstr>10 Base 5</vt:lpstr>
      <vt:lpstr>10 Base 5</vt:lpstr>
      <vt:lpstr>10 Base 2</vt:lpstr>
      <vt:lpstr>10 Base 2</vt:lpstr>
      <vt:lpstr>Lien Inter Segment - Concept</vt:lpstr>
      <vt:lpstr>Lien Inter Segment - Métrologie</vt:lpstr>
      <vt:lpstr>Ethernet / IEEE 802.3</vt:lpstr>
      <vt:lpstr>Ethernet / IEEE 802.3 - 10 Base T</vt:lpstr>
      <vt:lpstr>Ethernet / IEEE 802.3 - 1* Base T</vt:lpstr>
      <vt:lpstr>Fast Ethernet - 100 M bits/sec</vt:lpstr>
      <vt:lpstr>Fast Ethernet - 100 M bits/sec</vt:lpstr>
      <vt:lpstr>Câblage Ethernet/IEEE-802.3</vt:lpstr>
      <vt:lpstr>Anneau à Jeton (Token Ring)</vt:lpstr>
      <vt:lpstr>Anneau à Jeton - Format de Trames</vt:lpstr>
      <vt:lpstr>100VG‑AnyLAN</vt:lpstr>
      <vt:lpstr>Sous Système de Câblage</vt:lpstr>
      <vt:lpstr>Câblage: La paire métallique</vt:lpstr>
      <vt:lpstr>Câblage: Le Coaxial</vt:lpstr>
      <vt:lpstr>Câblage: La Fibre Optique</vt:lpstr>
      <vt:lpstr>Câblage: Standards et Distances</vt:lpstr>
      <vt:lpstr>Câblage: Supports de Transmissions</vt:lpstr>
      <vt:lpstr>Câblage Token Ring / 100 VG‑AnyLAN</vt:lpstr>
      <vt:lpstr>Collapsed backbone</vt:lpstr>
      <vt:lpstr>Réseaux Multi-protocoles</vt:lpstr>
      <vt:lpstr>Les Modems2</vt:lpstr>
      <vt:lpstr>Les Modems3</vt:lpstr>
      <vt:lpstr>ADSL : Relation Abonné-Centrale</vt:lpstr>
      <vt:lpstr>ADSL : Installation Abonné</vt:lpstr>
      <vt:lpstr>ADSL : Réseau</vt:lpstr>
      <vt:lpstr>ADSL : Principe</vt:lpstr>
      <vt:lpstr>ADSL : Principe</vt:lpstr>
      <vt:lpstr>ADSL : Internet Rapide</vt:lpstr>
      <vt:lpstr>L’Accès à Internet depuis le ciel</vt:lpstr>
      <vt:lpstr>Satellites et Internet</vt:lpstr>
      <vt:lpstr>Internet</vt:lpstr>
      <vt:lpstr>Internet : Réseau reliant l’ensemble des réseaux</vt:lpstr>
      <vt:lpstr>Internet</vt:lpstr>
      <vt:lpstr>Structure en Maille de filet</vt:lpstr>
      <vt:lpstr>Inter / Intra / Extra NET</vt:lpstr>
      <vt:lpstr>Adresses et Adressage</vt:lpstr>
      <vt:lpstr>Nommage et Adressage</vt:lpstr>
      <vt:lpstr>F.D.D.I (Fiber Distributed Data Interface)</vt:lpstr>
      <vt:lpstr>Simple anneau F.D.D.I</vt:lpstr>
      <vt:lpstr>F.D.D.I (Fiber Distributed Data Interface) Applications Possibles</vt:lpstr>
      <vt:lpstr>Câblage Redondant à Base de Fibre Optique</vt:lpstr>
      <vt:lpstr>Câblage F.D.D.I</vt:lpstr>
      <vt:lpstr>Relation OSI &amp; IEEE 802</vt:lpstr>
      <vt:lpstr>Relations OSI &amp; FDDI</vt:lpstr>
      <vt:lpstr>Bus Optique</vt:lpstr>
      <vt:lpstr>Relations OSI</vt:lpstr>
      <vt:lpstr>Relations OSI - Repeater</vt:lpstr>
      <vt:lpstr>Relations OSI - Bridge</vt:lpstr>
      <vt:lpstr>Relations OSI - Bridge (M.A.C. Level)</vt:lpstr>
      <vt:lpstr>Relations OSI - Bridge (L.L.C. Level)</vt:lpstr>
      <vt:lpstr>Relations OSI - Router</vt:lpstr>
      <vt:lpstr>Relations OSI - Gateway</vt:lpstr>
      <vt:lpstr>Définitions d’un LAN</vt:lpstr>
      <vt:lpstr>Ponts et Routeurs</vt:lpstr>
      <vt:lpstr>Ponts</vt:lpstr>
      <vt:lpstr>Ponts</vt:lpstr>
      <vt:lpstr>Ponts Transparents</vt:lpstr>
      <vt:lpstr>Ponts - Source Routing</vt:lpstr>
      <vt:lpstr>Ponts Distants</vt:lpstr>
      <vt:lpstr>Ponts - Ponts Distants</vt:lpstr>
      <vt:lpstr>Ponts - Multi Réseaux</vt:lpstr>
      <vt:lpstr>Le Modèle ISO/OSI</vt:lpstr>
      <vt:lpstr>Le Modèle I.S.O. - O.S.I.</vt:lpstr>
      <vt:lpstr>Modèle: Le concept</vt:lpstr>
      <vt:lpstr>Modèle: Les couches</vt:lpstr>
      <vt:lpstr>Modèle: Les principes</vt:lpstr>
      <vt:lpstr>Modèle: Couche Physique</vt:lpstr>
      <vt:lpstr>Modèle: Couche Données</vt:lpstr>
      <vt:lpstr>Modèle: Couche Réseau</vt:lpstr>
      <vt:lpstr>Modèle: Couche Transport</vt:lpstr>
      <vt:lpstr>Modèle: Couche Session</vt:lpstr>
      <vt:lpstr>Modèle: Couche Présentation</vt:lpstr>
      <vt:lpstr>Modèle: Couche Application</vt:lpstr>
      <vt:lpstr>Modèle: L’organisation</vt:lpstr>
      <vt:lpstr>Modèle: Interopérabilité des couches</vt:lpstr>
      <vt:lpstr>Modèle: Interfaces et Services des couches</vt:lpstr>
      <vt:lpstr>Modèle: Fonctionnement</vt:lpstr>
      <vt:lpstr>Relations OSI – Équipements1</vt:lpstr>
      <vt:lpstr>Relations OSI – Équipements2</vt:lpstr>
      <vt:lpstr>Relations OSI – Équipements3</vt:lpstr>
      <vt:lpstr>Relations OSI – Commutateurs1</vt:lpstr>
      <vt:lpstr>Relations OSI – Commutateurs2</vt:lpstr>
      <vt:lpstr>Relations OSI – Commutateurs3</vt:lpstr>
      <vt:lpstr>Relations OSI – Passerelles1</vt:lpstr>
      <vt:lpstr>Relations OSI – Passerelles2</vt:lpstr>
      <vt:lpstr>Relations OSI – Passerelles3</vt:lpstr>
      <vt:lpstr>TCP/IP et Le Modèle I.S.O.</vt:lpstr>
      <vt:lpstr>R.P.C. et Le Modèle I.S.O.</vt:lpstr>
      <vt:lpstr>Réseaux &amp; Protocoles</vt:lpstr>
      <vt:lpstr>Les Réseaux</vt:lpstr>
      <vt:lpstr>Les Réseaux - Caractéristiques</vt:lpstr>
      <vt:lpstr>Les Protocoles</vt:lpstr>
      <vt:lpstr>Frame Relay: Description</vt:lpstr>
      <vt:lpstr>SMDS: Description</vt:lpstr>
      <vt:lpstr>Cellule ATM (simplifiée)</vt:lpstr>
      <vt:lpstr>Piles de Protocoles &amp; API</vt:lpstr>
      <vt:lpstr>Network Operating System (NOS)</vt:lpstr>
      <vt:lpstr>Relation Système - Réseau</vt:lpstr>
      <vt:lpstr>Protocoles de Routage</vt:lpstr>
      <vt:lpstr>Format (générique) d'une trame</vt:lpstr>
      <vt:lpstr>Modes</vt:lpstr>
      <vt:lpstr>Mode Connecté</vt:lpstr>
      <vt:lpstr>Mode Non Connecté</vt:lpstr>
      <vt:lpstr>Modèle conceptuel d’ARPA</vt:lpstr>
      <vt:lpstr>Format d’Adresses IP</vt:lpstr>
      <vt:lpstr>Nombre de NETID et HOSTID</vt:lpstr>
      <vt:lpstr>Adresses IP Spéciales</vt:lpstr>
      <vt:lpstr>Adresses IP Privés</vt:lpstr>
      <vt:lpstr>Format d’Adresses IP - SousAdresse</vt:lpstr>
      <vt:lpstr>Format d’Adresses IP - SubNet Mask</vt:lpstr>
      <vt:lpstr>Passerelles &amp; Translation de Protocoles</vt:lpstr>
      <vt:lpstr>Protocoles - Passerelisation</vt:lpstr>
      <vt:lpstr>Protocoles - Translation</vt:lpstr>
      <vt:lpstr>Interconnexion des Réseaux</vt:lpstr>
      <vt:lpstr>Protocoles Routés &amp; Non-Routés</vt:lpstr>
      <vt:lpstr>Routage Statique &amp; Dynamique</vt:lpstr>
      <vt:lpstr>Sécurité: Systèmes, Réseaux, Applications</vt:lpstr>
      <vt:lpstr>Administration Répartie</vt:lpstr>
      <vt:lpstr>Collapsed backbone</vt:lpstr>
      <vt:lpstr>Réseaux Multi-protocoles</vt:lpstr>
      <vt:lpstr>Protocoles &amp; Détection d'erreurs1</vt:lpstr>
      <vt:lpstr>Protocoles &amp; Détection d'erreurs2</vt:lpstr>
      <vt:lpstr>Protocoles &amp; Séquence LRC</vt:lpstr>
      <vt:lpstr>Protocoles &amp; Séquences LRC/VRC/CRC</vt:lpstr>
      <vt:lpstr>Protocoles &amp; Séquence LRC/VRC</vt:lpstr>
      <vt:lpstr>Protocoles &amp; Séquence CRC1</vt:lpstr>
      <vt:lpstr>Protocoles &amp; Séquence CRC2</vt:lpstr>
      <vt:lpstr>Protocoles &amp; Séquence CRC3</vt:lpstr>
      <vt:lpstr>Protocoles &amp; Séquence CRC4</vt:lpstr>
      <vt:lpstr>Protocoles &amp; Séquence CRC5</vt:lpstr>
      <vt:lpstr>Protocoles &amp; Séquence CRC6</vt:lpstr>
      <vt:lpstr>Protocoles &amp; Séquence CRC7</vt:lpstr>
      <vt:lpstr>Protocoles &amp; Correction d'erreurs </vt:lpstr>
      <vt:lpstr>Acquittement Positif - Retransmission</vt:lpstr>
      <vt:lpstr>Acquittement Positif – Time Out</vt:lpstr>
      <vt:lpstr>ARQ - Ack</vt:lpstr>
      <vt:lpstr>ARQ – Nak</vt:lpstr>
      <vt:lpstr>Retransmission – Répétition Sélective</vt:lpstr>
      <vt:lpstr>Retransmission – Fenêtrage Glissant</vt:lpstr>
      <vt:lpstr>Procédures</vt:lpstr>
      <vt:lpstr>Réseau - Processus Concurrents</vt:lpstr>
      <vt:lpstr>Réseau - Processus Inter opérables</vt:lpstr>
      <vt:lpstr>Réseau - Processus Client/Server</vt:lpstr>
      <vt:lpstr>Réseau: Stratégie</vt:lpstr>
      <vt:lpstr>Protocoles WWW / WAP</vt:lpstr>
      <vt:lpstr>Le modèle</vt:lpstr>
      <vt:lpstr>SMS (Short Message Service)</vt:lpstr>
      <vt:lpstr>CSD (Circuit Switched Data)</vt:lpstr>
      <vt:lpstr>Consultation en ligne d’informations issues d’Internet adaptées en WML à partir d’un mobile GSM/WAP</vt:lpstr>
      <vt:lpstr>Demain</vt:lpstr>
      <vt:lpstr>Bibliographie</vt:lpstr>
      <vt:lpstr>Distance de Hamming</vt:lpstr>
      <vt:lpstr>Parité</vt:lpstr>
    </vt:vector>
  </TitlesOfParts>
  <Company>Age of Empires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Réseaux</dc:title>
  <dc:creator>Zork Nemesis</dc:creator>
  <cp:lastModifiedBy>Georges Arhodakis</cp:lastModifiedBy>
  <cp:revision>676</cp:revision>
  <cp:lastPrinted>2013-04-10T20:14:57Z</cp:lastPrinted>
  <dcterms:created xsi:type="dcterms:W3CDTF">1999-05-30T16:40:35Z</dcterms:created>
  <dcterms:modified xsi:type="dcterms:W3CDTF">2017-03-23T10:35:34Z</dcterms:modified>
</cp:coreProperties>
</file>